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ags/tag8.xml" ContentType="application/vnd.openxmlformats-officedocument.presentationml.tags+xml"/>
  <Override PartName="/ppt/slides/slide120.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tags/tag85.xml" ContentType="application/vnd.openxmlformats-officedocument.presentationml.tags+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tags/tag74.xml" ContentType="application/vnd.openxmlformats-officedocument.presentationml.tags+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tags/tag52.xml" ContentType="application/vnd.openxmlformats-officedocument.presentationml.tags+xml"/>
  <Override PartName="/ppt/tags/tag109.xml" ContentType="application/vnd.openxmlformats-officedocument.presentationml.tags+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notesSlides/notesSlide68.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notesSlides/notesSlide57.xml" ContentType="application/vnd.openxmlformats-officedocument.presentationml.notesSlide+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notesSlides/notesSlide60.xml" ContentType="application/vnd.openxmlformats-officedocument.presentationml.notesSlide+xml"/>
  <Override PartName="/ppt/tags/tag93.xml" ContentType="application/vnd.openxmlformats-officedocument.presentationml.tags+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tags/tag87.xml" ContentType="application/vnd.openxmlformats-officedocument.presentationml.tags+xml"/>
  <Override PartName="/ppt/notesSlides/notesSlide65.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tags/tag18.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90.xml" ContentType="application/vnd.openxmlformats-officedocument.presentationml.tags+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tags/tag103.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59.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26.xml" ContentType="application/vnd.openxmlformats-officedocument.presentationml.notesSlide+xml"/>
  <Override PartName="/ppt/tags/tag48.xml" ContentType="application/vnd.openxmlformats-officedocument.presentationml.tags+xml"/>
  <Override PartName="/ppt/tags/tag84.xml" ContentType="application/vnd.openxmlformats-officedocument.presentationml.tags+xml"/>
  <Override PartName="/ppt/notesSlides/notesSlide62.xml" ContentType="application/vnd.openxmlformats-officedocument.presentationml.notesSlide+xml"/>
  <Override PartName="/ppt/tags/tag95.xml" ContentType="application/vnd.openxmlformats-officedocument.presentationml.tags+xml"/>
  <Override PartName="/ppt/slides/slide168.xml" ContentType="application/vnd.openxmlformats-officedocument.presentationml.slide+xml"/>
  <Override PartName="/ppt/tags/tag26.xml" ContentType="application/vnd.openxmlformats-officedocument.presentationml.tags+xml"/>
  <Override PartName="/ppt/tags/tag73.xml" ContentType="application/vnd.openxmlformats-officedocument.presentationml.tags+xml"/>
  <Override PartName="/ppt/notesSlides/notesSlide51.xml" ContentType="application/vnd.openxmlformats-officedocument.presentationml.notesSlide+xml"/>
  <Override PartName="/ppt/slides/slide157.xml" ContentType="application/vnd.openxmlformats-officedocument.presentationml.slide+xml"/>
  <Override PartName="/ppt/tags/tag15.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tags/tag78.xml" ContentType="application/vnd.openxmlformats-officedocument.presentationml.tags+xml"/>
  <Override PartName="/ppt/notesSlides/notesSlide56.xml" ContentType="application/vnd.openxmlformats-officedocument.presentationml.notesSlide+xml"/>
  <Override PartName="/ppt/tags/tag100.xml" ContentType="application/vnd.openxmlformats-officedocument.presentationml.tags+xml"/>
  <Override PartName="/ppt/slides/slide32.xml" ContentType="application/vnd.openxmlformats-officedocument.presentationml.slide+xml"/>
  <Override PartName="/ppt/notesSlides/notesSlide34.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tags/tag45.xml" ContentType="application/vnd.openxmlformats-officedocument.presentationml.tags+xml"/>
  <Override PartName="/ppt/tags/tag92.xml" ContentType="application/vnd.openxmlformats-officedocument.presentationml.tags+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tags/tag81.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64.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53.xml" ContentType="application/vnd.openxmlformats-officedocument.presentationml.tags+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ags/tag102.xml" ContentType="application/vnd.openxmlformats-officedocument.presentationml.tags+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36.xml" ContentType="application/vnd.openxmlformats-officedocument.presentationml.tags+xml"/>
  <Override PartName="/ppt/tags/tag83.xml" ContentType="application/vnd.openxmlformats-officedocument.presentationml.tags+xml"/>
  <Override PartName="/ppt/notesSlides/notesSlide61.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notesSlides/notesSlide50.xml" ContentType="application/vnd.openxmlformats-officedocument.presentationml.notesSlide+xml"/>
  <Override PartName="/ppt/tags/tag118.xml" ContentType="application/vnd.openxmlformats-officedocument.presentationml.tag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tags/tag50.xml" ContentType="application/vnd.openxmlformats-officedocument.presentationml.tags+xml"/>
  <Override PartName="/ppt/tags/tag107.xml" ContentType="application/vnd.openxmlformats-officedocument.presentationml.tags+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notesSlides/notesSlide66.xml" ContentType="application/vnd.openxmlformats-officedocument.presentationml.notesSlide+xml"/>
  <Override PartName="/ppt/tags/tag110.xml" ContentType="application/vnd.openxmlformats-officedocument.presentationml.tags+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tags/tag77.xml" ContentType="application/vnd.openxmlformats-officedocument.presentationml.tags+xml"/>
  <Override PartName="/ppt/notesSlides/notesSlide55.xml" ContentType="application/vnd.openxmlformats-officedocument.presentationml.notesSlide+xml"/>
  <Override PartName="/ppt/tags/tag88.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slides/slide139.xml" ContentType="application/vnd.openxmlformats-officedocument.presentationml.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58.xml" ContentType="application/vnd.openxmlformats-officedocument.presentationml.slide+xml"/>
  <Override PartName="/ppt/notesSlides/notesSlide2.xml" ContentType="application/vnd.openxmlformats-officedocument.presentationml.notesSlide+xml"/>
  <Override PartName="/ppt/tags/tag104.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361" r:id="rId2"/>
    <p:sldId id="375" r:id="rId3"/>
    <p:sldId id="256" r:id="rId4"/>
    <p:sldId id="257" r:id="rId5"/>
    <p:sldId id="258" r:id="rId6"/>
    <p:sldId id="362" r:id="rId7"/>
    <p:sldId id="363" r:id="rId8"/>
    <p:sldId id="364" r:id="rId9"/>
    <p:sldId id="365" r:id="rId10"/>
    <p:sldId id="366" r:id="rId11"/>
    <p:sldId id="369" r:id="rId12"/>
    <p:sldId id="367" r:id="rId13"/>
    <p:sldId id="368" r:id="rId14"/>
    <p:sldId id="370" r:id="rId15"/>
    <p:sldId id="259" r:id="rId16"/>
    <p:sldId id="371" r:id="rId17"/>
    <p:sldId id="372" r:id="rId18"/>
    <p:sldId id="373" r:id="rId19"/>
    <p:sldId id="374" r:id="rId20"/>
    <p:sldId id="260" r:id="rId21"/>
    <p:sldId id="261" r:id="rId22"/>
    <p:sldId id="376" r:id="rId23"/>
    <p:sldId id="262" r:id="rId24"/>
    <p:sldId id="263" r:id="rId25"/>
    <p:sldId id="264" r:id="rId26"/>
    <p:sldId id="265" r:id="rId27"/>
    <p:sldId id="266" r:id="rId28"/>
    <p:sldId id="267" r:id="rId29"/>
    <p:sldId id="377" r:id="rId30"/>
    <p:sldId id="378" r:id="rId31"/>
    <p:sldId id="379" r:id="rId32"/>
    <p:sldId id="380" r:id="rId33"/>
    <p:sldId id="382" r:id="rId34"/>
    <p:sldId id="383" r:id="rId35"/>
    <p:sldId id="384"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268" r:id="rId68"/>
    <p:sldId id="269" r:id="rId69"/>
    <p:sldId id="416" r:id="rId70"/>
    <p:sldId id="417" r:id="rId71"/>
    <p:sldId id="418" r:id="rId72"/>
    <p:sldId id="419" r:id="rId73"/>
    <p:sldId id="420" r:id="rId74"/>
    <p:sldId id="421" r:id="rId75"/>
    <p:sldId id="422" r:id="rId76"/>
    <p:sldId id="423" r:id="rId77"/>
    <p:sldId id="424" r:id="rId78"/>
    <p:sldId id="425" r:id="rId79"/>
    <p:sldId id="426" r:id="rId80"/>
    <p:sldId id="428" r:id="rId81"/>
    <p:sldId id="429" r:id="rId82"/>
    <p:sldId id="430" r:id="rId83"/>
    <p:sldId id="431" r:id="rId84"/>
    <p:sldId id="432" r:id="rId85"/>
    <p:sldId id="433" r:id="rId86"/>
    <p:sldId id="434" r:id="rId87"/>
    <p:sldId id="435" r:id="rId88"/>
    <p:sldId id="270" r:id="rId89"/>
    <p:sldId id="271" r:id="rId90"/>
    <p:sldId id="272" r:id="rId91"/>
    <p:sldId id="273" r:id="rId92"/>
    <p:sldId id="274" r:id="rId93"/>
    <p:sldId id="275" r:id="rId94"/>
    <p:sldId id="276" r:id="rId95"/>
    <p:sldId id="277" r:id="rId96"/>
    <p:sldId id="278" r:id="rId97"/>
    <p:sldId id="279" r:id="rId98"/>
    <p:sldId id="280" r:id="rId99"/>
    <p:sldId id="281" r:id="rId100"/>
    <p:sldId id="282" r:id="rId101"/>
    <p:sldId id="283" r:id="rId102"/>
    <p:sldId id="284" r:id="rId103"/>
    <p:sldId id="285" r:id="rId104"/>
    <p:sldId id="286" r:id="rId105"/>
    <p:sldId id="287" r:id="rId106"/>
    <p:sldId id="288" r:id="rId107"/>
    <p:sldId id="289" r:id="rId108"/>
    <p:sldId id="290" r:id="rId109"/>
    <p:sldId id="291" r:id="rId110"/>
    <p:sldId id="292" r:id="rId111"/>
    <p:sldId id="293" r:id="rId112"/>
    <p:sldId id="436" r:id="rId113"/>
    <p:sldId id="437" r:id="rId114"/>
    <p:sldId id="438" r:id="rId115"/>
    <p:sldId id="439" r:id="rId116"/>
    <p:sldId id="440" r:id="rId117"/>
    <p:sldId id="441" r:id="rId118"/>
    <p:sldId id="442" r:id="rId119"/>
    <p:sldId id="443" r:id="rId120"/>
    <p:sldId id="444" r:id="rId121"/>
    <p:sldId id="445" r:id="rId122"/>
    <p:sldId id="446" r:id="rId123"/>
    <p:sldId id="447" r:id="rId124"/>
    <p:sldId id="448" r:id="rId125"/>
    <p:sldId id="449" r:id="rId126"/>
    <p:sldId id="450" r:id="rId127"/>
    <p:sldId id="451" r:id="rId128"/>
    <p:sldId id="452" r:id="rId129"/>
    <p:sldId id="453" r:id="rId130"/>
    <p:sldId id="454" r:id="rId131"/>
    <p:sldId id="455" r:id="rId132"/>
    <p:sldId id="456" r:id="rId133"/>
    <p:sldId id="457" r:id="rId134"/>
    <p:sldId id="458" r:id="rId135"/>
    <p:sldId id="461" r:id="rId136"/>
    <p:sldId id="462" r:id="rId137"/>
    <p:sldId id="463" r:id="rId138"/>
    <p:sldId id="464" r:id="rId139"/>
    <p:sldId id="465" r:id="rId140"/>
    <p:sldId id="466" r:id="rId141"/>
    <p:sldId id="467" r:id="rId142"/>
    <p:sldId id="468" r:id="rId143"/>
    <p:sldId id="469" r:id="rId144"/>
    <p:sldId id="459" r:id="rId145"/>
    <p:sldId id="460" r:id="rId146"/>
    <p:sldId id="471" r:id="rId147"/>
    <p:sldId id="472" r:id="rId148"/>
    <p:sldId id="473" r:id="rId149"/>
    <p:sldId id="474" r:id="rId150"/>
    <p:sldId id="475" r:id="rId151"/>
    <p:sldId id="476" r:id="rId152"/>
    <p:sldId id="308" r:id="rId153"/>
    <p:sldId id="310" r:id="rId154"/>
    <p:sldId id="355" r:id="rId155"/>
    <p:sldId id="312" r:id="rId156"/>
    <p:sldId id="356" r:id="rId157"/>
    <p:sldId id="314" r:id="rId158"/>
    <p:sldId id="357" r:id="rId159"/>
    <p:sldId id="358" r:id="rId160"/>
    <p:sldId id="316" r:id="rId161"/>
    <p:sldId id="317" r:id="rId162"/>
    <p:sldId id="318" r:id="rId163"/>
    <p:sldId id="319" r:id="rId164"/>
    <p:sldId id="320" r:id="rId165"/>
    <p:sldId id="321" r:id="rId166"/>
    <p:sldId id="322" r:id="rId167"/>
    <p:sldId id="323" r:id="rId168"/>
    <p:sldId id="324" r:id="rId169"/>
    <p:sldId id="325" r:id="rId170"/>
    <p:sldId id="326" r:id="rId171"/>
    <p:sldId id="327" r:id="rId172"/>
    <p:sldId id="330" r:id="rId173"/>
    <p:sldId id="331" r:id="rId174"/>
    <p:sldId id="332" r:id="rId175"/>
    <p:sldId id="333" r:id="rId176"/>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A6D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456" autoAdjust="0"/>
    <p:restoredTop sz="91095" autoAdjust="0"/>
  </p:normalViewPr>
  <p:slideViewPr>
    <p:cSldViewPr>
      <p:cViewPr varScale="1">
        <p:scale>
          <a:sx n="107" d="100"/>
          <a:sy n="107" d="100"/>
        </p:scale>
        <p:origin x="-107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8ABD5E47-F045-4C01-A154-66E3997AD169}" type="datetimeFigureOut">
              <a:rPr lang="en-US" smtClean="0"/>
              <a:pPr/>
              <a:t>3/15/2015</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C3EC52C-64D1-4EF5-AC14-14AF6A3FC30C}" type="slidenum">
              <a:rPr lang="en-US" smtClean="0"/>
              <a:pPr/>
              <a:t>‹#›</a:t>
            </a:fld>
            <a:endParaRPr lang="en-US"/>
          </a:p>
        </p:txBody>
      </p:sp>
    </p:spTree>
    <p:extLst>
      <p:ext uri="{BB962C8B-B14F-4D97-AF65-F5344CB8AC3E}">
        <p14:creationId xmlns=""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aike.baidu.com/view/1355.htm"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baike.baidu.com/view/15281.htm" TargetMode="External"/><Relationship Id="rId4" Type="http://schemas.openxmlformats.org/officeDocument/2006/relationships/hyperlink" Target="http://baike.baidu.com/view/621898.htm"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baike.baidu.com/view/3226.htm" TargetMode="External"/><Relationship Id="rId3" Type="http://schemas.openxmlformats.org/officeDocument/2006/relationships/hyperlink" Target="http://baike.baidu.com/view/44388.htm" TargetMode="External"/><Relationship Id="rId7" Type="http://schemas.openxmlformats.org/officeDocument/2006/relationships/hyperlink" Target="http://baike.baidu.com/view/2358.htm"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baike.baidu.com/view/1355.htm" TargetMode="External"/><Relationship Id="rId5" Type="http://schemas.openxmlformats.org/officeDocument/2006/relationships/hyperlink" Target="http://baike.baidu.com/view/59874.htm" TargetMode="External"/><Relationship Id="rId4" Type="http://schemas.openxmlformats.org/officeDocument/2006/relationships/hyperlink" Target="http://baike.baidu.com/view/15281.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107E65D-A422-4C30-B3F0-AE1AD199FA59}" type="slidenum">
              <a:rPr lang="en-US" sz="1300">
                <a:latin typeface="Times New Roman" pitchFamily="18" charset="0"/>
              </a:rPr>
              <a:pPr eaLnBrk="1" hangingPunct="1"/>
              <a:t>4</a:t>
            </a:fld>
            <a:endParaRPr lang="en-US" sz="1300" dirty="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26A480A-1991-415C-9DC8-0C9A82E0FC6B}" type="slidenum">
              <a:rPr lang="en-US" sz="1300">
                <a:latin typeface="Times New Roman" pitchFamily="18" charset="0"/>
              </a:rPr>
              <a:pPr eaLnBrk="1" hangingPunct="1"/>
              <a:t>26</a:t>
            </a:fld>
            <a:endParaRPr lang="en-US" sz="1300" dirty="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C17A317-E611-48B8-864E-A7147738E169}" type="slidenum">
              <a:rPr lang="en-US" sz="1300">
                <a:latin typeface="Times New Roman" pitchFamily="18" charset="0"/>
              </a:rPr>
              <a:pPr eaLnBrk="1" hangingPunct="1"/>
              <a:t>27</a:t>
            </a:fld>
            <a:endParaRPr lang="en-US" sz="1300" dirty="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0077FF55-6D47-485E-A169-7AA98629BC0F}" type="slidenum">
              <a:rPr lang="en-US" sz="1300">
                <a:latin typeface="Times New Roman" pitchFamily="18" charset="0"/>
              </a:rPr>
              <a:pPr eaLnBrk="1" hangingPunct="1"/>
              <a:t>28</a:t>
            </a:fld>
            <a:endParaRPr lang="en-US" sz="1300" dirty="0">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90478">
              <a:defRPr/>
            </a:pPr>
            <a:r>
              <a:rPr lang="zh-CN" altLang="en-US" dirty="0" smtClean="0">
                <a:hlinkClick r:id="rId3" action="ppaction://hlinkfile"/>
              </a:rPr>
              <a:t>集成电路</a:t>
            </a:r>
            <a:r>
              <a:rPr lang="zh-CN" altLang="en-US" dirty="0" smtClean="0"/>
              <a:t>发明者之一，</a:t>
            </a:r>
            <a:r>
              <a:rPr lang="zh-CN" altLang="en-US" dirty="0" smtClean="0">
                <a:hlinkClick r:id="rId4" action="ppaction://hlinkfile"/>
              </a:rPr>
              <a:t>仙童半导体公司</a:t>
            </a:r>
            <a:r>
              <a:rPr lang="zh-CN" altLang="en-US" dirty="0" smtClean="0"/>
              <a:t>和</a:t>
            </a:r>
            <a:r>
              <a:rPr lang="zh-CN" altLang="en-US" dirty="0" smtClean="0">
                <a:hlinkClick r:id="rId5" action="ppaction://hlinkfile"/>
              </a:rPr>
              <a:t>英特尔</a:t>
            </a:r>
            <a:r>
              <a:rPr lang="zh-CN" altLang="en-US" dirty="0" smtClean="0"/>
              <a:t>共同创立者之一</a:t>
            </a:r>
          </a:p>
        </p:txBody>
      </p:sp>
      <p:sp>
        <p:nvSpPr>
          <p:cNvPr id="4" name="灯片编号占位符 3"/>
          <p:cNvSpPr>
            <a:spLocks noGrp="1"/>
          </p:cNvSpPr>
          <p:nvPr>
            <p:ph type="sldNum" sz="quarter" idx="10"/>
          </p:nvPr>
        </p:nvSpPr>
        <p:spPr/>
        <p:txBody>
          <a:bodyPr/>
          <a:lstStyle/>
          <a:p>
            <a:fld id="{8C3EC52C-64D1-4EF5-AC14-14AF6A3FC30C}" type="slidenum">
              <a:rPr lang="en-US" smtClean="0"/>
              <a:pPr/>
              <a:t>41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90478">
              <a:defRPr/>
            </a:pPr>
            <a:r>
              <a:rPr lang="zh-CN" altLang="en-US" dirty="0" smtClean="0">
                <a:hlinkClick r:id="rId3" action="ppaction://hlinkfile"/>
              </a:rPr>
              <a:t>摩尔</a:t>
            </a:r>
            <a:r>
              <a:rPr lang="zh-CN" altLang="en-US" dirty="0" smtClean="0"/>
              <a:t>定律是由</a:t>
            </a:r>
            <a:r>
              <a:rPr lang="zh-CN" altLang="en-US" dirty="0" smtClean="0">
                <a:hlinkClick r:id="rId4" action="ppaction://hlinkfile"/>
              </a:rPr>
              <a:t>英特尔</a:t>
            </a:r>
            <a:r>
              <a:rPr lang="zh-CN" altLang="en-US" dirty="0" smtClean="0"/>
              <a:t>（</a:t>
            </a:r>
            <a:r>
              <a:rPr lang="en-US" altLang="zh-CN" dirty="0" smtClean="0"/>
              <a:t>Intel</a:t>
            </a:r>
            <a:r>
              <a:rPr lang="zh-CN" altLang="en-US" dirty="0" smtClean="0"/>
              <a:t>）创始人之一</a:t>
            </a:r>
            <a:r>
              <a:rPr lang="zh-CN" altLang="en-US" dirty="0" smtClean="0">
                <a:hlinkClick r:id="rId5" action="ppaction://hlinkfile"/>
              </a:rPr>
              <a:t>戈登</a:t>
            </a:r>
            <a:r>
              <a:rPr lang="en-US" altLang="zh-CN" dirty="0" smtClean="0">
                <a:hlinkClick r:id="rId5" action="ppaction://hlinkfile"/>
              </a:rPr>
              <a:t>·</a:t>
            </a:r>
            <a:r>
              <a:rPr lang="zh-CN" altLang="en-US" dirty="0" smtClean="0">
                <a:hlinkClick r:id="rId5" action="ppaction://hlinkfile"/>
              </a:rPr>
              <a:t>摩尔</a:t>
            </a:r>
            <a:r>
              <a:rPr lang="zh-CN" altLang="en-US" dirty="0" smtClean="0"/>
              <a:t>（</a:t>
            </a:r>
            <a:r>
              <a:rPr lang="en-US" altLang="zh-CN" dirty="0" smtClean="0"/>
              <a:t>Gordon Moore</a:t>
            </a:r>
            <a:r>
              <a:rPr lang="zh-CN" altLang="en-US" dirty="0" smtClean="0"/>
              <a:t>）提出来的。其内容为：当价格不变时，</a:t>
            </a:r>
            <a:r>
              <a:rPr lang="zh-CN" altLang="en-US" dirty="0" smtClean="0">
                <a:hlinkClick r:id="rId6" action="ppaction://hlinkfile"/>
              </a:rPr>
              <a:t>集成电路</a:t>
            </a:r>
            <a:r>
              <a:rPr lang="zh-CN" altLang="en-US" dirty="0" smtClean="0"/>
              <a:t>上可容纳的元器件的数目，约每隔</a:t>
            </a:r>
            <a:r>
              <a:rPr lang="en-US" altLang="zh-CN" dirty="0" smtClean="0"/>
              <a:t>18-24</a:t>
            </a:r>
            <a:r>
              <a:rPr lang="zh-CN" altLang="en-US" dirty="0" smtClean="0"/>
              <a:t>个月便会增加一倍，性能也将提升一倍。换言之，每一美元所能买到的</a:t>
            </a:r>
            <a:r>
              <a:rPr lang="zh-CN" altLang="en-US" dirty="0" smtClean="0">
                <a:hlinkClick r:id="rId7" action="ppaction://hlinkfile"/>
              </a:rPr>
              <a:t>电脑</a:t>
            </a:r>
            <a:r>
              <a:rPr lang="zh-CN" altLang="en-US" dirty="0" smtClean="0"/>
              <a:t>性能，将每隔</a:t>
            </a:r>
            <a:r>
              <a:rPr lang="en-US" altLang="zh-CN" dirty="0" smtClean="0"/>
              <a:t>18-24</a:t>
            </a:r>
            <a:r>
              <a:rPr lang="zh-CN" altLang="en-US" dirty="0" smtClean="0"/>
              <a:t>个月翻一倍以上。这一定律揭示了</a:t>
            </a:r>
            <a:r>
              <a:rPr lang="zh-CN" altLang="en-US" dirty="0" smtClean="0">
                <a:hlinkClick r:id="rId8" action="ppaction://hlinkfile"/>
              </a:rPr>
              <a:t>信息技术</a:t>
            </a:r>
            <a:r>
              <a:rPr lang="zh-CN" altLang="en-US" dirty="0" smtClean="0"/>
              <a:t>进步的速度。</a:t>
            </a:r>
          </a:p>
        </p:txBody>
      </p:sp>
      <p:sp>
        <p:nvSpPr>
          <p:cNvPr id="4" name="灯片编号占位符 3"/>
          <p:cNvSpPr>
            <a:spLocks noGrp="1"/>
          </p:cNvSpPr>
          <p:nvPr>
            <p:ph type="sldNum" sz="quarter" idx="10"/>
          </p:nvPr>
        </p:nvSpPr>
        <p:spPr/>
        <p:txBody>
          <a:bodyPr/>
          <a:lstStyle/>
          <a:p>
            <a:fld id="{8C3EC52C-64D1-4EF5-AC14-14AF6A3FC30C}" type="slidenum">
              <a:rPr lang="en-US" smtClean="0"/>
              <a:pPr/>
              <a:t>47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五代计算机是把信息采集、存储、处理、通信同人工智能结合在一起的智能计算机系统。它能进行数值计算或处理一般的信息，主要能面向知识处理，具有形式化推理、联想、学习和解释的能力，能够帮助人们进行判断、决策、开拓未知领域和获得新的知识。人</a:t>
            </a:r>
            <a:r>
              <a:rPr lang="en-US" altLang="zh-CN" dirty="0" smtClean="0"/>
              <a:t>-</a:t>
            </a:r>
            <a:r>
              <a:rPr lang="zh-CN" altLang="en-US" dirty="0" smtClean="0"/>
              <a:t>机之间可以直接通过自然语言（声音、文字）或图形图象交换信息。第五代计算机又称新一代计算机。</a:t>
            </a:r>
            <a:endParaRPr lang="en-US" altLang="zh-CN" dirty="0" smtClean="0"/>
          </a:p>
          <a:p>
            <a:r>
              <a:rPr lang="en-US" altLang="zh-CN" dirty="0" smtClean="0"/>
              <a:t>1981</a:t>
            </a:r>
            <a:r>
              <a:rPr lang="zh-CN" altLang="en-US" dirty="0" smtClean="0"/>
              <a:t>年</a:t>
            </a:r>
            <a:r>
              <a:rPr lang="en-US" altLang="zh-CN" dirty="0" smtClean="0"/>
              <a:t>10</a:t>
            </a:r>
            <a:r>
              <a:rPr lang="zh-CN" altLang="en-US" dirty="0" smtClean="0"/>
              <a:t>月，日本首先向世界宣告开始研制第五代计算机，并于</a:t>
            </a:r>
            <a:r>
              <a:rPr lang="en-US" altLang="zh-CN" dirty="0" smtClean="0"/>
              <a:t>1982</a:t>
            </a:r>
            <a:r>
              <a:rPr lang="zh-CN" altLang="en-US" dirty="0" smtClean="0"/>
              <a:t>年</a:t>
            </a:r>
            <a:r>
              <a:rPr lang="en-US" altLang="zh-CN" dirty="0" smtClean="0"/>
              <a:t>4</a:t>
            </a:r>
            <a:r>
              <a:rPr lang="zh-CN" altLang="en-US" dirty="0" smtClean="0"/>
              <a:t>月制订为期</a:t>
            </a:r>
            <a:r>
              <a:rPr lang="en-US" altLang="zh-CN" dirty="0" smtClean="0"/>
              <a:t>10</a:t>
            </a:r>
            <a:r>
              <a:rPr lang="zh-CN" altLang="en-US" dirty="0" smtClean="0"/>
              <a:t>年的“第五代计算机技术开发计划”，总投资为</a:t>
            </a:r>
            <a:r>
              <a:rPr lang="en-US" altLang="zh-CN" dirty="0" smtClean="0"/>
              <a:t>1000</a:t>
            </a:r>
            <a:r>
              <a:rPr lang="zh-CN" altLang="en-US" dirty="0" smtClean="0"/>
              <a:t>亿日元，已顺利完成第五代计算机第一阶段规定的任务。</a:t>
            </a:r>
          </a:p>
          <a:p>
            <a:r>
              <a:rPr lang="zh-CN" altLang="en-US" dirty="0" smtClean="0"/>
              <a:t>第五代计算机是为适应未来社会信息化的要求而提出的，与前四代计算机有着本质的区别，是计算机发展史上的一次重要变革。</a:t>
            </a:r>
            <a:endParaRPr lang="en-US" altLang="zh-CN" dirty="0" smtClean="0"/>
          </a:p>
          <a:p>
            <a:r>
              <a:rPr lang="zh-CN" altLang="en-US" dirty="0" smtClean="0"/>
              <a:t>当前第五代计算机的研究领域大体包括人工智能，系统结构，软工程和支援设备，以及对社会的影响等。</a:t>
            </a:r>
          </a:p>
        </p:txBody>
      </p:sp>
      <p:sp>
        <p:nvSpPr>
          <p:cNvPr id="4" name="灯片编号占位符 3"/>
          <p:cNvSpPr>
            <a:spLocks noGrp="1"/>
          </p:cNvSpPr>
          <p:nvPr>
            <p:ph type="sldNum" sz="quarter" idx="10"/>
          </p:nvPr>
        </p:nvSpPr>
        <p:spPr/>
        <p:txBody>
          <a:bodyPr/>
          <a:lstStyle/>
          <a:p>
            <a:fld id="{8C3EC52C-64D1-4EF5-AC14-14AF6A3FC30C}" type="slidenum">
              <a:rPr lang="en-US" smtClean="0"/>
              <a:pPr/>
              <a:t>48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算术逻辑单元</a:t>
            </a:r>
            <a:r>
              <a:rPr lang="en-US" altLang="zh-CN" dirty="0" smtClean="0"/>
              <a:t>(arithmetic and logic unit) </a:t>
            </a:r>
            <a:r>
              <a:rPr lang="zh-CN" altLang="en-US" dirty="0" smtClean="0"/>
              <a:t>是能实现多组算术运算和逻辑运算的组合逻辑电路，简称</a:t>
            </a:r>
            <a:r>
              <a:rPr lang="en-US" altLang="zh-CN" dirty="0" smtClean="0"/>
              <a:t>ALU</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8C3EC52C-64D1-4EF5-AC14-14AF6A3FC30C}" type="slidenum">
              <a:rPr lang="en-US" smtClean="0"/>
              <a:pPr/>
              <a:t>59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A7079C1-9890-4ABE-84A9-0DF2CD4C7F8A}" type="slidenum">
              <a:rPr lang="en-US" sz="1300">
                <a:latin typeface="Times New Roman" pitchFamily="18" charset="0"/>
              </a:rPr>
              <a:pPr eaLnBrk="1" hangingPunct="1"/>
              <a:t>67</a:t>
            </a:fld>
            <a:endParaRPr lang="en-US" sz="1300" dirty="0">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0A1951D-89A3-4897-955C-54C22CCA78F1}" type="slidenum">
              <a:rPr lang="en-US" sz="1300">
                <a:latin typeface="Times New Roman" pitchFamily="18" charset="0"/>
              </a:rPr>
              <a:pPr eaLnBrk="1" hangingPunct="1"/>
              <a:t>68</a:t>
            </a:fld>
            <a:endParaRPr lang="en-US" sz="1300" dirty="0">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r>
              <a:rPr lang="zh-CN" altLang="en-US" dirty="0" smtClean="0"/>
              <a:t>乔治</a:t>
            </a:r>
            <a:r>
              <a:rPr lang="en-US" altLang="zh-CN" dirty="0" smtClean="0"/>
              <a:t>·</a:t>
            </a:r>
            <a:r>
              <a:rPr lang="zh-CN" altLang="en-US" dirty="0" smtClean="0"/>
              <a:t>布尔是皮匠的儿子，由于家境贫寒，布尔不得不在协助养家的同时为自己能受教育而奋斗，不管怎么说，他成了</a:t>
            </a:r>
            <a:r>
              <a:rPr lang="en-US" altLang="zh-CN" dirty="0" smtClean="0"/>
              <a:t>19</a:t>
            </a:r>
            <a:r>
              <a:rPr lang="zh-CN" altLang="en-US" dirty="0" smtClean="0"/>
              <a:t>世纪最重要的数学家之一。</a:t>
            </a:r>
            <a:r>
              <a:rPr lang="en-US" altLang="zh-CN" dirty="0" smtClean="0"/>
              <a:t>1864</a:t>
            </a:r>
            <a:r>
              <a:rPr lang="zh-CN" altLang="en-US" dirty="0" smtClean="0"/>
              <a:t>年，布尔死于肺炎，肺炎是他在暴风雨天气中尽管已经湿淋淋的了仍坚持上课引起的。由于其在符号逻辑运算中的特殊贡献，很多计算机语言中将逻辑运算称为布尔运算，将其结果称为布尔值。</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8DBC1AB-FEEB-4FCE-98B9-51469796A4EC}" type="slidenum">
              <a:rPr lang="zh-CN" altLang="en-US" smtClean="0"/>
              <a:pPr/>
              <a:t>69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09B557E0-04ED-4DD6-BE7E-549CE9FF4F43}" type="slidenum">
              <a:rPr lang="en-US" sz="1300">
                <a:latin typeface="Times New Roman" pitchFamily="18" charset="0"/>
              </a:rPr>
              <a:pPr eaLnBrk="1" hangingPunct="1"/>
              <a:t>5</a:t>
            </a:fld>
            <a:endParaRPr lang="en-US" sz="1300" dirty="0">
              <a:latin typeface="Times New Roman"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是二进制数的一位包含的信息或</a:t>
            </a:r>
            <a:r>
              <a:rPr lang="en-US" altLang="zh-CN" dirty="0" smtClean="0"/>
              <a:t>2</a:t>
            </a:r>
            <a:r>
              <a:rPr lang="zh-CN" altLang="en-US" dirty="0" smtClean="0"/>
              <a:t>个选项中特别指定</a:t>
            </a:r>
            <a:r>
              <a:rPr lang="en-US" altLang="zh-CN" dirty="0" smtClean="0"/>
              <a:t>1</a:t>
            </a:r>
            <a:r>
              <a:rPr lang="zh-CN" altLang="en-US" dirty="0" smtClean="0"/>
              <a:t>个的需要信息量称为一比特，是表示信息的最小单位，只有两种状态：</a:t>
            </a:r>
            <a:r>
              <a:rPr lang="en-US" altLang="zh-CN" dirty="0" smtClean="0"/>
              <a:t>0</a:t>
            </a:r>
            <a:r>
              <a:rPr lang="zh-CN" altLang="en-US" dirty="0" smtClean="0"/>
              <a:t>和</a:t>
            </a:r>
            <a:r>
              <a:rPr lang="en-US" altLang="zh-CN" dirty="0" smtClean="0"/>
              <a:t>1</a:t>
            </a:r>
            <a:r>
              <a:rPr lang="zh-CN" altLang="en-US" dirty="0" smtClean="0"/>
              <a:t>。一个字节</a:t>
            </a:r>
            <a:r>
              <a:rPr lang="en-US" altLang="zh-CN" dirty="0" smtClean="0"/>
              <a:t>(byte)</a:t>
            </a:r>
            <a:r>
              <a:rPr lang="zh-CN" altLang="en-US" dirty="0" smtClean="0"/>
              <a:t>为</a:t>
            </a:r>
            <a:r>
              <a:rPr lang="en-US" altLang="zh-CN" dirty="0" smtClean="0"/>
              <a:t>8</a:t>
            </a:r>
            <a:r>
              <a:rPr lang="zh-CN" altLang="en-US" dirty="0" smtClean="0"/>
              <a:t>个比特，一个英文字母通常占用一个字节，一个汉字通常占用两个字节。比特是英文 </a:t>
            </a:r>
            <a:r>
              <a:rPr lang="en-US" altLang="zh-CN" dirty="0" smtClean="0"/>
              <a:t>binary digit</a:t>
            </a:r>
            <a:r>
              <a:rPr lang="zh-CN" altLang="en-US" dirty="0" smtClean="0"/>
              <a:t>的缩写。一般来说，</a:t>
            </a:r>
            <a:r>
              <a:rPr lang="en-US" altLang="zh-CN" dirty="0" smtClean="0"/>
              <a:t>n</a:t>
            </a:r>
            <a:r>
              <a:rPr lang="zh-CN" altLang="en-US" dirty="0" smtClean="0"/>
              <a:t>比特的信息量可以表现出</a:t>
            </a:r>
            <a:r>
              <a:rPr lang="en-US" altLang="zh-CN" dirty="0" smtClean="0"/>
              <a:t>2</a:t>
            </a:r>
            <a:r>
              <a:rPr lang="zh-CN" altLang="en-US" dirty="0" smtClean="0"/>
              <a:t>的</a:t>
            </a:r>
            <a:r>
              <a:rPr lang="en-US" altLang="zh-CN" dirty="0" smtClean="0"/>
              <a:t>n</a:t>
            </a:r>
            <a:r>
              <a:rPr lang="zh-CN" altLang="en-US" dirty="0" smtClean="0"/>
              <a:t>次方种选择。</a:t>
            </a:r>
            <a:endParaRPr lang="zh-CN" altLang="en-US" dirty="0"/>
          </a:p>
        </p:txBody>
      </p:sp>
      <p:sp>
        <p:nvSpPr>
          <p:cNvPr id="4" name="灯片编号占位符 3"/>
          <p:cNvSpPr>
            <a:spLocks noGrp="1"/>
          </p:cNvSpPr>
          <p:nvPr>
            <p:ph type="sldNum" sz="quarter" idx="10"/>
          </p:nvPr>
        </p:nvSpPr>
        <p:spPr/>
        <p:txBody>
          <a:bodyPr/>
          <a:lstStyle/>
          <a:p>
            <a:fld id="{8C3EC52C-64D1-4EF5-AC14-14AF6A3FC30C}" type="slidenum">
              <a:rPr lang="en-US" smtClean="0"/>
              <a:pPr/>
              <a:t>73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C3EC52C-64D1-4EF5-AC14-14AF6A3FC30C}" type="slidenum">
              <a:rPr lang="en-US" smtClean="0"/>
              <a:pPr/>
              <a:t>74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C3EC52C-64D1-4EF5-AC14-14AF6A3FC30C}" type="slidenum">
              <a:rPr lang="en-US" smtClean="0"/>
              <a:pPr/>
              <a:t>75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A23337F-334D-45B3-AFF3-8ECF7A0F1D33}" type="slidenum">
              <a:rPr lang="en-US" sz="1300">
                <a:latin typeface="Times New Roman" pitchFamily="18" charset="0"/>
              </a:rPr>
              <a:pPr eaLnBrk="1" hangingPunct="1"/>
              <a:t>88</a:t>
            </a:fld>
            <a:endParaRPr lang="en-US" sz="1300" dirty="0">
              <a:latin typeface="Times New Roman"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4C31AEFE-CFFB-4813-BD81-B8BE1CA6C693}" type="slidenum">
              <a:rPr lang="en-US" sz="1300">
                <a:latin typeface="Times New Roman" pitchFamily="18" charset="0"/>
              </a:rPr>
              <a:pPr eaLnBrk="1" hangingPunct="1"/>
              <a:t>89</a:t>
            </a:fld>
            <a:endParaRPr lang="en-US" sz="1300" dirty="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33F066DD-DC1F-43F8-B977-CEAAB4875E10}" type="slidenum">
              <a:rPr lang="en-US" sz="1300">
                <a:latin typeface="Times New Roman" pitchFamily="18" charset="0"/>
              </a:rPr>
              <a:pPr eaLnBrk="1" hangingPunct="1"/>
              <a:t>90</a:t>
            </a:fld>
            <a:endParaRPr lang="en-US" sz="1300" dirty="0">
              <a:latin typeface="Times New Roman"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08F31FC-A4B5-4841-A68E-31207F3929AD}" type="slidenum">
              <a:rPr lang="en-US" sz="1300">
                <a:latin typeface="Times New Roman" pitchFamily="18" charset="0"/>
              </a:rPr>
              <a:pPr eaLnBrk="1" hangingPunct="1"/>
              <a:t>91</a:t>
            </a:fld>
            <a:endParaRPr lang="en-US" sz="1300" dirty="0">
              <a:latin typeface="Times New Roman"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477A3AC-D42F-4D0B-9EF9-E4E1B354D284}" type="slidenum">
              <a:rPr lang="en-US" sz="1300">
                <a:latin typeface="Times New Roman" pitchFamily="18" charset="0"/>
              </a:rPr>
              <a:pPr eaLnBrk="1" hangingPunct="1"/>
              <a:t>92</a:t>
            </a:fld>
            <a:endParaRPr lang="en-US" sz="1300" dirty="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EBD8F3F-F50B-4D2D-9088-20983DC5CDB3}" type="slidenum">
              <a:rPr lang="en-US" sz="1300">
                <a:latin typeface="Times New Roman" pitchFamily="18" charset="0"/>
              </a:rPr>
              <a:pPr eaLnBrk="1" hangingPunct="1"/>
              <a:t>93</a:t>
            </a:fld>
            <a:endParaRPr lang="en-US" sz="1300" dirty="0">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7A30C677-1DE6-4DC4-8C19-8E725DEB7533}" type="slidenum">
              <a:rPr lang="en-US" sz="1300">
                <a:latin typeface="Times New Roman" pitchFamily="18" charset="0"/>
              </a:rPr>
              <a:pPr eaLnBrk="1" hangingPunct="1"/>
              <a:t>94</a:t>
            </a:fld>
            <a:endParaRPr lang="en-US" sz="1300" dirty="0">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93B0B37-60B7-4955-9467-637411B21646}" type="slidenum">
              <a:rPr lang="en-US" sz="1300">
                <a:latin typeface="Times New Roman" pitchFamily="18" charset="0"/>
              </a:rPr>
              <a:pPr eaLnBrk="1" hangingPunct="1"/>
              <a:t>15</a:t>
            </a:fld>
            <a:endParaRPr lang="en-US" sz="1300" dirty="0">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7A30C677-1DE6-4DC4-8C19-8E725DEB7533}" type="slidenum">
              <a:rPr lang="en-US" sz="1300">
                <a:latin typeface="Times New Roman" pitchFamily="18" charset="0"/>
              </a:rPr>
              <a:pPr eaLnBrk="1" hangingPunct="1"/>
              <a:t>95</a:t>
            </a:fld>
            <a:endParaRPr lang="en-US" sz="1300" dirty="0">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154B6929-AEB2-4243-BB89-1696BBFE984D}" type="slidenum">
              <a:rPr lang="en-US" sz="1300">
                <a:latin typeface="Times New Roman" pitchFamily="18" charset="0"/>
              </a:rPr>
              <a:pPr eaLnBrk="1" hangingPunct="1"/>
              <a:t>96</a:t>
            </a:fld>
            <a:endParaRPr lang="en-US" sz="1300" dirty="0">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CFF139FA-840F-4B42-8A3A-EA6EEE9A30BF}" type="slidenum">
              <a:rPr lang="en-US" sz="1300">
                <a:latin typeface="Times New Roman" pitchFamily="18" charset="0"/>
              </a:rPr>
              <a:pPr eaLnBrk="1" hangingPunct="1"/>
              <a:t>97</a:t>
            </a:fld>
            <a:endParaRPr lang="en-US" sz="1300" dirty="0">
              <a:latin typeface="Times New Roman"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DA6ED039-A1F1-44BE-8E16-1A39D5826A03}" type="slidenum">
              <a:rPr lang="en-US" sz="1300">
                <a:latin typeface="Times New Roman" pitchFamily="18" charset="0"/>
              </a:rPr>
              <a:pPr eaLnBrk="1" hangingPunct="1"/>
              <a:t>98</a:t>
            </a:fld>
            <a:endParaRPr lang="en-US" sz="1300" dirty="0">
              <a:latin typeface="Times New Roman"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ADDCA2D-6F88-4005-BB8D-7858EFEF04F4}" type="slidenum">
              <a:rPr lang="en-US" sz="1300">
                <a:latin typeface="Times New Roman" pitchFamily="18" charset="0"/>
              </a:rPr>
              <a:pPr eaLnBrk="1" hangingPunct="1"/>
              <a:t>99</a:t>
            </a:fld>
            <a:endParaRPr lang="en-US" sz="1300" dirty="0">
              <a:latin typeface="Times New Roman"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2D1E3FB6-9A85-4B1C-9E09-1A180F2215D9}" type="slidenum">
              <a:rPr lang="en-US" sz="1300">
                <a:latin typeface="Times New Roman" pitchFamily="18" charset="0"/>
              </a:rPr>
              <a:pPr eaLnBrk="1" hangingPunct="1"/>
              <a:t>100</a:t>
            </a:fld>
            <a:endParaRPr lang="en-US" sz="1300" dirty="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A5088C4-3084-40AD-9F6F-70700F29887E}" type="slidenum">
              <a:rPr lang="en-US" sz="1300">
                <a:latin typeface="Times New Roman" pitchFamily="18" charset="0"/>
              </a:rPr>
              <a:pPr eaLnBrk="1" hangingPunct="1"/>
              <a:t>101</a:t>
            </a:fld>
            <a:endParaRPr lang="en-US" sz="1300" dirty="0">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7938063-1D29-4B05-9212-3D783BAEE8ED}" type="slidenum">
              <a:rPr lang="en-US" sz="1300">
                <a:latin typeface="Times New Roman" pitchFamily="18" charset="0"/>
              </a:rPr>
              <a:pPr eaLnBrk="1" hangingPunct="1"/>
              <a:t>102</a:t>
            </a:fld>
            <a:endParaRPr lang="en-US" sz="1300" dirty="0">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79E2413E-CE32-427A-B889-E498A01EF2FC}" type="slidenum">
              <a:rPr lang="en-US" sz="1300">
                <a:latin typeface="Times New Roman" pitchFamily="18" charset="0"/>
              </a:rPr>
              <a:pPr eaLnBrk="1" hangingPunct="1"/>
              <a:t>103</a:t>
            </a:fld>
            <a:endParaRPr lang="en-US" sz="1300" dirty="0">
              <a:latin typeface="Times New Roman"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48447544-2DD3-4828-8D05-3DC499B78283}" type="slidenum">
              <a:rPr lang="en-US" sz="1300">
                <a:latin typeface="Times New Roman" pitchFamily="18" charset="0"/>
              </a:rPr>
              <a:pPr eaLnBrk="1" hangingPunct="1"/>
              <a:t>104</a:t>
            </a:fld>
            <a:endParaRPr lang="en-US" sz="1300" dirty="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66A05548-152E-4744-A3EA-B22B905FD732}" type="slidenum">
              <a:rPr lang="en-US" sz="1300">
                <a:latin typeface="Times New Roman" pitchFamily="18" charset="0"/>
              </a:rPr>
              <a:pPr eaLnBrk="1" hangingPunct="1"/>
              <a:t>20</a:t>
            </a:fld>
            <a:endParaRPr lang="en-US" sz="1300" dirty="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B0AA32E3-F1F4-48E7-9A2C-16548E9979D3}" type="slidenum">
              <a:rPr lang="en-US" sz="1300">
                <a:latin typeface="Times New Roman" pitchFamily="18" charset="0"/>
              </a:rPr>
              <a:pPr eaLnBrk="1" hangingPunct="1"/>
              <a:t>105</a:t>
            </a:fld>
            <a:endParaRPr lang="en-US" sz="1300" dirty="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F65FBCD7-9B6B-4676-B12D-E62F59A95930}" type="slidenum">
              <a:rPr lang="en-US" sz="1300">
                <a:latin typeface="Times New Roman" pitchFamily="18" charset="0"/>
              </a:rPr>
              <a:pPr eaLnBrk="1" hangingPunct="1"/>
              <a:t>106</a:t>
            </a:fld>
            <a:endParaRPr lang="en-US" sz="1300" dirty="0">
              <a:latin typeface="Times New Roman"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9E1435A7-99F8-4630-901C-D04F7ADA3649}" type="slidenum">
              <a:rPr lang="en-US" sz="1300">
                <a:latin typeface="Times New Roman" pitchFamily="18" charset="0"/>
              </a:rPr>
              <a:pPr eaLnBrk="1" hangingPunct="1"/>
              <a:t>107</a:t>
            </a:fld>
            <a:endParaRPr lang="en-US" sz="1300" dirty="0">
              <a:latin typeface="Times New Roman"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65035135-D519-44EB-8BBC-75CDFE0DE662}" type="slidenum">
              <a:rPr lang="en-US" sz="1300">
                <a:latin typeface="Times New Roman" pitchFamily="18" charset="0"/>
              </a:rPr>
              <a:pPr eaLnBrk="1" hangingPunct="1"/>
              <a:t>108</a:t>
            </a:fld>
            <a:endParaRPr lang="en-US" sz="1300" dirty="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339334B-667E-4594-8258-137D32A046CA}" type="slidenum">
              <a:rPr lang="en-US" sz="1300">
                <a:latin typeface="Times New Roman" pitchFamily="18" charset="0"/>
              </a:rPr>
              <a:pPr eaLnBrk="1" hangingPunct="1"/>
              <a:t>109</a:t>
            </a:fld>
            <a:endParaRPr lang="en-US" sz="1300" dirty="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A7DC421-5F16-4B9A-A047-0DD1E0316D92}" type="slidenum">
              <a:rPr lang="en-US" sz="1300">
                <a:latin typeface="Times New Roman" pitchFamily="18" charset="0"/>
              </a:rPr>
              <a:pPr eaLnBrk="1" hangingPunct="1"/>
              <a:t>110</a:t>
            </a:fld>
            <a:endParaRPr lang="en-US" sz="1300" dirty="0">
              <a:latin typeface="Times New Roman"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F0635FA3-67BB-4B04-A76B-39A6E620BF9C}" type="slidenum">
              <a:rPr lang="en-US" sz="1300">
                <a:latin typeface="Times New Roman" pitchFamily="18" charset="0"/>
              </a:rPr>
              <a:pPr eaLnBrk="1" hangingPunct="1"/>
              <a:t>111</a:t>
            </a:fld>
            <a:endParaRPr lang="en-US" sz="1300" dirty="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C3EC52C-64D1-4EF5-AC14-14AF6A3FC30C}" type="slidenum">
              <a:rPr lang="en-US" smtClean="0"/>
              <a:pPr/>
              <a:t>127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11D70FC9-A22A-407D-B969-78AC1F11984F}" type="slidenum">
              <a:rPr lang="en-US" sz="1300">
                <a:latin typeface="Times New Roman" pitchFamily="18" charset="0"/>
              </a:rPr>
              <a:pPr eaLnBrk="1" hangingPunct="1"/>
              <a:t>152</a:t>
            </a:fld>
            <a:endParaRPr lang="en-US" sz="1300" dirty="0">
              <a:latin typeface="Times New Roman"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0844B878-D8C0-4972-9E07-115C052BC283}" type="slidenum">
              <a:rPr lang="en-US" sz="1300">
                <a:latin typeface="Times New Roman" pitchFamily="18" charset="0"/>
              </a:rPr>
              <a:pPr eaLnBrk="1" hangingPunct="1"/>
              <a:t>153</a:t>
            </a:fld>
            <a:endParaRPr lang="en-US" sz="1300" dirty="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B409BFF7-25AE-4F28-9571-4D1575142BE4}" type="slidenum">
              <a:rPr lang="en-US" sz="1300">
                <a:latin typeface="Times New Roman" pitchFamily="18" charset="0"/>
              </a:rPr>
              <a:pPr eaLnBrk="1" hangingPunct="1"/>
              <a:t>21</a:t>
            </a:fld>
            <a:endParaRPr lang="en-US" sz="1300" dirty="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0844B878-D8C0-4972-9E07-115C052BC283}" type="slidenum">
              <a:rPr lang="en-US" sz="1300">
                <a:latin typeface="Times New Roman" pitchFamily="18" charset="0"/>
              </a:rPr>
              <a:pPr eaLnBrk="1" hangingPunct="1"/>
              <a:t>154</a:t>
            </a:fld>
            <a:endParaRPr lang="en-US" sz="1300" dirty="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503468C-CA1C-4B48-85A9-1B6877AA5843}" type="slidenum">
              <a:rPr lang="en-US" sz="1300">
                <a:latin typeface="Times New Roman" pitchFamily="18" charset="0"/>
              </a:rPr>
              <a:pPr eaLnBrk="1" hangingPunct="1"/>
              <a:t>155</a:t>
            </a:fld>
            <a:endParaRPr lang="en-US" sz="1300" dirty="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503468C-CA1C-4B48-85A9-1B6877AA5843}" type="slidenum">
              <a:rPr lang="en-US" sz="1300">
                <a:latin typeface="Times New Roman" pitchFamily="18" charset="0"/>
              </a:rPr>
              <a:pPr eaLnBrk="1" hangingPunct="1"/>
              <a:t>156</a:t>
            </a:fld>
            <a:endParaRPr lang="en-US" sz="1300" dirty="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BF1CEF1B-20D7-451B-9708-678FAE7257D1}" type="slidenum">
              <a:rPr lang="en-US" sz="1300">
                <a:latin typeface="Times New Roman" pitchFamily="18" charset="0"/>
              </a:rPr>
              <a:pPr eaLnBrk="1" hangingPunct="1"/>
              <a:t>157</a:t>
            </a:fld>
            <a:endParaRPr lang="en-US" sz="1300" dirty="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BF1CEF1B-20D7-451B-9708-678FAE7257D1}" type="slidenum">
              <a:rPr lang="en-US" sz="1300">
                <a:latin typeface="Times New Roman" pitchFamily="18" charset="0"/>
              </a:rPr>
              <a:pPr eaLnBrk="1" hangingPunct="1"/>
              <a:t>158</a:t>
            </a:fld>
            <a:endParaRPr lang="en-US" sz="1300" dirty="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11FD7DE5-E181-45B2-BC13-47077D38CFD4}" type="slidenum">
              <a:rPr lang="en-US" sz="1300">
                <a:latin typeface="Times New Roman" pitchFamily="18" charset="0"/>
              </a:rPr>
              <a:pPr eaLnBrk="1" hangingPunct="1"/>
              <a:t>159</a:t>
            </a:fld>
            <a:endParaRPr lang="en-US" sz="1300" dirty="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11FD7DE5-E181-45B2-BC13-47077D38CFD4}" type="slidenum">
              <a:rPr lang="en-US" sz="1300">
                <a:latin typeface="Times New Roman" pitchFamily="18" charset="0"/>
              </a:rPr>
              <a:pPr eaLnBrk="1" hangingPunct="1"/>
              <a:t>160</a:t>
            </a:fld>
            <a:endParaRPr lang="en-US" sz="1300" dirty="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CDE2C106-5550-49C0-B9AF-0E2635E1E763}" type="slidenum">
              <a:rPr lang="en-US" sz="1300">
                <a:latin typeface="Times New Roman" pitchFamily="18" charset="0"/>
              </a:rPr>
              <a:pPr eaLnBrk="1" hangingPunct="1"/>
              <a:t>161</a:t>
            </a:fld>
            <a:endParaRPr lang="en-US" sz="1300" dirty="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171A05CD-CDDC-4A64-9050-62428A336E5E}" type="slidenum">
              <a:rPr lang="en-US" sz="1300">
                <a:latin typeface="Times New Roman" pitchFamily="18" charset="0"/>
              </a:rPr>
              <a:pPr eaLnBrk="1" hangingPunct="1"/>
              <a:t>162</a:t>
            </a:fld>
            <a:endParaRPr lang="en-US" sz="1300" dirty="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89944ABB-43BF-41CE-B78E-4069F82E17F6}" type="slidenum">
              <a:rPr lang="en-US" sz="1300">
                <a:latin typeface="Times New Roman" pitchFamily="18" charset="0"/>
              </a:rPr>
              <a:pPr eaLnBrk="1" hangingPunct="1"/>
              <a:t>163</a:t>
            </a:fld>
            <a:endParaRPr lang="en-US" sz="1300" dirty="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B409BFF7-25AE-4F28-9571-4D1575142BE4}" type="slidenum">
              <a:rPr lang="en-US" sz="1300">
                <a:latin typeface="Times New Roman" pitchFamily="18" charset="0"/>
              </a:rPr>
              <a:pPr eaLnBrk="1" hangingPunct="1"/>
              <a:t>22</a:t>
            </a:fld>
            <a:endParaRPr lang="en-US" sz="1300" dirty="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F7C137A5-8623-4AB4-B21D-6D793B97EA62}" type="slidenum">
              <a:rPr lang="en-US" sz="1300">
                <a:latin typeface="Times New Roman" pitchFamily="18" charset="0"/>
              </a:rPr>
              <a:pPr eaLnBrk="1" hangingPunct="1"/>
              <a:t>164</a:t>
            </a:fld>
            <a:endParaRPr lang="en-US" sz="1300" dirty="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FCDAA42D-9E72-45B1-8B1A-E7E8CFA0AABC}" type="slidenum">
              <a:rPr lang="en-US" sz="1300">
                <a:latin typeface="Times New Roman" pitchFamily="18" charset="0"/>
              </a:rPr>
              <a:pPr eaLnBrk="1" hangingPunct="1"/>
              <a:t>165</a:t>
            </a:fld>
            <a:endParaRPr lang="en-US" sz="1300" dirty="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60ABA674-D491-4551-9E89-CFBC0C5E4BD6}" type="slidenum">
              <a:rPr lang="en-US" sz="1300">
                <a:latin typeface="Times New Roman" pitchFamily="18" charset="0"/>
              </a:rPr>
              <a:pPr eaLnBrk="1" hangingPunct="1"/>
              <a:t>166</a:t>
            </a:fld>
            <a:endParaRPr lang="en-US" sz="1300" dirty="0">
              <a:latin typeface="Times New Roman"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813E2BE-5D51-45C5-A5EF-A78FC474626B}" type="slidenum">
              <a:rPr lang="en-US" sz="1300">
                <a:latin typeface="Times New Roman" pitchFamily="18" charset="0"/>
              </a:rPr>
              <a:pPr eaLnBrk="1" hangingPunct="1"/>
              <a:t>167</a:t>
            </a:fld>
            <a:endParaRPr lang="en-US" sz="1300" dirty="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40EC7D34-458C-4EBB-871D-041F048DB2F0}" type="slidenum">
              <a:rPr lang="en-US" sz="1300">
                <a:latin typeface="Times New Roman" pitchFamily="18" charset="0"/>
              </a:rPr>
              <a:pPr eaLnBrk="1" hangingPunct="1"/>
              <a:t>168</a:t>
            </a:fld>
            <a:endParaRPr lang="en-US" sz="1300" dirty="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29BD32D-C3B9-4824-9A86-0317BA4011AA}" type="slidenum">
              <a:rPr lang="en-US" sz="1300">
                <a:latin typeface="Times New Roman" pitchFamily="18" charset="0"/>
              </a:rPr>
              <a:pPr eaLnBrk="1" hangingPunct="1"/>
              <a:t>169</a:t>
            </a:fld>
            <a:endParaRPr lang="en-US" sz="1300" dirty="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C935BDC-FA2B-414F-B3D2-A6D8B7AC8E54}" type="slidenum">
              <a:rPr lang="en-US" sz="1300">
                <a:latin typeface="Times New Roman" pitchFamily="18" charset="0"/>
              </a:rPr>
              <a:pPr eaLnBrk="1" hangingPunct="1"/>
              <a:t>170</a:t>
            </a:fld>
            <a:endParaRPr lang="en-US" sz="1300" dirty="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34D6D8F9-6D6D-4E15-96F3-4707350B2089}" type="slidenum">
              <a:rPr lang="en-US" sz="1300">
                <a:latin typeface="Times New Roman" pitchFamily="18" charset="0"/>
              </a:rPr>
              <a:pPr eaLnBrk="1" hangingPunct="1"/>
              <a:t>171</a:t>
            </a:fld>
            <a:endParaRPr lang="en-US" sz="1300" dirty="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85D868C7-EB3D-4BD8-BE98-DE15BBB3312C}" type="slidenum">
              <a:rPr lang="en-US" sz="1300">
                <a:latin typeface="Times New Roman" pitchFamily="18" charset="0"/>
              </a:rPr>
              <a:pPr eaLnBrk="1" hangingPunct="1"/>
              <a:t>172</a:t>
            </a:fld>
            <a:endParaRPr lang="en-US" sz="1300" dirty="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8F1576B7-6CAC-4A2C-8184-345092644C2F}" type="slidenum">
              <a:rPr lang="en-US" sz="1300">
                <a:latin typeface="Times New Roman" pitchFamily="18" charset="0"/>
              </a:rPr>
              <a:pPr eaLnBrk="1" hangingPunct="1"/>
              <a:t>173</a:t>
            </a:fld>
            <a:endParaRPr lang="en-US" sz="1300" dirty="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9B21376A-9235-459F-9EEF-E435CD3F2A62}" type="slidenum">
              <a:rPr lang="en-US" sz="1300">
                <a:latin typeface="Times New Roman" pitchFamily="18" charset="0"/>
              </a:rPr>
              <a:pPr eaLnBrk="1" hangingPunct="1"/>
              <a:t>23</a:t>
            </a:fld>
            <a:endParaRPr lang="en-US" sz="1300" dirty="0">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5575018A-654D-4038-8D2C-194BC930AB34}" type="slidenum">
              <a:rPr lang="en-US" sz="1300">
                <a:latin typeface="Times New Roman" pitchFamily="18" charset="0"/>
              </a:rPr>
              <a:pPr eaLnBrk="1" hangingPunct="1"/>
              <a:t>174</a:t>
            </a:fld>
            <a:endParaRPr lang="en-US" sz="1300" dirty="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EAF8F795-E1DC-4906-9F9A-27660F8590ED}" type="slidenum">
              <a:rPr lang="en-US" sz="1300">
                <a:latin typeface="Times New Roman" pitchFamily="18" charset="0"/>
              </a:rPr>
              <a:pPr eaLnBrk="1" hangingPunct="1"/>
              <a:t>175</a:t>
            </a:fld>
            <a:endParaRPr lang="en-US" sz="1300" dirty="0">
              <a:latin typeface="Times New Roman"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F2239DFA-09D8-45AE-AF3C-A417B5C075BE}" type="slidenum">
              <a:rPr lang="en-US" sz="1300">
                <a:latin typeface="Times New Roman" pitchFamily="18" charset="0"/>
              </a:rPr>
              <a:pPr eaLnBrk="1" hangingPunct="1"/>
              <a:t>24</a:t>
            </a:fld>
            <a:endParaRPr lang="en-US" sz="1300" dirty="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1047225" eaLnBrk="0" hangingPunct="0">
              <a:defRPr sz="3000">
                <a:solidFill>
                  <a:schemeClr val="tx1"/>
                </a:solidFill>
                <a:latin typeface="Arial" charset="0"/>
                <a:cs typeface="Arial" charset="0"/>
              </a:defRPr>
            </a:lvl1pPr>
            <a:lvl2pPr marL="804763" indent="-309524" defTabSz="1047225" eaLnBrk="0" hangingPunct="0">
              <a:defRPr sz="3000">
                <a:solidFill>
                  <a:schemeClr val="tx1"/>
                </a:solidFill>
                <a:latin typeface="Arial" charset="0"/>
                <a:cs typeface="Arial" charset="0"/>
              </a:defRPr>
            </a:lvl2pPr>
            <a:lvl3pPr marL="1238098" indent="-247620" defTabSz="1047225" eaLnBrk="0" hangingPunct="0">
              <a:defRPr sz="3000">
                <a:solidFill>
                  <a:schemeClr val="tx1"/>
                </a:solidFill>
                <a:latin typeface="Arial" charset="0"/>
                <a:cs typeface="Arial" charset="0"/>
              </a:defRPr>
            </a:lvl3pPr>
            <a:lvl4pPr marL="1733337" indent="-247620" defTabSz="1047225" eaLnBrk="0" hangingPunct="0">
              <a:defRPr sz="3000">
                <a:solidFill>
                  <a:schemeClr val="tx1"/>
                </a:solidFill>
                <a:latin typeface="Arial" charset="0"/>
                <a:cs typeface="Arial" charset="0"/>
              </a:defRPr>
            </a:lvl4pPr>
            <a:lvl5pPr marL="2228576" indent="-247620" defTabSz="1047225" eaLnBrk="0" hangingPunct="0">
              <a:defRPr sz="3000">
                <a:solidFill>
                  <a:schemeClr val="tx1"/>
                </a:solidFill>
                <a:latin typeface="Arial" charset="0"/>
                <a:cs typeface="Arial" charset="0"/>
              </a:defRPr>
            </a:lvl5pPr>
            <a:lvl6pPr marL="2723815" indent="-247620" defTabSz="1047225" eaLnBrk="0" fontAlgn="base" hangingPunct="0">
              <a:spcBef>
                <a:spcPct val="0"/>
              </a:spcBef>
              <a:spcAft>
                <a:spcPct val="0"/>
              </a:spcAft>
              <a:defRPr sz="3000">
                <a:solidFill>
                  <a:schemeClr val="tx1"/>
                </a:solidFill>
                <a:latin typeface="Arial" charset="0"/>
                <a:cs typeface="Arial" charset="0"/>
              </a:defRPr>
            </a:lvl6pPr>
            <a:lvl7pPr marL="3219054" indent="-247620" defTabSz="1047225" eaLnBrk="0" fontAlgn="base" hangingPunct="0">
              <a:spcBef>
                <a:spcPct val="0"/>
              </a:spcBef>
              <a:spcAft>
                <a:spcPct val="0"/>
              </a:spcAft>
              <a:defRPr sz="3000">
                <a:solidFill>
                  <a:schemeClr val="tx1"/>
                </a:solidFill>
                <a:latin typeface="Arial" charset="0"/>
                <a:cs typeface="Arial" charset="0"/>
              </a:defRPr>
            </a:lvl7pPr>
            <a:lvl8pPr marL="3714293" indent="-247620" defTabSz="1047225" eaLnBrk="0" fontAlgn="base" hangingPunct="0">
              <a:spcBef>
                <a:spcPct val="0"/>
              </a:spcBef>
              <a:spcAft>
                <a:spcPct val="0"/>
              </a:spcAft>
              <a:defRPr sz="3000">
                <a:solidFill>
                  <a:schemeClr val="tx1"/>
                </a:solidFill>
                <a:latin typeface="Arial" charset="0"/>
                <a:cs typeface="Arial" charset="0"/>
              </a:defRPr>
            </a:lvl8pPr>
            <a:lvl9pPr marL="4209532" indent="-247620" defTabSz="1047225" eaLnBrk="0" fontAlgn="base" hangingPunct="0">
              <a:spcBef>
                <a:spcPct val="0"/>
              </a:spcBef>
              <a:spcAft>
                <a:spcPct val="0"/>
              </a:spcAft>
              <a:defRPr sz="3000">
                <a:solidFill>
                  <a:schemeClr val="tx1"/>
                </a:solidFill>
                <a:latin typeface="Arial" charset="0"/>
                <a:cs typeface="Arial" charset="0"/>
              </a:defRPr>
            </a:lvl9pPr>
          </a:lstStyle>
          <a:p>
            <a:pPr eaLnBrk="1" hangingPunct="1"/>
            <a:fld id="{A9CBF49D-D58F-40B2-8D65-6660682D97F2}" type="slidenum">
              <a:rPr lang="en-US" sz="1300">
                <a:latin typeface="Times New Roman" pitchFamily="18" charset="0"/>
              </a:rPr>
              <a:pPr eaLnBrk="1" hangingPunct="1"/>
              <a:t>25</a:t>
            </a:fld>
            <a:endParaRPr lang="en-US" sz="1300" dirty="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rot="16200000">
            <a:off x="-2703052" y="2935748"/>
            <a:ext cx="6006773"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i="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From ZERO To ONE</a:t>
            </a:r>
            <a:endParaRPr lang="en-US" sz="5400" b="1" i="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3" name="Rectangle 12"/>
          <p:cNvSpPr/>
          <p:nvPr userDrawn="1"/>
        </p:nvSpPr>
        <p:spPr>
          <a:xfrm>
            <a:off x="914400" y="0"/>
            <a:ext cx="8229600" cy="919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5638800" y="6477000"/>
            <a:ext cx="1905000" cy="307777"/>
          </a:xfrm>
          <a:prstGeom prst="rect">
            <a:avLst/>
          </a:prstGeom>
          <a:noFill/>
        </p:spPr>
        <p:txBody>
          <a:bodyPr wrap="square" rtlCol="0">
            <a:spAutoFit/>
          </a:bodyPr>
          <a:lstStyle/>
          <a:p>
            <a:r>
              <a:rPr lang="en-US" sz="1400" baseline="0" dirty="0" smtClean="0">
                <a:solidFill>
                  <a:schemeClr val="bg1">
                    <a:lumMod val="50000"/>
                  </a:schemeClr>
                </a:solidFill>
              </a:rPr>
              <a:t>Chapter 1 &lt;</a:t>
            </a:r>
            <a:fld id="{D1B2EFE9-D440-4A3B-858C-5FEDF5DD0E10}" type="slidenum">
              <a:rPr lang="en-US" sz="1400" smtClean="0">
                <a:solidFill>
                  <a:schemeClr val="bg1">
                    <a:lumMod val="50000"/>
                  </a:schemeClr>
                </a:solidFill>
              </a:rPr>
              <a:pPr/>
              <a:t>‹#›</a:t>
            </a:fld>
            <a:r>
              <a:rPr lang="en-US" sz="1400" dirty="0" smtClean="0">
                <a:solidFill>
                  <a:schemeClr val="bg1">
                    <a:lumMod val="50000"/>
                  </a:schemeClr>
                </a:solidFill>
              </a:rPr>
              <a:t>&gt; </a:t>
            </a:r>
            <a:endParaRPr lang="en-US" sz="1400" dirty="0">
              <a:solidFill>
                <a:schemeClr val="bg1">
                  <a:lumMod val="50000"/>
                </a:schemeClr>
              </a:solidFill>
            </a:endParaRPr>
          </a:p>
        </p:txBody>
      </p:sp>
    </p:spTree>
    <p:extLst>
      <p:ext uri="{BB962C8B-B14F-4D97-AF65-F5344CB8AC3E}">
        <p14:creationId xmlns="" xmlns:p14="http://schemas.microsoft.com/office/powerpoint/2010/main" val="375813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318F94B-15E5-456B-AD05-21D669E44FE9}"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1B9903-EB9E-4803-8392-BFB4A8EB613B}" type="datetimeFigureOut">
              <a:rPr lang="zh-CN" altLang="en-US" smtClean="0"/>
              <a:pPr/>
              <a:t>2015-03-15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2573F1-327D-4F13-B43D-02F873299C0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rot="16200000">
            <a:off x="-2703052" y="2935748"/>
            <a:ext cx="6006773"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i="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From ZERO To ONE</a:t>
            </a:r>
            <a:endParaRPr lang="en-US" sz="5400" b="1" i="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Rectangle 9"/>
          <p:cNvSpPr/>
          <p:nvPr userDrawn="1"/>
        </p:nvSpPr>
        <p:spPr>
          <a:xfrm>
            <a:off x="914400" y="0"/>
            <a:ext cx="8229600" cy="919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5638800" y="6474023"/>
            <a:ext cx="1981200" cy="307777"/>
          </a:xfrm>
          <a:prstGeom prst="rect">
            <a:avLst/>
          </a:prstGeom>
          <a:noFill/>
        </p:spPr>
        <p:txBody>
          <a:bodyPr wrap="square" rtlCol="0">
            <a:spAutoFit/>
          </a:bodyPr>
          <a:lstStyle/>
          <a:p>
            <a:r>
              <a:rPr lang="en-US" sz="1400" baseline="0" dirty="0" smtClean="0">
                <a:solidFill>
                  <a:schemeClr val="bg1">
                    <a:lumMod val="50000"/>
                  </a:schemeClr>
                </a:solidFill>
              </a:rPr>
              <a:t>Chapter 1 &lt;</a:t>
            </a:r>
            <a:fld id="{D1B2EFE9-D440-4A3B-858C-5FEDF5DD0E10}" type="slidenum">
              <a:rPr lang="en-US" sz="1400" smtClean="0">
                <a:solidFill>
                  <a:schemeClr val="bg1">
                    <a:lumMod val="50000"/>
                  </a:schemeClr>
                </a:solidFill>
              </a:rPr>
              <a:pPr/>
              <a:t>‹#›</a:t>
            </a:fld>
            <a:r>
              <a:rPr lang="en-US" sz="1400" dirty="0" smtClean="0">
                <a:solidFill>
                  <a:schemeClr val="bg1">
                    <a:lumMod val="50000"/>
                  </a:schemeClr>
                </a:solidFill>
              </a:rPr>
              <a:t>&gt; </a:t>
            </a:r>
            <a:endParaRPr lang="en-US" sz="1400" dirty="0">
              <a:solidFill>
                <a:schemeClr val="bg1">
                  <a:lumMod val="50000"/>
                </a:schemeClr>
              </a:solidFill>
            </a:endParaRPr>
          </a:p>
        </p:txBody>
      </p:sp>
    </p:spTree>
    <p:extLst>
      <p:ext uri="{BB962C8B-B14F-4D97-AF65-F5344CB8AC3E}">
        <p14:creationId xmlns="" xmlns:p14="http://schemas.microsoft.com/office/powerpoint/2010/main" val="2044308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dirty="0" smtClean="0"/>
            </a:lvl1pPr>
          </a:lstStyle>
          <a:p>
            <a:pPr>
              <a:defRPr/>
            </a:pPr>
            <a:r>
              <a:rPr lang="en-US"/>
              <a:t>Copyright © 2012  Elsevier</a:t>
            </a:r>
            <a:endParaRPr lang="en-GB"/>
          </a:p>
        </p:txBody>
      </p:sp>
      <p:sp>
        <p:nvSpPr>
          <p:cNvPr id="5" name="Slide Number Placeholder 4"/>
          <p:cNvSpPr>
            <a:spLocks noGrp="1"/>
          </p:cNvSpPr>
          <p:nvPr>
            <p:ph type="sldNum" sz="quarter" idx="11"/>
          </p:nvPr>
        </p:nvSpPr>
        <p:spPr/>
        <p:txBody>
          <a:bodyPr/>
          <a:lstStyle>
            <a:lvl1pPr>
              <a:defRPr smtClean="0"/>
            </a:lvl1pPr>
          </a:lstStyle>
          <a:p>
            <a:pPr>
              <a:defRPr/>
            </a:pPr>
            <a:r>
              <a:rPr lang="en-US"/>
              <a:t>1-&lt;</a:t>
            </a:r>
            <a:fld id="{CC12C447-90FA-420C-B74C-1A635C444937}" type="slidenum">
              <a:rPr lang="en-US"/>
              <a:pPr>
                <a:defRPr/>
              </a:pPr>
              <a:t>‹#›</a:t>
            </a:fld>
            <a:r>
              <a:rPr lang="en-US"/>
              <a:t>&gt;</a:t>
            </a:r>
          </a:p>
          <a:p>
            <a:pPr>
              <a:defRPr/>
            </a:pPr>
            <a:endParaRPr lang="en-GB"/>
          </a:p>
        </p:txBody>
      </p:sp>
    </p:spTree>
    <p:extLst>
      <p:ext uri="{BB962C8B-B14F-4D97-AF65-F5344CB8AC3E}">
        <p14:creationId xmlns="" xmlns:p14="http://schemas.microsoft.com/office/powerpoint/2010/main" val="29642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192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7719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p:txBody>
          <a:bodyPr/>
          <a:lstStyle>
            <a:lvl1pPr>
              <a:defRPr dirty="0" smtClean="0"/>
            </a:lvl1pPr>
          </a:lstStyle>
          <a:p>
            <a:pPr>
              <a:defRPr/>
            </a:pPr>
            <a:r>
              <a:rPr lang="en-US"/>
              <a:t>Copyright © 2012  Elsevier</a:t>
            </a:r>
            <a:endParaRPr lang="en-GB"/>
          </a:p>
        </p:txBody>
      </p:sp>
      <p:sp>
        <p:nvSpPr>
          <p:cNvPr id="7" name="Slide Number Placeholder 6"/>
          <p:cNvSpPr>
            <a:spLocks noGrp="1"/>
          </p:cNvSpPr>
          <p:nvPr>
            <p:ph type="sldNum" sz="quarter" idx="11"/>
          </p:nvPr>
        </p:nvSpPr>
        <p:spPr/>
        <p:txBody>
          <a:bodyPr/>
          <a:lstStyle>
            <a:lvl1pPr>
              <a:defRPr smtClean="0"/>
            </a:lvl1pPr>
          </a:lstStyle>
          <a:p>
            <a:pPr>
              <a:defRPr/>
            </a:pPr>
            <a:r>
              <a:rPr lang="en-US"/>
              <a:t>1-&lt;</a:t>
            </a:r>
            <a:fld id="{E7ED6BBA-2425-4A43-B586-383F2BB07C4C}" type="slidenum">
              <a:rPr lang="en-US"/>
              <a:pPr>
                <a:defRPr/>
              </a:pPr>
              <a:t>‹#›</a:t>
            </a:fld>
            <a:r>
              <a:rPr lang="en-US"/>
              <a:t>&gt;</a:t>
            </a:r>
          </a:p>
          <a:p>
            <a:pPr>
              <a:defRPr/>
            </a:pPr>
            <a:endParaRPr lang="en-GB"/>
          </a:p>
        </p:txBody>
      </p:sp>
    </p:spTree>
    <p:extLst>
      <p:ext uri="{BB962C8B-B14F-4D97-AF65-F5344CB8AC3E}">
        <p14:creationId xmlns="" xmlns:p14="http://schemas.microsoft.com/office/powerpoint/2010/main" val="11013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219200"/>
            <a:ext cx="7772400" cy="4953000"/>
          </a:xfrm>
        </p:spPr>
        <p:txBody>
          <a:bodyPr/>
          <a:lstStyle/>
          <a:p>
            <a:pPr lvl="0"/>
            <a:endParaRPr lang="en-US" noProof="0" smtClean="0"/>
          </a:p>
        </p:txBody>
      </p:sp>
      <p:sp>
        <p:nvSpPr>
          <p:cNvPr id="4" name="Footer Placeholder 3"/>
          <p:cNvSpPr>
            <a:spLocks noGrp="1"/>
          </p:cNvSpPr>
          <p:nvPr>
            <p:ph type="ftr" sz="quarter" idx="10"/>
          </p:nvPr>
        </p:nvSpPr>
        <p:spPr/>
        <p:txBody>
          <a:bodyPr/>
          <a:lstStyle>
            <a:lvl1pPr>
              <a:defRPr smtClean="0"/>
            </a:lvl1pPr>
          </a:lstStyle>
          <a:p>
            <a:pPr>
              <a:defRPr/>
            </a:pPr>
            <a:r>
              <a:rPr lang="en-US" smtClean="0"/>
              <a:t>Copyright © 2012  Elsevier</a:t>
            </a:r>
            <a:endParaRPr lang="en-GB"/>
          </a:p>
        </p:txBody>
      </p:sp>
      <p:sp>
        <p:nvSpPr>
          <p:cNvPr id="5" name="Slide Number Placeholder 4"/>
          <p:cNvSpPr>
            <a:spLocks noGrp="1"/>
          </p:cNvSpPr>
          <p:nvPr>
            <p:ph type="sldNum" sz="quarter" idx="11"/>
          </p:nvPr>
        </p:nvSpPr>
        <p:spPr/>
        <p:txBody>
          <a:bodyPr/>
          <a:lstStyle>
            <a:lvl1pPr>
              <a:defRPr smtClean="0"/>
            </a:lvl1pPr>
          </a:lstStyle>
          <a:p>
            <a:pPr>
              <a:defRPr/>
            </a:pPr>
            <a:r>
              <a:rPr lang="en-US"/>
              <a:t>1-&lt;</a:t>
            </a:r>
            <a:fld id="{68946159-E475-47D9-8550-A9F0B445C791}" type="slidenum">
              <a:rPr lang="en-US"/>
              <a:pPr>
                <a:defRPr/>
              </a:pPr>
              <a:t>‹#›</a:t>
            </a:fld>
            <a:r>
              <a:rPr lang="en-US"/>
              <a:t>&gt;</a:t>
            </a:r>
          </a:p>
          <a:p>
            <a:pPr>
              <a:defRPr/>
            </a:pPr>
            <a:endParaRPr lang="en-GB"/>
          </a:p>
        </p:txBody>
      </p:sp>
    </p:spTree>
    <p:extLst>
      <p:ext uri="{BB962C8B-B14F-4D97-AF65-F5344CB8AC3E}">
        <p14:creationId xmlns="" xmlns:p14="http://schemas.microsoft.com/office/powerpoint/2010/main" val="15133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1600" y="101600"/>
            <a:ext cx="7772400" cy="889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2192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192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7719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7719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smtClean="0"/>
            </a:lvl1pPr>
          </a:lstStyle>
          <a:p>
            <a:pPr>
              <a:defRPr/>
            </a:pPr>
            <a:r>
              <a:rPr lang="en-US" smtClean="0"/>
              <a:t>Copyright © 2012  Elsevier</a:t>
            </a:r>
            <a:endParaRPr lang="en-GB"/>
          </a:p>
        </p:txBody>
      </p:sp>
      <p:sp>
        <p:nvSpPr>
          <p:cNvPr id="8" name="Slide Number Placeholder 7"/>
          <p:cNvSpPr>
            <a:spLocks noGrp="1"/>
          </p:cNvSpPr>
          <p:nvPr>
            <p:ph type="sldNum" sz="quarter" idx="11"/>
          </p:nvPr>
        </p:nvSpPr>
        <p:spPr/>
        <p:txBody>
          <a:bodyPr/>
          <a:lstStyle>
            <a:lvl1pPr>
              <a:defRPr smtClean="0"/>
            </a:lvl1pPr>
          </a:lstStyle>
          <a:p>
            <a:pPr>
              <a:defRPr/>
            </a:pPr>
            <a:r>
              <a:rPr lang="en-US"/>
              <a:t>1-&lt;</a:t>
            </a:r>
            <a:fld id="{CCDCC2DC-EBCD-44EE-92DB-9C06DDE632FD}" type="slidenum">
              <a:rPr lang="en-US"/>
              <a:pPr>
                <a:defRPr/>
              </a:pPr>
              <a:t>‹#›</a:t>
            </a:fld>
            <a:r>
              <a:rPr lang="en-US"/>
              <a:t>&gt;</a:t>
            </a:r>
          </a:p>
          <a:p>
            <a:pPr>
              <a:defRPr/>
            </a:pPr>
            <a:endParaRPr lang="en-GB"/>
          </a:p>
        </p:txBody>
      </p:sp>
    </p:spTree>
    <p:extLst>
      <p:ext uri="{BB962C8B-B14F-4D97-AF65-F5344CB8AC3E}">
        <p14:creationId xmlns="" xmlns:p14="http://schemas.microsoft.com/office/powerpoint/2010/main" val="229346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ftr" sz="quarter" idx="10"/>
          </p:nvPr>
        </p:nvSpPr>
        <p:spPr>
          <a:ln/>
        </p:spPr>
        <p:txBody>
          <a:bodyPr/>
          <a:lstStyle>
            <a:lvl1pPr>
              <a:defRPr/>
            </a:lvl1pPr>
          </a:lstStyle>
          <a:p>
            <a:pPr>
              <a:defRPr/>
            </a:pPr>
            <a:r>
              <a:rPr lang="en-US" smtClean="0"/>
              <a:t>Copyright © 2012  Elsevier</a:t>
            </a:r>
            <a:endParaRPr lang="en-GB"/>
          </a:p>
        </p:txBody>
      </p:sp>
      <p:sp>
        <p:nvSpPr>
          <p:cNvPr id="6" name="Rectangle 11"/>
          <p:cNvSpPr>
            <a:spLocks noGrp="1" noChangeArrowheads="1"/>
          </p:cNvSpPr>
          <p:nvPr>
            <p:ph type="sldNum" sz="quarter" idx="11"/>
          </p:nvPr>
        </p:nvSpPr>
        <p:spPr>
          <a:ln/>
        </p:spPr>
        <p:txBody>
          <a:bodyPr/>
          <a:lstStyle>
            <a:lvl1pPr>
              <a:defRPr/>
            </a:lvl1pPr>
          </a:lstStyle>
          <a:p>
            <a:pPr>
              <a:defRPr/>
            </a:pPr>
            <a:r>
              <a:rPr lang="en-US"/>
              <a:t>1-&lt;</a:t>
            </a:r>
            <a:fld id="{B4FEF99E-A19F-4A0B-A62E-3729EECDD901}" type="slidenum">
              <a:rPr lang="en-US"/>
              <a:pPr>
                <a:defRPr/>
              </a:pPr>
              <a:t>‹#›</a:t>
            </a:fld>
            <a:r>
              <a:rPr lang="en-US"/>
              <a:t>&gt;</a:t>
            </a:r>
          </a:p>
          <a:p>
            <a:pPr>
              <a:defRPr/>
            </a:pPr>
            <a:endParaRPr lang="en-GB"/>
          </a:p>
        </p:txBody>
      </p:sp>
    </p:spTree>
    <p:extLst>
      <p:ext uri="{BB962C8B-B14F-4D97-AF65-F5344CB8AC3E}">
        <p14:creationId xmlns="" xmlns:p14="http://schemas.microsoft.com/office/powerpoint/2010/main" val="3629501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19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smtClean="0"/>
            </a:lvl1pPr>
          </a:lstStyle>
          <a:p>
            <a:pPr>
              <a:defRPr/>
            </a:pPr>
            <a:r>
              <a:rPr lang="en-US" smtClean="0"/>
              <a:t>Copyright © 2012  Elsevier</a:t>
            </a:r>
            <a:endParaRPr lang="en-GB"/>
          </a:p>
        </p:txBody>
      </p:sp>
      <p:sp>
        <p:nvSpPr>
          <p:cNvPr id="6" name="Slide Number Placeholder 5"/>
          <p:cNvSpPr>
            <a:spLocks noGrp="1"/>
          </p:cNvSpPr>
          <p:nvPr>
            <p:ph type="sldNum" sz="quarter" idx="11"/>
          </p:nvPr>
        </p:nvSpPr>
        <p:spPr/>
        <p:txBody>
          <a:bodyPr/>
          <a:lstStyle>
            <a:lvl1pPr>
              <a:defRPr smtClean="0"/>
            </a:lvl1pPr>
          </a:lstStyle>
          <a:p>
            <a:pPr>
              <a:defRPr/>
            </a:pPr>
            <a:r>
              <a:rPr lang="en-US"/>
              <a:t>1-&lt;</a:t>
            </a:r>
            <a:fld id="{9F7ADD3E-E1D6-46D5-BCAD-B4AEBA813F75}" type="slidenum">
              <a:rPr lang="en-US"/>
              <a:pPr>
                <a:defRPr/>
              </a:pPr>
              <a:t>‹#›</a:t>
            </a:fld>
            <a:r>
              <a:rPr lang="en-US"/>
              <a:t>&gt;</a:t>
            </a:r>
          </a:p>
          <a:p>
            <a:pPr>
              <a:defRPr/>
            </a:pPr>
            <a:endParaRPr lang="en-GB"/>
          </a:p>
        </p:txBody>
      </p:sp>
    </p:spTree>
    <p:extLst>
      <p:ext uri="{BB962C8B-B14F-4D97-AF65-F5344CB8AC3E}">
        <p14:creationId xmlns="" xmlns:p14="http://schemas.microsoft.com/office/powerpoint/2010/main" val="82766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6350"/>
            <a:ext cx="9140825" cy="6851650"/>
            <a:chOff x="0" y="4"/>
            <a:chExt cx="5758" cy="4316"/>
          </a:xfrm>
        </p:grpSpPr>
        <p:grpSp>
          <p:nvGrpSpPr>
            <p:cNvPr id="3" name="Group 3"/>
            <p:cNvGrpSpPr>
              <a:grpSpLocks/>
            </p:cNvGrpSpPr>
            <p:nvPr/>
          </p:nvGrpSpPr>
          <p:grpSpPr bwMode="auto">
            <a:xfrm>
              <a:off x="0" y="1161"/>
              <a:ext cx="5758" cy="3159"/>
              <a:chOff x="0" y="1161"/>
              <a:chExt cx="5758" cy="3159"/>
            </a:xfrm>
          </p:grpSpPr>
          <p:sp>
            <p:nvSpPr>
              <p:cNvPr id="389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zh-CN" altLang="en-US"/>
              </a:p>
            </p:txBody>
          </p:sp>
          <p:sp>
            <p:nvSpPr>
              <p:cNvPr id="389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zh-CN" altLang="en-US"/>
              </a:p>
            </p:txBody>
          </p:sp>
        </p:grpSp>
        <p:sp>
          <p:nvSpPr>
            <p:cNvPr id="38918"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zh-CN" altLang="en-US"/>
            </a:p>
          </p:txBody>
        </p:sp>
        <p:sp>
          <p:nvSpPr>
            <p:cNvPr id="38919"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zh-CN" altLang="en-US"/>
            </a:p>
          </p:txBody>
        </p:sp>
        <p:sp>
          <p:nvSpPr>
            <p:cNvPr id="38920"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zh-CN" altLang="en-US"/>
            </a:p>
          </p:txBody>
        </p:sp>
        <p:grpSp>
          <p:nvGrpSpPr>
            <p:cNvPr id="4" name="Group 9"/>
            <p:cNvGrpSpPr>
              <a:grpSpLocks/>
            </p:cNvGrpSpPr>
            <p:nvPr/>
          </p:nvGrpSpPr>
          <p:grpSpPr bwMode="auto">
            <a:xfrm>
              <a:off x="348" y="4"/>
              <a:ext cx="5410" cy="4316"/>
              <a:chOff x="348" y="4"/>
              <a:chExt cx="5410" cy="4316"/>
            </a:xfrm>
          </p:grpSpPr>
          <p:sp>
            <p:nvSpPr>
              <p:cNvPr id="38922"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zh-CN" altLang="en-US"/>
              </a:p>
            </p:txBody>
          </p:sp>
          <p:sp>
            <p:nvSpPr>
              <p:cNvPr id="38923"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zh-CN" altLang="en-US"/>
              </a:p>
            </p:txBody>
          </p:sp>
          <p:sp>
            <p:nvSpPr>
              <p:cNvPr id="38924"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zh-CN" altLang="en-US"/>
              </a:p>
            </p:txBody>
          </p:sp>
          <p:sp>
            <p:nvSpPr>
              <p:cNvPr id="38925"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zh-CN" altLang="en-US"/>
              </a:p>
            </p:txBody>
          </p:sp>
          <p:sp>
            <p:nvSpPr>
              <p:cNvPr id="38926"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zh-CN" altLang="en-US"/>
              </a:p>
            </p:txBody>
          </p:sp>
          <p:sp>
            <p:nvSpPr>
              <p:cNvPr id="38927"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zh-CN" altLang="en-US"/>
              </a:p>
            </p:txBody>
          </p:sp>
        </p:grpSp>
      </p:grpSp>
      <p:sp>
        <p:nvSpPr>
          <p:cNvPr id="38928" name="Rectangle 16"/>
          <p:cNvSpPr>
            <a:spLocks noGrp="1" noChangeArrowheads="1"/>
          </p:cNvSpPr>
          <p:nvPr>
            <p:ph type="ctrTitle" sz="quarter"/>
          </p:nvPr>
        </p:nvSpPr>
        <p:spPr>
          <a:xfrm>
            <a:off x="1066800" y="1997075"/>
            <a:ext cx="7086600" cy="1431925"/>
          </a:xfrm>
        </p:spPr>
        <p:txBody>
          <a:bodyPr anchor="b"/>
          <a:lstStyle>
            <a:lvl1pPr>
              <a:defRPr/>
            </a:lvl1pPr>
          </a:lstStyle>
          <a:p>
            <a:r>
              <a:rPr lang="zh-CN" altLang="en-US"/>
              <a:t>单击此处编辑母版标题样式</a:t>
            </a:r>
          </a:p>
        </p:txBody>
      </p:sp>
      <p:sp>
        <p:nvSpPr>
          <p:cNvPr id="38929"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38930" name="Rectangle 18"/>
          <p:cNvSpPr>
            <a:spLocks noGrp="1" noChangeArrowheads="1"/>
          </p:cNvSpPr>
          <p:nvPr>
            <p:ph type="dt" sz="quarter" idx="2"/>
          </p:nvPr>
        </p:nvSpPr>
        <p:spPr/>
        <p:txBody>
          <a:bodyPr/>
          <a:lstStyle>
            <a:lvl1pPr>
              <a:defRPr/>
            </a:lvl1pPr>
          </a:lstStyle>
          <a:p>
            <a:endParaRPr lang="en-US" altLang="zh-CN"/>
          </a:p>
        </p:txBody>
      </p:sp>
      <p:sp>
        <p:nvSpPr>
          <p:cNvPr id="38931" name="Rectangle 19"/>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38932" name="Rectangle 20"/>
          <p:cNvSpPr>
            <a:spLocks noGrp="1" noChangeArrowheads="1"/>
          </p:cNvSpPr>
          <p:nvPr>
            <p:ph type="sldNum" sz="quarter" idx="4"/>
          </p:nvPr>
        </p:nvSpPr>
        <p:spPr/>
        <p:txBody>
          <a:bodyPr/>
          <a:lstStyle>
            <a:lvl1pPr>
              <a:defRPr/>
            </a:lvl1pPr>
          </a:lstStyle>
          <a:p>
            <a:fld id="{6E923D64-09AC-4D9D-B598-CACC4909E742}"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46080-453C-4BEF-9A1F-F094B996EB79}" type="datetimeFigureOut">
              <a:rPr lang="en-US" smtClean="0"/>
              <a:pPr/>
              <a:t>3/15/2015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EFE9-D440-4A3B-858C-5FEDF5DD0E10}" type="slidenum">
              <a:rPr lang="en-US" smtClean="0"/>
              <a:pPr/>
              <a:t>‹#›</a:t>
            </a:fld>
            <a:endParaRPr lang="en-US"/>
          </a:p>
        </p:txBody>
      </p:sp>
    </p:spTree>
    <p:extLst>
      <p:ext uri="{BB962C8B-B14F-4D97-AF65-F5344CB8AC3E}">
        <p14:creationId xmlns="" xmlns:p14="http://schemas.microsoft.com/office/powerpoint/2010/main" val="153350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35.xml"/></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57.xml"/><Relationship Id="rId7" Type="http://schemas.openxmlformats.org/officeDocument/2006/relationships/oleObject" Target="../embeddings/oleObject10.bin"/><Relationship Id="rId2" Type="http://schemas.openxmlformats.org/officeDocument/2006/relationships/tags" Target="../tags/tag56.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notesSlide" Target="../notesSlides/notesSlide3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notesSlide" Target="../notesSlides/notesSlide38.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39.xml"/></Relationships>
</file>

<file path=ppt/slides/_rels/slide105.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oleObject" Target="../embeddings/oleObject13.bin"/><Relationship Id="rId2" Type="http://schemas.openxmlformats.org/officeDocument/2006/relationships/tags" Target="../tags/tag64.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oleObject" Target="../embeddings/oleObject15.bin"/><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69.xml"/><Relationship Id="rId7" Type="http://schemas.openxmlformats.org/officeDocument/2006/relationships/oleObject" Target="../embeddings/oleObject16.bin"/><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70.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notesSlide" Target="../notesSlides/notesSlide4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2.jpeg"/></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92.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image" Target="../media/image2.jpeg"/></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image" Target="../media/image2.jpeg"/></Relationships>
</file>

<file path=ppt/slides/_rels/slide1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2.jpeg"/></Relationships>
</file>

<file path=ppt/slides/_rels/slide1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9.bin"/><Relationship Id="rId5" Type="http://schemas.openxmlformats.org/officeDocument/2006/relationships/image" Target="../media/image121.jpeg"/><Relationship Id="rId4" Type="http://schemas.openxmlformats.org/officeDocument/2006/relationships/image" Target="../media/image2.jpeg"/></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40.bin"/><Relationship Id="rId3" Type="http://schemas.openxmlformats.org/officeDocument/2006/relationships/image" Target="../media/image2.jpeg"/><Relationship Id="rId7" Type="http://schemas.openxmlformats.org/officeDocument/2006/relationships/oleObject" Target="../embeddings/oleObject34.bin"/><Relationship Id="rId12"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3.bin"/><Relationship Id="rId11" Type="http://schemas.openxmlformats.org/officeDocument/2006/relationships/oleObject" Target="../embeddings/oleObject38.bin"/><Relationship Id="rId5" Type="http://schemas.openxmlformats.org/officeDocument/2006/relationships/oleObject" Target="../embeddings/oleObject32.bin"/><Relationship Id="rId15" Type="http://schemas.openxmlformats.org/officeDocument/2006/relationships/oleObject" Target="../embeddings/oleObject42.bin"/><Relationship Id="rId10" Type="http://schemas.openxmlformats.org/officeDocument/2006/relationships/oleObject" Target="../embeddings/oleObject37.bin"/><Relationship Id="rId4" Type="http://schemas.openxmlformats.org/officeDocument/2006/relationships/oleObject" Target="../embeddings/oleObject31.bin"/><Relationship Id="rId9" Type="http://schemas.openxmlformats.org/officeDocument/2006/relationships/oleObject" Target="../embeddings/oleObject36.bin"/><Relationship Id="rId14" Type="http://schemas.openxmlformats.org/officeDocument/2006/relationships/oleObject" Target="../embeddings/oleObject41.bin"/></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12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3.bin"/><Relationship Id="rId5" Type="http://schemas.openxmlformats.org/officeDocument/2006/relationships/image" Target="../media/image128.jpeg"/><Relationship Id="rId4" Type="http://schemas.openxmlformats.org/officeDocument/2006/relationships/image" Target="../media/image2.jpeg"/></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44.bin"/><Relationship Id="rId4" Type="http://schemas.openxmlformats.org/officeDocument/2006/relationships/image" Target="../media/image2.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notesSlide" Target="../notesSlides/notesSlide49.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vmlDrawing" Target="../drawings/vmlDrawing20.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notesSlide" Target="../notesSlides/notesSlide50.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vmlDrawing" Target="../drawings/vmlDrawing21.vml"/><Relationship Id="rId6" Type="http://schemas.openxmlformats.org/officeDocument/2006/relationships/oleObject" Target="../embeddings/oleObject50.bin"/><Relationship Id="rId5" Type="http://schemas.openxmlformats.org/officeDocument/2006/relationships/oleObject" Target="../embeddings/oleObject49.bin"/><Relationship Id="rId4" Type="http://schemas.openxmlformats.org/officeDocument/2006/relationships/notesSlide" Target="../notesSlides/notesSlide51.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vmlDrawing" Target="../drawings/vmlDrawing22.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notesSlide" Target="../notesSlides/notesSlide5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vmlDrawing" Target="../drawings/vmlDrawing23.vml"/><Relationship Id="rId5" Type="http://schemas.openxmlformats.org/officeDocument/2006/relationships/oleObject" Target="../embeddings/oleObject53.bin"/><Relationship Id="rId4" Type="http://schemas.openxmlformats.org/officeDocument/2006/relationships/notesSlide" Target="../notesSlides/notesSlide53.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vmlDrawing" Target="../drawings/vmlDrawing24.vml"/><Relationship Id="rId5" Type="http://schemas.openxmlformats.org/officeDocument/2006/relationships/oleObject" Target="../embeddings/oleObject54.bin"/><Relationship Id="rId4" Type="http://schemas.openxmlformats.org/officeDocument/2006/relationships/notesSlide" Target="../notesSlides/notesSlide54.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vmlDrawing" Target="../drawings/vmlDrawing25.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notesSlide" Target="../notesSlides/notesSlide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oleObject" Target="../embeddings/oleObject58.bin"/><Relationship Id="rId2" Type="http://schemas.openxmlformats.org/officeDocument/2006/relationships/tags" Target="../tags/tag87.xml"/><Relationship Id="rId1" Type="http://schemas.openxmlformats.org/officeDocument/2006/relationships/vmlDrawing" Target="../drawings/vmlDrawing26.vml"/><Relationship Id="rId6" Type="http://schemas.openxmlformats.org/officeDocument/2006/relationships/oleObject" Target="../embeddings/oleObject57.bin"/><Relationship Id="rId5" Type="http://schemas.openxmlformats.org/officeDocument/2006/relationships/notesSlide" Target="../notesSlides/notesSlide56.xml"/><Relationship Id="rId4"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vmlDrawing" Target="../drawings/vmlDrawing27.vml"/><Relationship Id="rId5" Type="http://schemas.openxmlformats.org/officeDocument/2006/relationships/oleObject" Target="../embeddings/oleObject59.bin"/><Relationship Id="rId4" Type="http://schemas.openxmlformats.org/officeDocument/2006/relationships/notesSlide" Target="../notesSlides/notesSlide60.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66.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oleObject" Target="../embeddings/oleObject61.bin"/><Relationship Id="rId2" Type="http://schemas.openxmlformats.org/officeDocument/2006/relationships/tags" Target="../tags/tag93.xml"/><Relationship Id="rId1" Type="http://schemas.openxmlformats.org/officeDocument/2006/relationships/vmlDrawing" Target="../drawings/vmlDrawing28.vml"/><Relationship Id="rId6" Type="http://schemas.openxmlformats.org/officeDocument/2006/relationships/oleObject" Target="../embeddings/oleObject60.bin"/><Relationship Id="rId5" Type="http://schemas.openxmlformats.org/officeDocument/2006/relationships/notesSlide" Target="../notesSlides/notesSlide62.xml"/><Relationship Id="rId4"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tags" Target="../tags/tag96.xml"/><Relationship Id="rId7" Type="http://schemas.openxmlformats.org/officeDocument/2006/relationships/notesSlide" Target="../notesSlides/notesSlide63.xml"/><Relationship Id="rId2" Type="http://schemas.openxmlformats.org/officeDocument/2006/relationships/tags" Target="../tags/tag95.xml"/><Relationship Id="rId1" Type="http://schemas.openxmlformats.org/officeDocument/2006/relationships/vmlDrawing" Target="../drawings/vmlDrawing29.vml"/><Relationship Id="rId6" Type="http://schemas.openxmlformats.org/officeDocument/2006/relationships/slideLayout" Target="../slideLayouts/slideLayout2.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oleObject" Target="../embeddings/oleObject63.bin"/></Relationships>
</file>

<file path=ppt/slides/_rels/slide168.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vmlDrawing" Target="../drawings/vmlDrawing30.vml"/><Relationship Id="rId6" Type="http://schemas.openxmlformats.org/officeDocument/2006/relationships/tags" Target="../tags/tag103.xml"/><Relationship Id="rId11" Type="http://schemas.openxmlformats.org/officeDocument/2006/relationships/oleObject" Target="../embeddings/oleObject64.bin"/><Relationship Id="rId5" Type="http://schemas.openxmlformats.org/officeDocument/2006/relationships/tags" Target="../tags/tag102.xml"/><Relationship Id="rId10" Type="http://schemas.openxmlformats.org/officeDocument/2006/relationships/notesSlide" Target="../notesSlides/notesSlide64.xml"/><Relationship Id="rId4" Type="http://schemas.openxmlformats.org/officeDocument/2006/relationships/tags" Target="../tags/tag101.xml"/><Relationship Id="rId9"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tags" Target="../tags/tag107.xml"/><Relationship Id="rId7" Type="http://schemas.openxmlformats.org/officeDocument/2006/relationships/oleObject" Target="../embeddings/oleObject66.bin"/><Relationship Id="rId2" Type="http://schemas.openxmlformats.org/officeDocument/2006/relationships/tags" Target="../tags/tag106.xml"/><Relationship Id="rId1" Type="http://schemas.openxmlformats.org/officeDocument/2006/relationships/vmlDrawing" Target="../drawings/vmlDrawing31.vml"/><Relationship Id="rId6" Type="http://schemas.openxmlformats.org/officeDocument/2006/relationships/oleObject" Target="../embeddings/oleObject65.bin"/><Relationship Id="rId5" Type="http://schemas.openxmlformats.org/officeDocument/2006/relationships/notesSlide" Target="../notesSlides/notesSlide6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32.vml"/><Relationship Id="rId6" Type="http://schemas.openxmlformats.org/officeDocument/2006/relationships/oleObject" Target="../embeddings/oleObject68.bin"/><Relationship Id="rId5" Type="http://schemas.openxmlformats.org/officeDocument/2006/relationships/notesSlide" Target="../notesSlides/notesSlide66.xml"/><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vmlDrawing" Target="../drawings/vmlDrawing33.vml"/><Relationship Id="rId6" Type="http://schemas.openxmlformats.org/officeDocument/2006/relationships/oleObject" Target="../embeddings/oleObject69.bin"/><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34.vml"/><Relationship Id="rId6" Type="http://schemas.openxmlformats.org/officeDocument/2006/relationships/oleObject" Target="../embeddings/oleObject70.bin"/><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oleObject" Target="../embeddings/oleObject71.bin"/><Relationship Id="rId2" Type="http://schemas.openxmlformats.org/officeDocument/2006/relationships/tags" Target="../tags/tag117.xml"/><Relationship Id="rId1" Type="http://schemas.openxmlformats.org/officeDocument/2006/relationships/vmlDrawing" Target="../drawings/vmlDrawing35.vml"/><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tags" Target="../tags/tag119.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vmlDrawing" Target="../drawings/vmlDrawing36.vml"/><Relationship Id="rId5" Type="http://schemas.openxmlformats.org/officeDocument/2006/relationships/oleObject" Target="../embeddings/oleObject72.bin"/><Relationship Id="rId4" Type="http://schemas.openxmlformats.org/officeDocument/2006/relationships/notesSlide" Target="../notesSlides/notesSlide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emf"/><Relationship Id="rId4"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0.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9.jpe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9.jpeg"/><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image" Target="../media/image40.jpeg"/><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3" Type="http://schemas.openxmlformats.org/officeDocument/2006/relationships/image" Target="../media/image2.jpeg"/><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6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7.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9.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oleObject" Target="../embeddings/oleObject8.bin"/><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2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31.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3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3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0"/>
            <a:ext cx="7543800" cy="492443"/>
          </a:xfrm>
          <a:prstGeom prst="rect">
            <a:avLst/>
          </a:prstGeom>
          <a:noFill/>
        </p:spPr>
        <p:txBody>
          <a:bodyPr wrap="square" rtlCol="0">
            <a:spAutoFit/>
          </a:bodyPr>
          <a:lstStyle/>
          <a:p>
            <a:r>
              <a:rPr lang="en-US" sz="2600" b="1" i="1" dirty="0" smtClean="0"/>
              <a:t>Digital Design and Computer Architecture</a:t>
            </a:r>
            <a:r>
              <a:rPr lang="en-US" sz="2600" b="1" dirty="0" smtClean="0"/>
              <a:t>, 2</a:t>
            </a:r>
            <a:r>
              <a:rPr lang="en-US" sz="2600" b="1" baseline="30000" dirty="0" smtClean="0"/>
              <a:t>nd</a:t>
            </a:r>
            <a:r>
              <a:rPr lang="en-US" sz="2600" b="1" dirty="0" smtClean="0"/>
              <a:t> Edition</a:t>
            </a:r>
            <a:endParaRPr lang="en-US" sz="2600" b="1" dirty="0"/>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Chapter 1</a:t>
            </a:r>
            <a:endParaRPr lang="en-US" sz="4400" dirty="0">
              <a:solidFill>
                <a:schemeClr val="bg1"/>
              </a:solidFill>
              <a:latin typeface="+mj-lt"/>
            </a:endParaRPr>
          </a:p>
        </p:txBody>
      </p:sp>
      <p:cxnSp>
        <p:nvCxnSpPr>
          <p:cNvPr id="9" name="Straight Connector 8"/>
          <p:cNvCxnSpPr/>
          <p:nvPr/>
        </p:nvCxnSpPr>
        <p:spPr>
          <a:xfrm>
            <a:off x="990600" y="2778443"/>
            <a:ext cx="76962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0" y="3124200"/>
            <a:ext cx="4724400" cy="2062103"/>
          </a:xfrm>
          <a:prstGeom prst="rect">
            <a:avLst/>
          </a:prstGeom>
          <a:noFill/>
        </p:spPr>
        <p:txBody>
          <a:bodyPr wrap="square" rtlCol="0">
            <a:spAutoFit/>
          </a:bodyPr>
          <a:lstStyle/>
          <a:p>
            <a:pPr algn="ctr"/>
            <a:r>
              <a:rPr lang="zh-CN" altLang="en-US" sz="3200" b="1" dirty="0" smtClean="0">
                <a:latin typeface="Times New Roman" pitchFamily="18" charset="0"/>
                <a:ea typeface="楷体_GB2312" pitchFamily="49" charset="-122"/>
                <a:cs typeface="Times New Roman" pitchFamily="18" charset="0"/>
              </a:rPr>
              <a:t>金龙存</a:t>
            </a:r>
            <a:endParaRPr lang="en-US" altLang="zh-CN" sz="3200" b="1" dirty="0" smtClean="0">
              <a:latin typeface="Times New Roman" pitchFamily="18" charset="0"/>
              <a:ea typeface="楷体_GB2312" pitchFamily="49" charset="-122"/>
              <a:cs typeface="Times New Roman" pitchFamily="18" charset="0"/>
            </a:endParaRPr>
          </a:p>
          <a:p>
            <a:pPr algn="ctr"/>
            <a:r>
              <a:rPr lang="en-US" sz="3200" b="1" dirty="0" smtClean="0">
                <a:latin typeface="Times New Roman" pitchFamily="18" charset="0"/>
                <a:ea typeface="楷体_GB2312" pitchFamily="49" charset="-122"/>
                <a:cs typeface="Times New Roman" pitchFamily="18" charset="0"/>
              </a:rPr>
              <a:t>lcjin@scut.edu.cn</a:t>
            </a:r>
          </a:p>
          <a:p>
            <a:pPr algn="ctr"/>
            <a:r>
              <a:rPr lang="en-US" sz="3200" b="1" dirty="0" smtClean="0">
                <a:latin typeface="Times New Roman" pitchFamily="18" charset="0"/>
                <a:ea typeface="楷体_GB2312" pitchFamily="49" charset="-122"/>
                <a:cs typeface="Times New Roman" pitchFamily="18" charset="0"/>
              </a:rPr>
              <a:t>138 2515 8906</a:t>
            </a:r>
          </a:p>
          <a:p>
            <a:pPr algn="ctr"/>
            <a:r>
              <a:rPr lang="zh-CN" altLang="en-US" sz="3200" b="1" dirty="0" smtClean="0">
                <a:latin typeface="Times New Roman" pitchFamily="18" charset="0"/>
                <a:ea typeface="楷体_GB2312" pitchFamily="49" charset="-122"/>
                <a:cs typeface="Times New Roman" pitchFamily="18" charset="0"/>
              </a:rPr>
              <a:t>（短号：</a:t>
            </a:r>
            <a:r>
              <a:rPr lang="en-US" altLang="zh-CN" sz="3200" b="1" dirty="0" smtClean="0">
                <a:latin typeface="Times New Roman" pitchFamily="18" charset="0"/>
                <a:ea typeface="楷体_GB2312" pitchFamily="49" charset="-122"/>
                <a:cs typeface="Times New Roman" pitchFamily="18" charset="0"/>
              </a:rPr>
              <a:t>668906</a:t>
            </a:r>
            <a:r>
              <a:rPr lang="zh-CN" altLang="en-US" sz="3200" b="1" dirty="0" smtClean="0">
                <a:latin typeface="Times New Roman" pitchFamily="18" charset="0"/>
                <a:ea typeface="楷体_GB2312" pitchFamily="49" charset="-122"/>
                <a:cs typeface="Times New Roman" pitchFamily="18" charset="0"/>
              </a:rPr>
              <a:t>）</a:t>
            </a:r>
            <a:endParaRPr lang="en-US" sz="3200" b="1" dirty="0">
              <a:latin typeface="Times New Roman" pitchFamily="18" charset="0"/>
              <a:ea typeface="楷体_GB2312" pitchFamily="49" charset="-122"/>
              <a:cs typeface="Times New Roman" pitchFamily="18" charset="0"/>
            </a:endParaRPr>
          </a:p>
        </p:txBody>
      </p:sp>
    </p:spTree>
    <p:extLst>
      <p:ext uri="{BB962C8B-B14F-4D97-AF65-F5344CB8AC3E}">
        <p14:creationId xmlns="" xmlns:p14="http://schemas.microsoft.com/office/powerpoint/2010/main" val="534681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066800" y="304800"/>
            <a:ext cx="7753350" cy="1431925"/>
          </a:xfrm>
        </p:spPr>
        <p:txBody>
          <a:bodyPr/>
          <a:lstStyle/>
          <a:p>
            <a:r>
              <a:rPr lang="zh-CN" altLang="en-US" sz="4000"/>
              <a:t>数字与模拟 </a:t>
            </a:r>
            <a:r>
              <a:rPr lang="en-US" altLang="zh-CN" sz="4000"/>
              <a:t>(Digital &amp; Analog)</a:t>
            </a:r>
            <a:r>
              <a:rPr lang="en-US" altLang="zh-CN" sz="4000" b="0"/>
              <a:t/>
            </a:r>
            <a:br>
              <a:rPr lang="en-US" altLang="zh-CN" sz="4000" b="0"/>
            </a:br>
            <a:r>
              <a:rPr lang="zh-CN" altLang="en-US" sz="4000" b="0"/>
              <a:t>（离散与连续）</a:t>
            </a:r>
          </a:p>
        </p:txBody>
      </p:sp>
      <p:sp>
        <p:nvSpPr>
          <p:cNvPr id="82947" name="Rectangle 3"/>
          <p:cNvSpPr>
            <a:spLocks noGrp="1" noChangeArrowheads="1"/>
          </p:cNvSpPr>
          <p:nvPr>
            <p:ph type="body" idx="1"/>
          </p:nvPr>
        </p:nvSpPr>
        <p:spPr/>
        <p:txBody>
          <a:bodyPr/>
          <a:lstStyle/>
          <a:p>
            <a:pPr>
              <a:lnSpc>
                <a:spcPct val="90000"/>
              </a:lnSpc>
            </a:pPr>
            <a:r>
              <a:rPr lang="en-US" altLang="zh-CN" sz="2400" b="1"/>
              <a:t>digit</a:t>
            </a:r>
            <a:r>
              <a:rPr lang="zh-CN" altLang="en-US" sz="2400" b="1"/>
              <a:t>原意泛指</a:t>
            </a:r>
            <a:r>
              <a:rPr lang="zh-CN" altLang="en-US" sz="2400" b="1">
                <a:latin typeface="Arial"/>
              </a:rPr>
              <a:t>“</a:t>
            </a:r>
            <a:r>
              <a:rPr lang="zh-CN" altLang="en-US" sz="2400" b="1"/>
              <a:t>数目的文字</a:t>
            </a:r>
            <a:r>
              <a:rPr lang="zh-CN" altLang="en-US" sz="2400" b="1">
                <a:latin typeface="Arial"/>
              </a:rPr>
              <a:t>”</a:t>
            </a:r>
            <a:r>
              <a:rPr lang="zh-CN" altLang="en-US" sz="2400" b="1"/>
              <a:t>。在计算机领域，</a:t>
            </a:r>
            <a:r>
              <a:rPr lang="en-US" altLang="zh-CN" sz="2400" b="1"/>
              <a:t>digital</a:t>
            </a:r>
            <a:r>
              <a:rPr lang="zh-CN" altLang="en-US" sz="2400" b="1"/>
              <a:t>与其它词一起使用，主要用于区别</a:t>
            </a:r>
            <a:r>
              <a:rPr lang="zh-CN" altLang="en-US" sz="2400" b="1">
                <a:latin typeface="Arial"/>
              </a:rPr>
              <a:t>“</a:t>
            </a:r>
            <a:r>
              <a:rPr lang="zh-CN" altLang="en-US" sz="2400" b="1"/>
              <a:t>模拟</a:t>
            </a:r>
            <a:r>
              <a:rPr lang="zh-CN" altLang="en-US" sz="2400" b="1">
                <a:latin typeface="Arial"/>
              </a:rPr>
              <a:t>”</a:t>
            </a:r>
            <a:r>
              <a:rPr lang="zh-CN" altLang="en-US" sz="2400" b="1"/>
              <a:t>，指将连续变化的模拟量用二进制数表达和处理。</a:t>
            </a:r>
          </a:p>
          <a:p>
            <a:pPr>
              <a:lnSpc>
                <a:spcPct val="90000"/>
              </a:lnSpc>
            </a:pPr>
            <a:r>
              <a:rPr lang="zh-CN" altLang="en-US" sz="2400" b="1"/>
              <a:t>现实世界中存在模拟与数字两大系统，电子数字计算机是最典型的数字系统。    </a:t>
            </a:r>
          </a:p>
          <a:p>
            <a:pPr>
              <a:lnSpc>
                <a:spcPct val="90000"/>
              </a:lnSpc>
            </a:pPr>
            <a:r>
              <a:rPr lang="zh-CN" altLang="en-US" sz="2400" b="1"/>
              <a:t>模拟量经采样、量化可转换为数字量。数字量更便于加工、处理、传输、存储等，可靠，抗干扰能力强。</a:t>
            </a:r>
          </a:p>
          <a:p>
            <a:pPr>
              <a:lnSpc>
                <a:spcPct val="90000"/>
              </a:lnSpc>
            </a:pPr>
            <a:r>
              <a:rPr lang="zh-CN" altLang="en-US" sz="2400" b="1"/>
              <a:t>数字集成电路是实现数字量处理和运算的功能单元。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947">
                                            <p:txEl>
                                              <p:charRg st="70" end="14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Hexadecimal to binary conversion:</a:t>
            </a:r>
          </a:p>
          <a:p>
            <a:pPr marL="742950" lvl="1" indent="-285750">
              <a:spcBef>
                <a:spcPct val="20000"/>
              </a:spcBef>
              <a:buFontTx/>
              <a:buChar char="–"/>
            </a:pPr>
            <a:r>
              <a:rPr lang="en-US" dirty="0">
                <a:latin typeface="Times New Roman" pitchFamily="18" charset="0"/>
              </a:rPr>
              <a:t>Convert 4AF</a:t>
            </a:r>
            <a:r>
              <a:rPr lang="en-US" baseline="-25000" dirty="0">
                <a:latin typeface="Times New Roman" pitchFamily="18" charset="0"/>
              </a:rPr>
              <a:t>16</a:t>
            </a:r>
            <a:r>
              <a:rPr lang="en-US" dirty="0">
                <a:latin typeface="Times New Roman" pitchFamily="18" charset="0"/>
              </a:rPr>
              <a:t> (also written 0x4AF) to binary</a:t>
            </a:r>
          </a:p>
          <a:p>
            <a:pPr marL="742950" lvl="1" indent="-285750">
              <a:spcBef>
                <a:spcPct val="20000"/>
              </a:spcBef>
              <a:buFontTx/>
              <a:buChar char="–"/>
            </a:pPr>
            <a:r>
              <a:rPr lang="en-US" dirty="0">
                <a:latin typeface="Times New Roman" pitchFamily="18" charset="0"/>
              </a:rPr>
              <a:t>0100 1010 1111</a:t>
            </a:r>
            <a:r>
              <a:rPr lang="en-US" baseline="-25000" dirty="0">
                <a:latin typeface="Times New Roman" pitchFamily="18" charset="0"/>
              </a:rPr>
              <a:t>2</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Hexadecimal to decimal conversion:</a:t>
            </a:r>
          </a:p>
          <a:p>
            <a:pPr marL="742950" lvl="1" indent="-285750">
              <a:spcBef>
                <a:spcPct val="20000"/>
              </a:spcBef>
              <a:buFontTx/>
              <a:buChar char="–"/>
            </a:pPr>
            <a:r>
              <a:rPr lang="en-US" dirty="0">
                <a:latin typeface="Times New Roman" pitchFamily="18" charset="0"/>
              </a:rPr>
              <a:t>Convert 4AF</a:t>
            </a:r>
            <a:r>
              <a:rPr lang="en-US" baseline="-25000" dirty="0">
                <a:latin typeface="Times New Roman" pitchFamily="18" charset="0"/>
              </a:rPr>
              <a:t>16</a:t>
            </a:r>
            <a:r>
              <a:rPr lang="en-US" dirty="0">
                <a:latin typeface="Times New Roman" pitchFamily="18" charset="0"/>
              </a:rPr>
              <a:t> to decimal</a:t>
            </a:r>
          </a:p>
          <a:p>
            <a:pPr marL="742950" lvl="1" indent="-285750">
              <a:spcBef>
                <a:spcPct val="20000"/>
              </a:spcBef>
              <a:buFontTx/>
              <a:buChar char="–"/>
            </a:pPr>
            <a:r>
              <a:rPr lang="en-US" dirty="0">
                <a:latin typeface="Times New Roman" pitchFamily="18" charset="0"/>
              </a:rPr>
              <a:t>16</a:t>
            </a:r>
            <a:r>
              <a:rPr lang="en-US" baseline="30000" dirty="0">
                <a:latin typeface="Times New Roman" pitchFamily="18" charset="0"/>
              </a:rPr>
              <a:t>2</a:t>
            </a:r>
            <a:r>
              <a:rPr lang="en-US" dirty="0">
                <a:latin typeface="Times New Roman" pitchFamily="18" charset="0"/>
                <a:cs typeface="Times New Roman" pitchFamily="18" charset="0"/>
              </a:rPr>
              <a:t>×</a:t>
            </a:r>
            <a:r>
              <a:rPr lang="en-US" dirty="0">
                <a:latin typeface="Times New Roman" pitchFamily="18" charset="0"/>
              </a:rPr>
              <a:t>4 + 16</a:t>
            </a:r>
            <a:r>
              <a:rPr lang="en-US" baseline="30000" dirty="0">
                <a:latin typeface="Times New Roman" pitchFamily="18" charset="0"/>
              </a:rPr>
              <a:t>1</a:t>
            </a:r>
            <a:r>
              <a:rPr lang="en-US" dirty="0">
                <a:latin typeface="Times New Roman" pitchFamily="18" charset="0"/>
                <a:cs typeface="Times New Roman" pitchFamily="18" charset="0"/>
              </a:rPr>
              <a:t>×</a:t>
            </a:r>
            <a:r>
              <a:rPr lang="en-US" dirty="0">
                <a:latin typeface="Times New Roman" pitchFamily="18" charset="0"/>
              </a:rPr>
              <a:t>10 + 16</a:t>
            </a:r>
            <a:r>
              <a:rPr lang="en-US" baseline="30000" dirty="0">
                <a:latin typeface="Times New Roman" pitchFamily="18" charset="0"/>
              </a:rPr>
              <a:t>0</a:t>
            </a:r>
            <a:r>
              <a:rPr lang="en-US" dirty="0">
                <a:latin typeface="Times New Roman" pitchFamily="18" charset="0"/>
                <a:cs typeface="Times New Roman" pitchFamily="18" charset="0"/>
              </a:rPr>
              <a:t>×</a:t>
            </a:r>
            <a:r>
              <a:rPr lang="en-US" dirty="0">
                <a:latin typeface="Times New Roman" pitchFamily="18" charset="0"/>
              </a:rPr>
              <a:t>15 = 1199</a:t>
            </a:r>
            <a:r>
              <a:rPr lang="en-US" baseline="-25000" dirty="0">
                <a:latin typeface="Times New Roman" pitchFamily="18" charset="0"/>
              </a:rPr>
              <a:t>10</a:t>
            </a:r>
            <a:endParaRPr lang="en-US"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Hexadecimal to Binary Conversion</a:t>
            </a:r>
            <a:endParaRPr lang="en-US" sz="4400" dirty="0">
              <a:solidFill>
                <a:schemeClr val="bg1"/>
              </a:solidFill>
              <a:latin typeface="+mj-lt"/>
            </a:endParaRPr>
          </a:p>
        </p:txBody>
      </p:sp>
    </p:spTree>
    <p:extLst>
      <p:ext uri="{BB962C8B-B14F-4D97-AF65-F5344CB8AC3E}">
        <p14:creationId xmlns="" xmlns:p14="http://schemas.microsoft.com/office/powerpoint/2010/main" val="319864755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4"/>
          <p:cNvSpPr>
            <a:spLocks noGrp="1" noChangeArrowheads="1"/>
          </p:cNvSpPr>
          <p:nvPr>
            <p:ph sz="quarter" idx="4294967295"/>
            <p:custDataLst>
              <p:tags r:id="rId2"/>
            </p:custDataLst>
          </p:nvPr>
        </p:nvSpPr>
        <p:spPr>
          <a:xfrm>
            <a:off x="1066800" y="1143000"/>
            <a:ext cx="8077200" cy="4648200"/>
          </a:xfrm>
        </p:spPr>
        <p:txBody>
          <a:bodyPr/>
          <a:lstStyle/>
          <a:p>
            <a:pPr eaLnBrk="1" hangingPunct="1"/>
            <a:r>
              <a:rPr lang="en-US" sz="3200" smtClean="0"/>
              <a:t>Bits</a:t>
            </a:r>
          </a:p>
          <a:p>
            <a:pPr eaLnBrk="1" hangingPunct="1"/>
            <a:endParaRPr lang="en-US" sz="3200" smtClean="0"/>
          </a:p>
          <a:p>
            <a:pPr eaLnBrk="1" hangingPunct="1"/>
            <a:endParaRPr lang="en-US" sz="3200" smtClean="0"/>
          </a:p>
          <a:p>
            <a:pPr eaLnBrk="1" hangingPunct="1"/>
            <a:r>
              <a:rPr lang="en-US" sz="3200" smtClean="0"/>
              <a:t>Bytes &amp; Nibbles</a:t>
            </a:r>
          </a:p>
          <a:p>
            <a:pPr eaLnBrk="1" hangingPunct="1"/>
            <a:endParaRPr lang="en-US" sz="3200" smtClean="0"/>
          </a:p>
          <a:p>
            <a:pPr eaLnBrk="1" hangingPunct="1"/>
            <a:endParaRPr lang="en-US" sz="3200" smtClean="0"/>
          </a:p>
          <a:p>
            <a:pPr eaLnBrk="1" hangingPunct="1"/>
            <a:r>
              <a:rPr lang="en-US" sz="3200" smtClean="0"/>
              <a:t>Bytes</a:t>
            </a:r>
          </a:p>
        </p:txBody>
      </p:sp>
      <p:graphicFrame>
        <p:nvGraphicFramePr>
          <p:cNvPr id="51207" name="Object 5"/>
          <p:cNvGraphicFramePr>
            <a:graphicFrameLocks noGrp="1" noChangeAspect="1"/>
          </p:cNvGraphicFramePr>
          <p:nvPr>
            <p:ph sz="quarter" idx="4294967295"/>
            <p:extLst>
              <p:ext uri="{D42A27DB-BD31-4B8C-83A1-F6EECF244321}">
                <p14:modId xmlns="" xmlns:p14="http://schemas.microsoft.com/office/powerpoint/2010/main" val="249775234"/>
              </p:ext>
            </p:extLst>
          </p:nvPr>
        </p:nvGraphicFramePr>
        <p:xfrm>
          <a:off x="5105400" y="2667000"/>
          <a:ext cx="2590800" cy="1693863"/>
        </p:xfrm>
        <a:graphic>
          <a:graphicData uri="http://schemas.openxmlformats.org/presentationml/2006/ole">
            <p:oleObj spid="_x0000_s4161" name="VISIO" r:id="rId6" imgW="937260" imgH="638556" progId="Visio.Drawing.11">
              <p:embed/>
            </p:oleObj>
          </a:graphicData>
        </a:graphic>
      </p:graphicFrame>
      <p:graphicFrame>
        <p:nvGraphicFramePr>
          <p:cNvPr id="51208" name="Object 6"/>
          <p:cNvGraphicFramePr>
            <a:graphicFrameLocks noGrp="1" noChangeAspect="1"/>
          </p:cNvGraphicFramePr>
          <p:nvPr>
            <p:ph sz="quarter" idx="4294967295"/>
            <p:extLst>
              <p:ext uri="{D42A27DB-BD31-4B8C-83A1-F6EECF244321}">
                <p14:modId xmlns="" xmlns:p14="http://schemas.microsoft.com/office/powerpoint/2010/main" val="2954699092"/>
              </p:ext>
            </p:extLst>
          </p:nvPr>
        </p:nvGraphicFramePr>
        <p:xfrm>
          <a:off x="4343400" y="4572000"/>
          <a:ext cx="3657600" cy="1579563"/>
        </p:xfrm>
        <a:graphic>
          <a:graphicData uri="http://schemas.openxmlformats.org/presentationml/2006/ole">
            <p:oleObj spid="_x0000_s4162" name="VISIO" r:id="rId7" imgW="1301496" imgH="560832" progId="Visio.Drawing.11">
              <p:embed/>
            </p:oleObj>
          </a:graphicData>
        </a:graphic>
      </p:graphicFrame>
      <p:graphicFrame>
        <p:nvGraphicFramePr>
          <p:cNvPr id="51209" name="Object 7"/>
          <p:cNvGraphicFramePr>
            <a:graphicFrameLocks noGrp="1" noChangeAspect="1"/>
          </p:cNvGraphicFramePr>
          <p:nvPr>
            <p:ph sz="quarter" idx="4294967295"/>
            <p:extLst>
              <p:ext uri="{D42A27DB-BD31-4B8C-83A1-F6EECF244321}">
                <p14:modId xmlns="" xmlns:p14="http://schemas.microsoft.com/office/powerpoint/2010/main" val="2475637567"/>
              </p:ext>
            </p:extLst>
          </p:nvPr>
        </p:nvGraphicFramePr>
        <p:xfrm>
          <a:off x="4419600" y="1219200"/>
          <a:ext cx="3581400" cy="1497013"/>
        </p:xfrm>
        <a:graphic>
          <a:graphicData uri="http://schemas.openxmlformats.org/presentationml/2006/ole">
            <p:oleObj spid="_x0000_s4163" name="VISIO" r:id="rId8" imgW="1286256" imgH="562356" progId="Visio.Drawing.11">
              <p:embed/>
            </p:oleObj>
          </a:graphicData>
        </a:graphic>
      </p:graphicFrame>
      <p:sp>
        <p:nvSpPr>
          <p:cNvPr id="5120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Bits, Bytes, Nibbles…</a:t>
            </a:r>
            <a:r>
              <a:rPr lang="zh-CN" altLang="en-US" sz="2000" dirty="0" smtClean="0">
                <a:solidFill>
                  <a:schemeClr val="bg1"/>
                </a:solidFill>
                <a:latin typeface="+mj-lt"/>
              </a:rPr>
              <a:t>位、字节、半字节。。。</a:t>
            </a:r>
            <a:endParaRPr lang="en-US" sz="2000" dirty="0">
              <a:solidFill>
                <a:schemeClr val="bg1"/>
              </a:solidFill>
              <a:latin typeface="+mj-lt"/>
            </a:endParaRPr>
          </a:p>
        </p:txBody>
      </p:sp>
    </p:spTree>
    <p:extLst>
      <p:ext uri="{BB962C8B-B14F-4D97-AF65-F5344CB8AC3E}">
        <p14:creationId xmlns="" xmlns:p14="http://schemas.microsoft.com/office/powerpoint/2010/main" val="3379351694"/>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4"/>
          <p:cNvSpPr>
            <a:spLocks noGrp="1" noChangeArrowheads="1"/>
          </p:cNvSpPr>
          <p:nvPr>
            <p:ph sz="quarter" idx="4294967295"/>
            <p:custDataLst>
              <p:tags r:id="rId1"/>
            </p:custDataLst>
          </p:nvPr>
        </p:nvSpPr>
        <p:spPr>
          <a:xfrm>
            <a:off x="1066800" y="1143000"/>
            <a:ext cx="8077200" cy="4648200"/>
          </a:xfrm>
        </p:spPr>
        <p:txBody>
          <a:bodyPr/>
          <a:lstStyle/>
          <a:p>
            <a:pPr eaLnBrk="1" hangingPunct="1"/>
            <a:r>
              <a:rPr lang="en-US" sz="3200" smtClean="0"/>
              <a:t>2</a:t>
            </a:r>
            <a:r>
              <a:rPr lang="en-US" sz="3200" baseline="30000" smtClean="0"/>
              <a:t>10</a:t>
            </a:r>
            <a:r>
              <a:rPr lang="en-US" sz="3200" smtClean="0"/>
              <a:t> = 1 kilo 	</a:t>
            </a:r>
            <a:r>
              <a:rPr lang="en-US" sz="2000" smtClean="0"/>
              <a:t>≈</a:t>
            </a:r>
            <a:r>
              <a:rPr lang="en-US" sz="3200" smtClean="0"/>
              <a:t> 1000  (1024)</a:t>
            </a:r>
          </a:p>
          <a:p>
            <a:pPr eaLnBrk="1" hangingPunct="1"/>
            <a:r>
              <a:rPr lang="en-US" sz="3200" smtClean="0"/>
              <a:t>2</a:t>
            </a:r>
            <a:r>
              <a:rPr lang="en-US" sz="3200" baseline="30000" smtClean="0"/>
              <a:t>20</a:t>
            </a:r>
            <a:r>
              <a:rPr lang="en-US" sz="3200" smtClean="0"/>
              <a:t> = 1 mega 	</a:t>
            </a:r>
            <a:r>
              <a:rPr lang="en-US" sz="2000" smtClean="0"/>
              <a:t>≈</a:t>
            </a:r>
            <a:r>
              <a:rPr lang="en-US" sz="3200" smtClean="0"/>
              <a:t> 1 million  (1,048,576)</a:t>
            </a:r>
          </a:p>
          <a:p>
            <a:pPr eaLnBrk="1" hangingPunct="1"/>
            <a:r>
              <a:rPr lang="en-US" sz="3200" smtClean="0"/>
              <a:t>2</a:t>
            </a:r>
            <a:r>
              <a:rPr lang="en-US" sz="3200" baseline="30000" smtClean="0"/>
              <a:t>30</a:t>
            </a:r>
            <a:r>
              <a:rPr lang="en-US" sz="3200" smtClean="0"/>
              <a:t> = 1 giga 	</a:t>
            </a:r>
            <a:r>
              <a:rPr lang="en-US" sz="2000" smtClean="0"/>
              <a:t>≈</a:t>
            </a:r>
            <a:r>
              <a:rPr lang="en-US" sz="3200" smtClean="0"/>
              <a:t> 1 billion (1,073,741,824)</a:t>
            </a:r>
          </a:p>
          <a:p>
            <a:pPr eaLnBrk="1" hangingPunct="1">
              <a:buFontTx/>
              <a:buNone/>
            </a:pPr>
            <a:endParaRPr lang="en-US" sz="3200" smtClean="0"/>
          </a:p>
          <a:p>
            <a:pPr eaLnBrk="1" hangingPunct="1"/>
            <a:endParaRPr lang="en-US" sz="3200" smtClean="0"/>
          </a:p>
        </p:txBody>
      </p:sp>
      <p:sp>
        <p:nvSpPr>
          <p:cNvPr id="5222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Large Powers of Two</a:t>
            </a:r>
            <a:endParaRPr lang="en-US" sz="4400" dirty="0">
              <a:solidFill>
                <a:schemeClr val="bg1"/>
              </a:solidFill>
              <a:latin typeface="+mj-lt"/>
            </a:endParaRPr>
          </a:p>
        </p:txBody>
      </p:sp>
    </p:spTree>
    <p:extLst>
      <p:ext uri="{BB962C8B-B14F-4D97-AF65-F5344CB8AC3E}">
        <p14:creationId xmlns="" xmlns:p14="http://schemas.microsoft.com/office/powerpoint/2010/main" val="246169232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4"/>
          <p:cNvSpPr>
            <a:spLocks noGrp="1" noChangeArrowheads="1"/>
          </p:cNvSpPr>
          <p:nvPr>
            <p:ph sz="quarter" idx="4294967295"/>
            <p:custDataLst>
              <p:tags r:id="rId1"/>
            </p:custDataLst>
          </p:nvPr>
        </p:nvSpPr>
        <p:spPr>
          <a:xfrm>
            <a:off x="1066800" y="1143000"/>
            <a:ext cx="8077200" cy="4648200"/>
          </a:xfrm>
        </p:spPr>
        <p:txBody>
          <a:bodyPr/>
          <a:lstStyle/>
          <a:p>
            <a:pPr eaLnBrk="1" hangingPunct="1"/>
            <a:r>
              <a:rPr lang="en-US" sz="3200" smtClean="0"/>
              <a:t>What is the value of 2</a:t>
            </a:r>
            <a:r>
              <a:rPr lang="en-US" sz="3200" baseline="30000" smtClean="0"/>
              <a:t>24</a:t>
            </a:r>
            <a:r>
              <a:rPr lang="en-US" sz="3200" smtClean="0"/>
              <a:t>?</a:t>
            </a:r>
          </a:p>
          <a:p>
            <a:pPr eaLnBrk="1" hangingPunct="1">
              <a:buFontTx/>
              <a:buNone/>
            </a:pPr>
            <a:endParaRPr lang="en-US" sz="3200" smtClean="0">
              <a:solidFill>
                <a:schemeClr val="accent2"/>
              </a:solidFill>
            </a:endParaRPr>
          </a:p>
          <a:p>
            <a:pPr eaLnBrk="1" hangingPunct="1">
              <a:buFontTx/>
              <a:buNone/>
            </a:pPr>
            <a:endParaRPr lang="en-US" sz="3200" smtClean="0">
              <a:solidFill>
                <a:schemeClr val="accent2"/>
              </a:solidFill>
            </a:endParaRPr>
          </a:p>
          <a:p>
            <a:pPr eaLnBrk="1" hangingPunct="1"/>
            <a:r>
              <a:rPr lang="en-US" sz="3200" smtClean="0"/>
              <a:t>How many values can a 32-bit variable represent?</a:t>
            </a:r>
          </a:p>
          <a:p>
            <a:pPr eaLnBrk="1" hangingPunct="1">
              <a:buFontTx/>
              <a:buNone/>
            </a:pPr>
            <a:endParaRPr lang="en-US" sz="3200" smtClean="0"/>
          </a:p>
          <a:p>
            <a:pPr eaLnBrk="1" hangingPunct="1">
              <a:buFontTx/>
              <a:buNone/>
            </a:pPr>
            <a:endParaRPr lang="en-US" sz="3200" smtClean="0"/>
          </a:p>
        </p:txBody>
      </p:sp>
      <p:sp>
        <p:nvSpPr>
          <p:cNvPr id="5325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Estimating Powers of Two</a:t>
            </a:r>
            <a:endParaRPr lang="en-US" sz="4400" dirty="0">
              <a:solidFill>
                <a:schemeClr val="bg1"/>
              </a:solidFill>
              <a:latin typeface="+mj-lt"/>
            </a:endParaRPr>
          </a:p>
        </p:txBody>
      </p:sp>
    </p:spTree>
    <p:extLst>
      <p:ext uri="{BB962C8B-B14F-4D97-AF65-F5344CB8AC3E}">
        <p14:creationId xmlns="" xmlns:p14="http://schemas.microsoft.com/office/powerpoint/2010/main" val="1712232781"/>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4"/>
          <p:cNvSpPr>
            <a:spLocks noGrp="1" noChangeArrowheads="1"/>
          </p:cNvSpPr>
          <p:nvPr>
            <p:ph sz="quarter" idx="4294967295"/>
            <p:custDataLst>
              <p:tags r:id="rId1"/>
            </p:custDataLst>
          </p:nvPr>
        </p:nvSpPr>
        <p:spPr>
          <a:xfrm>
            <a:off x="1066800" y="1143000"/>
            <a:ext cx="8077200" cy="4648200"/>
          </a:xfrm>
        </p:spPr>
        <p:txBody>
          <a:bodyPr/>
          <a:lstStyle/>
          <a:p>
            <a:pPr eaLnBrk="1" hangingPunct="1"/>
            <a:r>
              <a:rPr lang="en-US" sz="3200" dirty="0" smtClean="0"/>
              <a:t>What is the value of 2</a:t>
            </a:r>
            <a:r>
              <a:rPr lang="en-US" sz="3200" baseline="30000" dirty="0" smtClean="0"/>
              <a:t>24</a:t>
            </a:r>
            <a:r>
              <a:rPr lang="en-US" sz="3200" dirty="0" smtClean="0"/>
              <a:t>?</a:t>
            </a:r>
          </a:p>
          <a:p>
            <a:pPr eaLnBrk="1" hangingPunct="1">
              <a:buFontTx/>
              <a:buNone/>
            </a:pPr>
            <a:r>
              <a:rPr lang="en-US" sz="3200" dirty="0" smtClean="0">
                <a:solidFill>
                  <a:schemeClr val="accent2"/>
                </a:solidFill>
              </a:rPr>
              <a:t>	</a:t>
            </a:r>
            <a:r>
              <a:rPr lang="en-US" sz="3200" dirty="0" smtClean="0"/>
              <a:t>- </a:t>
            </a:r>
            <a:r>
              <a:rPr lang="en-US" sz="3200" b="1" dirty="0" smtClean="0">
                <a:solidFill>
                  <a:schemeClr val="accent1"/>
                </a:solidFill>
              </a:rPr>
              <a:t>2</a:t>
            </a:r>
            <a:r>
              <a:rPr lang="en-US" sz="3200" b="1" baseline="30000" dirty="0" smtClean="0">
                <a:solidFill>
                  <a:schemeClr val="accent1"/>
                </a:solidFill>
              </a:rPr>
              <a:t>4</a:t>
            </a:r>
            <a:r>
              <a:rPr lang="en-US" sz="3200" b="1" dirty="0" smtClean="0">
                <a:solidFill>
                  <a:schemeClr val="accent1"/>
                </a:solidFill>
              </a:rPr>
              <a:t> </a:t>
            </a:r>
            <a:r>
              <a:rPr lang="en-US" sz="3200" b="1" dirty="0" smtClean="0">
                <a:solidFill>
                  <a:schemeClr val="accent1"/>
                </a:solidFill>
                <a:cs typeface="Times New Roman" pitchFamily="18" charset="0"/>
              </a:rPr>
              <a:t>×</a:t>
            </a:r>
            <a:r>
              <a:rPr lang="en-US" sz="3200" b="1" dirty="0" smtClean="0">
                <a:solidFill>
                  <a:schemeClr val="accent1"/>
                </a:solidFill>
              </a:rPr>
              <a:t> 2</a:t>
            </a:r>
            <a:r>
              <a:rPr lang="en-US" sz="3200" b="1" baseline="30000" dirty="0" smtClean="0">
                <a:solidFill>
                  <a:schemeClr val="accent1"/>
                </a:solidFill>
              </a:rPr>
              <a:t>20</a:t>
            </a:r>
            <a:r>
              <a:rPr lang="en-US" sz="3200" b="1" dirty="0" smtClean="0">
                <a:solidFill>
                  <a:schemeClr val="accent1"/>
                </a:solidFill>
              </a:rPr>
              <a:t> ≈ 16 million</a:t>
            </a:r>
          </a:p>
          <a:p>
            <a:pPr eaLnBrk="1" hangingPunct="1">
              <a:buFontTx/>
              <a:buNone/>
            </a:pPr>
            <a:endParaRPr lang="en-US" sz="3200" b="1" dirty="0" smtClean="0">
              <a:solidFill>
                <a:schemeClr val="accent2"/>
              </a:solidFill>
            </a:endParaRPr>
          </a:p>
          <a:p>
            <a:pPr eaLnBrk="1" hangingPunct="1"/>
            <a:r>
              <a:rPr lang="en-US" sz="3200" dirty="0" smtClean="0"/>
              <a:t>How many values can a 32-bit variable represent?</a:t>
            </a:r>
          </a:p>
          <a:p>
            <a:pPr eaLnBrk="1" hangingPunct="1">
              <a:buFontTx/>
              <a:buNone/>
            </a:pPr>
            <a:r>
              <a:rPr lang="en-US" sz="3200" dirty="0" smtClean="0">
                <a:solidFill>
                  <a:schemeClr val="accent1"/>
                </a:solidFill>
              </a:rPr>
              <a:t>	</a:t>
            </a:r>
            <a:r>
              <a:rPr lang="en-US" sz="3200" b="1" dirty="0" smtClean="0">
                <a:solidFill>
                  <a:schemeClr val="accent1"/>
                </a:solidFill>
              </a:rPr>
              <a:t>-2</a:t>
            </a:r>
            <a:r>
              <a:rPr lang="en-US" sz="3200" b="1" baseline="30000" dirty="0" smtClean="0">
                <a:solidFill>
                  <a:schemeClr val="accent1"/>
                </a:solidFill>
              </a:rPr>
              <a:t>2</a:t>
            </a:r>
            <a:r>
              <a:rPr lang="en-US" sz="3200" b="1" dirty="0" smtClean="0">
                <a:solidFill>
                  <a:schemeClr val="accent1"/>
                </a:solidFill>
              </a:rPr>
              <a:t> </a:t>
            </a:r>
            <a:r>
              <a:rPr lang="en-US" sz="3200" b="1" dirty="0" smtClean="0">
                <a:solidFill>
                  <a:schemeClr val="accent1"/>
                </a:solidFill>
                <a:cs typeface="Times New Roman" pitchFamily="18" charset="0"/>
              </a:rPr>
              <a:t>×</a:t>
            </a:r>
            <a:r>
              <a:rPr lang="en-US" sz="3200" b="1" dirty="0" smtClean="0">
                <a:solidFill>
                  <a:schemeClr val="accent1"/>
                </a:solidFill>
              </a:rPr>
              <a:t> 2</a:t>
            </a:r>
            <a:r>
              <a:rPr lang="en-US" sz="3200" b="1" baseline="30000" dirty="0" smtClean="0">
                <a:solidFill>
                  <a:schemeClr val="accent1"/>
                </a:solidFill>
              </a:rPr>
              <a:t>30</a:t>
            </a:r>
            <a:r>
              <a:rPr lang="en-US" sz="3200" b="1" dirty="0" smtClean="0">
                <a:solidFill>
                  <a:schemeClr val="accent1"/>
                </a:solidFill>
              </a:rPr>
              <a:t> ≈ 4 billion</a:t>
            </a:r>
          </a:p>
          <a:p>
            <a:pPr eaLnBrk="1" hangingPunct="1">
              <a:buFontTx/>
              <a:buNone/>
            </a:pPr>
            <a:endParaRPr lang="en-US" sz="3200" dirty="0" smtClean="0"/>
          </a:p>
        </p:txBody>
      </p:sp>
      <p:sp>
        <p:nvSpPr>
          <p:cNvPr id="5427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Estimating Powers of Two</a:t>
            </a:r>
            <a:endParaRPr lang="en-US" sz="4400" dirty="0">
              <a:solidFill>
                <a:schemeClr val="bg1"/>
              </a:solidFill>
              <a:latin typeface="+mj-lt"/>
            </a:endParaRPr>
          </a:p>
        </p:txBody>
      </p:sp>
    </p:spTree>
    <p:extLst>
      <p:ext uri="{BB962C8B-B14F-4D97-AF65-F5344CB8AC3E}">
        <p14:creationId xmlns="" xmlns:p14="http://schemas.microsoft.com/office/powerpoint/2010/main" val="110537393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3" name="Object 5"/>
          <p:cNvGraphicFramePr>
            <a:graphicFrameLocks noGrp="1" noChangeAspect="1"/>
          </p:cNvGraphicFramePr>
          <p:nvPr>
            <p:ph sz="half" idx="4294967295"/>
            <p:extLst>
              <p:ext uri="{D42A27DB-BD31-4B8C-83A1-F6EECF244321}">
                <p14:modId xmlns="" xmlns:p14="http://schemas.microsoft.com/office/powerpoint/2010/main" val="1084835086"/>
              </p:ext>
            </p:extLst>
          </p:nvPr>
        </p:nvGraphicFramePr>
        <p:xfrm>
          <a:off x="2925763" y="1365250"/>
          <a:ext cx="3246437" cy="1920875"/>
        </p:xfrm>
        <a:graphic>
          <a:graphicData uri="http://schemas.openxmlformats.org/presentationml/2006/ole">
            <p:oleObj spid="_x0000_s5164" name="VISIO" r:id="rId6" imgW="854964" imgH="527304" progId="Visio.Drawing.11">
              <p:embed/>
            </p:oleObj>
          </a:graphicData>
        </a:graphic>
      </p:graphicFrame>
      <p:graphicFrame>
        <p:nvGraphicFramePr>
          <p:cNvPr id="55304" name="Object 6"/>
          <p:cNvGraphicFramePr>
            <a:graphicFrameLocks noGrp="1" noChangeAspect="1"/>
          </p:cNvGraphicFramePr>
          <p:nvPr>
            <p:ph sz="half" idx="4294967295"/>
            <p:extLst>
              <p:ext uri="{D42A27DB-BD31-4B8C-83A1-F6EECF244321}">
                <p14:modId xmlns="" xmlns:p14="http://schemas.microsoft.com/office/powerpoint/2010/main" val="968496274"/>
              </p:ext>
            </p:extLst>
          </p:nvPr>
        </p:nvGraphicFramePr>
        <p:xfrm>
          <a:off x="3048000" y="3713163"/>
          <a:ext cx="3124200" cy="1878012"/>
        </p:xfrm>
        <a:graphic>
          <a:graphicData uri="http://schemas.openxmlformats.org/presentationml/2006/ole">
            <p:oleObj spid="_x0000_s5165" name="VISIO" r:id="rId7" imgW="858012" imgH="536448" progId="Visio.Drawing.11">
              <p:embed/>
            </p:oleObj>
          </a:graphicData>
        </a:graphic>
      </p:graphicFrame>
      <p:sp>
        <p:nvSpPr>
          <p:cNvPr id="55300" name="Rectangle 2"/>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Binary</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55301"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Addition</a:t>
            </a:r>
            <a:endParaRPr lang="en-US" sz="4400" dirty="0">
              <a:solidFill>
                <a:schemeClr val="bg1"/>
              </a:solidFill>
              <a:latin typeface="+mj-lt"/>
            </a:endParaRPr>
          </a:p>
        </p:txBody>
      </p:sp>
    </p:spTree>
    <p:extLst>
      <p:ext uri="{BB962C8B-B14F-4D97-AF65-F5344CB8AC3E}">
        <p14:creationId xmlns="" xmlns:p14="http://schemas.microsoft.com/office/powerpoint/2010/main" val="585450560"/>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7" name="Object 5"/>
          <p:cNvGraphicFramePr>
            <a:graphicFrameLocks noGrp="1" noChangeAspect="1"/>
          </p:cNvGraphicFramePr>
          <p:nvPr>
            <p:ph sz="half" idx="4294967295"/>
            <p:extLst>
              <p:ext uri="{D42A27DB-BD31-4B8C-83A1-F6EECF244321}">
                <p14:modId xmlns="" xmlns:p14="http://schemas.microsoft.com/office/powerpoint/2010/main" val="3145915475"/>
              </p:ext>
            </p:extLst>
          </p:nvPr>
        </p:nvGraphicFramePr>
        <p:xfrm>
          <a:off x="5486400" y="1439863"/>
          <a:ext cx="2133600" cy="1163637"/>
        </p:xfrm>
        <a:graphic>
          <a:graphicData uri="http://schemas.openxmlformats.org/presentationml/2006/ole">
            <p:oleObj spid="_x0000_s6188" name="VISIO" r:id="rId6" imgW="504444" imgH="286512" progId="Visio.Drawing.11">
              <p:embed/>
            </p:oleObj>
          </a:graphicData>
        </a:graphic>
      </p:graphicFrame>
      <p:graphicFrame>
        <p:nvGraphicFramePr>
          <p:cNvPr id="56328" name="Object 6"/>
          <p:cNvGraphicFramePr>
            <a:graphicFrameLocks noGrp="1" noChangeAspect="1"/>
          </p:cNvGraphicFramePr>
          <p:nvPr>
            <p:ph sz="half" idx="4294967295"/>
            <p:extLst>
              <p:ext uri="{D42A27DB-BD31-4B8C-83A1-F6EECF244321}">
                <p14:modId xmlns="" xmlns:p14="http://schemas.microsoft.com/office/powerpoint/2010/main" val="81052134"/>
              </p:ext>
            </p:extLst>
          </p:nvPr>
        </p:nvGraphicFramePr>
        <p:xfrm>
          <a:off x="5334000" y="3841750"/>
          <a:ext cx="2286000" cy="1247775"/>
        </p:xfrm>
        <a:graphic>
          <a:graphicData uri="http://schemas.openxmlformats.org/presentationml/2006/ole">
            <p:oleObj spid="_x0000_s6189" name="VISIO" r:id="rId7" imgW="504444" imgH="286512" progId="Visio.Drawing.11">
              <p:embed/>
            </p:oleObj>
          </a:graphicData>
        </a:graphic>
      </p:graphicFrame>
      <p:sp>
        <p:nvSpPr>
          <p:cNvPr id="56324" name="Rectangle 2"/>
          <p:cNvSpPr>
            <a:spLocks noChangeArrowheads="1"/>
          </p:cNvSpPr>
          <p:nvPr>
            <p:custDataLst>
              <p:tags r:id="rId2"/>
            </p:custDataLst>
          </p:nvPr>
        </p:nvSpPr>
        <p:spPr bwMode="auto">
          <a:xfrm>
            <a:off x="914400" y="1219200"/>
            <a:ext cx="38100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Add the following 4-bit 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Add the following 4-bit 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56325"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Binary Addition Examples</a:t>
            </a:r>
            <a:endParaRPr lang="en-US" sz="4400" dirty="0">
              <a:solidFill>
                <a:schemeClr val="bg1"/>
              </a:solidFill>
              <a:latin typeface="+mj-lt"/>
            </a:endParaRPr>
          </a:p>
        </p:txBody>
      </p:sp>
    </p:spTree>
    <p:extLst>
      <p:ext uri="{BB962C8B-B14F-4D97-AF65-F5344CB8AC3E}">
        <p14:creationId xmlns="" xmlns:p14="http://schemas.microsoft.com/office/powerpoint/2010/main" val="2316122440"/>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51" name="Object 5"/>
          <p:cNvGraphicFramePr>
            <a:graphicFrameLocks noGrp="1" noChangeAspect="1"/>
          </p:cNvGraphicFramePr>
          <p:nvPr>
            <p:ph sz="half" idx="4294967295"/>
            <p:extLst>
              <p:ext uri="{D42A27DB-BD31-4B8C-83A1-F6EECF244321}">
                <p14:modId xmlns="" xmlns:p14="http://schemas.microsoft.com/office/powerpoint/2010/main" val="2240317479"/>
              </p:ext>
            </p:extLst>
          </p:nvPr>
        </p:nvGraphicFramePr>
        <p:xfrm>
          <a:off x="5486401" y="1023938"/>
          <a:ext cx="2133600" cy="2401887"/>
        </p:xfrm>
        <a:graphic>
          <a:graphicData uri="http://schemas.openxmlformats.org/presentationml/2006/ole">
            <p:oleObj spid="_x0000_s7212" name="VISIO" r:id="rId7" imgW="503605" imgH="590328" progId="Visio.Drawing.11">
              <p:embed/>
            </p:oleObj>
          </a:graphicData>
        </a:graphic>
      </p:graphicFrame>
      <p:graphicFrame>
        <p:nvGraphicFramePr>
          <p:cNvPr id="57352" name="Object 6"/>
          <p:cNvGraphicFramePr>
            <a:graphicFrameLocks noGrp="1" noChangeAspect="1"/>
          </p:cNvGraphicFramePr>
          <p:nvPr>
            <p:ph sz="half" idx="4294967295"/>
            <p:extLst>
              <p:ext uri="{D42A27DB-BD31-4B8C-83A1-F6EECF244321}">
                <p14:modId xmlns="" xmlns:p14="http://schemas.microsoft.com/office/powerpoint/2010/main" val="2892701683"/>
              </p:ext>
            </p:extLst>
          </p:nvPr>
        </p:nvGraphicFramePr>
        <p:xfrm>
          <a:off x="5334000" y="3429000"/>
          <a:ext cx="2236787" cy="2286000"/>
        </p:xfrm>
        <a:graphic>
          <a:graphicData uri="http://schemas.openxmlformats.org/presentationml/2006/ole">
            <p:oleObj spid="_x0000_s7213" name="VISIO" r:id="rId8" imgW="504444" imgH="513588" progId="Visio.Drawing.11">
              <p:embed/>
            </p:oleObj>
          </a:graphicData>
        </a:graphic>
      </p:graphicFrame>
      <p:sp>
        <p:nvSpPr>
          <p:cNvPr id="57348" name="Rectangle 2"/>
          <p:cNvSpPr>
            <a:spLocks noChangeArrowheads="1"/>
          </p:cNvSpPr>
          <p:nvPr>
            <p:custDataLst>
              <p:tags r:id="rId2"/>
            </p:custDataLst>
          </p:nvPr>
        </p:nvSpPr>
        <p:spPr bwMode="auto">
          <a:xfrm>
            <a:off x="914400" y="1219200"/>
            <a:ext cx="38100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Add the following 4-bit 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Add the following 4-bit 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57349"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7353" name="Rectangle 11"/>
          <p:cNvSpPr>
            <a:spLocks noChangeArrowheads="1"/>
          </p:cNvSpPr>
          <p:nvPr>
            <p:custDataLst>
              <p:tags r:id="rId4"/>
            </p:custDataLst>
          </p:nvPr>
        </p:nvSpPr>
        <p:spPr bwMode="auto">
          <a:xfrm>
            <a:off x="3657600" y="5486400"/>
            <a:ext cx="236220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solidFill>
                  <a:srgbClr val="FF3300"/>
                </a:solidFill>
                <a:latin typeface="Times New Roman" pitchFamily="18" charset="0"/>
              </a:rPr>
              <a:t>Overflow!</a:t>
            </a:r>
          </a:p>
        </p:txBody>
      </p:sp>
      <p:sp>
        <p:nvSpPr>
          <p:cNvPr id="10" name="TextBox 9"/>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Binary Addition Examples</a:t>
            </a:r>
            <a:endParaRPr lang="en-US" sz="4400" dirty="0">
              <a:solidFill>
                <a:schemeClr val="bg1"/>
              </a:solidFill>
              <a:latin typeface="+mj-lt"/>
            </a:endParaRPr>
          </a:p>
        </p:txBody>
      </p:sp>
    </p:spTree>
    <p:extLst>
      <p:ext uri="{BB962C8B-B14F-4D97-AF65-F5344CB8AC3E}">
        <p14:creationId xmlns="" xmlns:p14="http://schemas.microsoft.com/office/powerpoint/2010/main" val="1124136425"/>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8374" name="Rectangle 4"/>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Digital systems operate on a </a:t>
            </a:r>
            <a:r>
              <a:rPr lang="en-US" sz="3200" b="1" dirty="0">
                <a:latin typeface="Times New Roman" pitchFamily="18" charset="0"/>
              </a:rPr>
              <a:t>fixed number of bits</a:t>
            </a:r>
          </a:p>
          <a:p>
            <a:pPr marL="342900" indent="-342900">
              <a:spcBef>
                <a:spcPct val="20000"/>
              </a:spcBef>
              <a:buFontTx/>
              <a:buChar char="•"/>
            </a:pPr>
            <a:r>
              <a:rPr lang="en-US" sz="3200" dirty="0" smtClean="0">
                <a:latin typeface="Times New Roman" pitchFamily="18" charset="0"/>
              </a:rPr>
              <a:t>Overflow: when </a:t>
            </a:r>
            <a:r>
              <a:rPr lang="en-US" sz="3200" dirty="0">
                <a:latin typeface="Times New Roman" pitchFamily="18" charset="0"/>
              </a:rPr>
              <a:t>result is too big to fit in the available number of bits</a:t>
            </a:r>
            <a:endParaRPr lang="en-US" sz="1600" dirty="0">
              <a:latin typeface="Times New Roman" pitchFamily="18" charset="0"/>
            </a:endParaRPr>
          </a:p>
          <a:p>
            <a:pPr marL="342900" indent="-342900">
              <a:spcBef>
                <a:spcPct val="20000"/>
              </a:spcBef>
              <a:buFontTx/>
              <a:buChar char="•"/>
            </a:pPr>
            <a:r>
              <a:rPr lang="en-US" sz="3200" dirty="0">
                <a:latin typeface="Times New Roman" pitchFamily="18" charset="0"/>
              </a:rPr>
              <a:t>See previous example of 11 + 6</a:t>
            </a: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Overflow</a:t>
            </a:r>
            <a:endParaRPr lang="en-US" sz="4400" dirty="0">
              <a:solidFill>
                <a:schemeClr val="bg1"/>
              </a:solidFill>
              <a:latin typeface="+mj-lt"/>
            </a:endParaRPr>
          </a:p>
        </p:txBody>
      </p:sp>
    </p:spTree>
    <p:extLst>
      <p:ext uri="{BB962C8B-B14F-4D97-AF65-F5344CB8AC3E}">
        <p14:creationId xmlns="" xmlns:p14="http://schemas.microsoft.com/office/powerpoint/2010/main" val="107676801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9398" name="Rectangle 4"/>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Sign/Magnitude Numbers</a:t>
            </a:r>
          </a:p>
          <a:p>
            <a:pPr marL="342900" indent="-342900">
              <a:spcBef>
                <a:spcPct val="20000"/>
              </a:spcBef>
              <a:buFontTx/>
              <a:buChar char="•"/>
            </a:pPr>
            <a:r>
              <a:rPr lang="en-US" sz="3200" dirty="0">
                <a:latin typeface="Times New Roman" pitchFamily="18" charset="0"/>
              </a:rPr>
              <a:t>Two’s Complement Numbers</a:t>
            </a: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Signed Binary Numbers</a:t>
            </a:r>
            <a:endParaRPr lang="en-US" sz="4400" dirty="0">
              <a:solidFill>
                <a:schemeClr val="bg1"/>
              </a:solidFill>
              <a:latin typeface="+mj-lt"/>
            </a:endParaRPr>
          </a:p>
        </p:txBody>
      </p:sp>
    </p:spTree>
    <p:extLst>
      <p:ext uri="{BB962C8B-B14F-4D97-AF65-F5344CB8AC3E}">
        <p14:creationId xmlns="" xmlns:p14="http://schemas.microsoft.com/office/powerpoint/2010/main" val="307096059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96963" y="44450"/>
            <a:ext cx="6478587" cy="2159000"/>
            <a:chOff x="300" y="1162"/>
            <a:chExt cx="5450" cy="2313"/>
          </a:xfrm>
        </p:grpSpPr>
        <p:sp>
          <p:nvSpPr>
            <p:cNvPr id="84995" name="Line 3"/>
            <p:cNvSpPr>
              <a:spLocks noChangeShapeType="1"/>
            </p:cNvSpPr>
            <p:nvPr/>
          </p:nvSpPr>
          <p:spPr bwMode="auto">
            <a:xfrm>
              <a:off x="703" y="1162"/>
              <a:ext cx="0" cy="2313"/>
            </a:xfrm>
            <a:prstGeom prst="line">
              <a:avLst/>
            </a:prstGeom>
            <a:noFill/>
            <a:ln w="9525">
              <a:solidFill>
                <a:schemeClr val="tx1"/>
              </a:solidFill>
              <a:round/>
              <a:headEnd type="triangle" w="lg" len="lg"/>
              <a:tailEnd type="triangle" w="lg" len="lg"/>
            </a:ln>
            <a:effectLst/>
          </p:spPr>
          <p:txBody>
            <a:bodyPr/>
            <a:lstStyle/>
            <a:p>
              <a:endParaRPr lang="zh-CN" altLang="en-US"/>
            </a:p>
          </p:txBody>
        </p:sp>
        <p:sp>
          <p:nvSpPr>
            <p:cNvPr id="84996" name="Line 4"/>
            <p:cNvSpPr>
              <a:spLocks noChangeShapeType="1"/>
            </p:cNvSpPr>
            <p:nvPr/>
          </p:nvSpPr>
          <p:spPr bwMode="auto">
            <a:xfrm>
              <a:off x="703" y="2296"/>
              <a:ext cx="4536" cy="0"/>
            </a:xfrm>
            <a:prstGeom prst="line">
              <a:avLst/>
            </a:prstGeom>
            <a:noFill/>
            <a:ln w="9525">
              <a:solidFill>
                <a:schemeClr val="tx1"/>
              </a:solidFill>
              <a:round/>
              <a:headEnd/>
              <a:tailEnd type="triangle" w="lg" len="lg"/>
            </a:ln>
            <a:effectLst/>
          </p:spPr>
          <p:txBody>
            <a:bodyPr/>
            <a:lstStyle/>
            <a:p>
              <a:endParaRPr lang="zh-CN" altLang="en-US"/>
            </a:p>
          </p:txBody>
        </p:sp>
        <p:sp>
          <p:nvSpPr>
            <p:cNvPr id="84997" name="Freeform 5"/>
            <p:cNvSpPr>
              <a:spLocks/>
            </p:cNvSpPr>
            <p:nvPr/>
          </p:nvSpPr>
          <p:spPr bwMode="auto">
            <a:xfrm>
              <a:off x="703" y="1616"/>
              <a:ext cx="4309" cy="1315"/>
            </a:xfrm>
            <a:custGeom>
              <a:avLst/>
              <a:gdLst/>
              <a:ahLst/>
              <a:cxnLst>
                <a:cxn ang="0">
                  <a:pos x="0" y="680"/>
                </a:cxn>
                <a:cxn ang="0">
                  <a:pos x="1044" y="0"/>
                </a:cxn>
                <a:cxn ang="0">
                  <a:pos x="2177" y="680"/>
                </a:cxn>
                <a:cxn ang="0">
                  <a:pos x="3221" y="1315"/>
                </a:cxn>
                <a:cxn ang="0">
                  <a:pos x="4309" y="680"/>
                </a:cxn>
              </a:cxnLst>
              <a:rect l="0" t="0" r="r" b="b"/>
              <a:pathLst>
                <a:path w="4309" h="1315">
                  <a:moveTo>
                    <a:pt x="0" y="680"/>
                  </a:moveTo>
                  <a:cubicBezTo>
                    <a:pt x="340" y="340"/>
                    <a:pt x="681" y="0"/>
                    <a:pt x="1044" y="0"/>
                  </a:cubicBezTo>
                  <a:cubicBezTo>
                    <a:pt x="1407" y="0"/>
                    <a:pt x="1814" y="461"/>
                    <a:pt x="2177" y="680"/>
                  </a:cubicBezTo>
                  <a:cubicBezTo>
                    <a:pt x="2540" y="899"/>
                    <a:pt x="2866" y="1315"/>
                    <a:pt x="3221" y="1315"/>
                  </a:cubicBezTo>
                  <a:cubicBezTo>
                    <a:pt x="3576" y="1315"/>
                    <a:pt x="4150" y="771"/>
                    <a:pt x="4309" y="680"/>
                  </a:cubicBezTo>
                </a:path>
              </a:pathLst>
            </a:custGeom>
            <a:noFill/>
            <a:ln w="38100">
              <a:solidFill>
                <a:schemeClr val="tx1"/>
              </a:solidFill>
              <a:round/>
              <a:headEnd/>
              <a:tailEnd/>
            </a:ln>
            <a:effectLst/>
          </p:spPr>
          <p:txBody>
            <a:bodyPr/>
            <a:lstStyle/>
            <a:p>
              <a:endParaRPr lang="zh-CN" altLang="en-US"/>
            </a:p>
          </p:txBody>
        </p:sp>
        <p:sp>
          <p:nvSpPr>
            <p:cNvPr id="84998" name="Line 6"/>
            <p:cNvSpPr>
              <a:spLocks noChangeShapeType="1"/>
            </p:cNvSpPr>
            <p:nvPr/>
          </p:nvSpPr>
          <p:spPr bwMode="auto">
            <a:xfrm>
              <a:off x="703" y="1616"/>
              <a:ext cx="4445" cy="0"/>
            </a:xfrm>
            <a:prstGeom prst="line">
              <a:avLst/>
            </a:prstGeom>
            <a:noFill/>
            <a:ln w="9525">
              <a:solidFill>
                <a:schemeClr val="tx1"/>
              </a:solidFill>
              <a:prstDash val="dash"/>
              <a:round/>
              <a:headEnd/>
              <a:tailEnd/>
            </a:ln>
            <a:effectLst/>
          </p:spPr>
          <p:txBody>
            <a:bodyPr/>
            <a:lstStyle/>
            <a:p>
              <a:endParaRPr lang="zh-CN" altLang="en-US"/>
            </a:p>
          </p:txBody>
        </p:sp>
        <p:sp>
          <p:nvSpPr>
            <p:cNvPr id="84999" name="Line 7"/>
            <p:cNvSpPr>
              <a:spLocks noChangeShapeType="1"/>
            </p:cNvSpPr>
            <p:nvPr/>
          </p:nvSpPr>
          <p:spPr bwMode="auto">
            <a:xfrm>
              <a:off x="703" y="2931"/>
              <a:ext cx="4445" cy="0"/>
            </a:xfrm>
            <a:prstGeom prst="line">
              <a:avLst/>
            </a:prstGeom>
            <a:noFill/>
            <a:ln w="9525">
              <a:solidFill>
                <a:schemeClr val="tx1"/>
              </a:solidFill>
              <a:prstDash val="dash"/>
              <a:round/>
              <a:headEnd/>
              <a:tailEnd/>
            </a:ln>
            <a:effectLst/>
          </p:spPr>
          <p:txBody>
            <a:bodyPr/>
            <a:lstStyle/>
            <a:p>
              <a:endParaRPr lang="zh-CN" altLang="en-US"/>
            </a:p>
          </p:txBody>
        </p:sp>
        <p:sp>
          <p:nvSpPr>
            <p:cNvPr id="85000" name="Text Box 8"/>
            <p:cNvSpPr txBox="1">
              <a:spLocks noChangeArrowheads="1"/>
            </p:cNvSpPr>
            <p:nvPr/>
          </p:nvSpPr>
          <p:spPr bwMode="auto">
            <a:xfrm>
              <a:off x="300" y="1346"/>
              <a:ext cx="1161" cy="393"/>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01" name="Text Box 9"/>
            <p:cNvSpPr txBox="1">
              <a:spLocks noChangeArrowheads="1"/>
            </p:cNvSpPr>
            <p:nvPr/>
          </p:nvSpPr>
          <p:spPr bwMode="auto">
            <a:xfrm>
              <a:off x="300" y="2664"/>
              <a:ext cx="1161" cy="393"/>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02" name="Text Box 10"/>
            <p:cNvSpPr txBox="1">
              <a:spLocks noChangeArrowheads="1"/>
            </p:cNvSpPr>
            <p:nvPr/>
          </p:nvSpPr>
          <p:spPr bwMode="auto">
            <a:xfrm rot="16200000">
              <a:off x="227" y="2148"/>
              <a:ext cx="540" cy="231"/>
            </a:xfrm>
            <a:prstGeom prst="rect">
              <a:avLst/>
            </a:prstGeom>
            <a:noFill/>
            <a:ln w="9525">
              <a:noFill/>
              <a:miter lim="800000"/>
              <a:headEnd/>
              <a:tailEnd/>
            </a:ln>
            <a:effectLst/>
          </p:spPr>
          <p:txBody>
            <a:bodyPr>
              <a:spAutoFit/>
            </a:bodyPr>
            <a:lstStyle/>
            <a:p>
              <a:pPr>
                <a:spcBef>
                  <a:spcPct val="50000"/>
                </a:spcBef>
              </a:pPr>
              <a:r>
                <a:rPr lang="zh-CN" altLang="en-US" sz="1200"/>
                <a:t>电压</a:t>
              </a:r>
            </a:p>
          </p:txBody>
        </p:sp>
        <p:sp>
          <p:nvSpPr>
            <p:cNvPr id="85003" name="Text Box 11"/>
            <p:cNvSpPr txBox="1">
              <a:spLocks noChangeArrowheads="1"/>
            </p:cNvSpPr>
            <p:nvPr/>
          </p:nvSpPr>
          <p:spPr bwMode="auto">
            <a:xfrm>
              <a:off x="2478" y="2070"/>
              <a:ext cx="1161" cy="393"/>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p</a:t>
              </a:r>
            </a:p>
          </p:txBody>
        </p:sp>
        <p:sp>
          <p:nvSpPr>
            <p:cNvPr id="85004" name="Text Box 12"/>
            <p:cNvSpPr txBox="1">
              <a:spLocks noChangeArrowheads="1"/>
            </p:cNvSpPr>
            <p:nvPr/>
          </p:nvSpPr>
          <p:spPr bwMode="auto">
            <a:xfrm>
              <a:off x="4212" y="2070"/>
              <a:ext cx="1159" cy="393"/>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2p</a:t>
              </a:r>
            </a:p>
          </p:txBody>
        </p:sp>
        <p:sp>
          <p:nvSpPr>
            <p:cNvPr id="85005" name="Text Box 13"/>
            <p:cNvSpPr txBox="1">
              <a:spLocks noChangeArrowheads="1"/>
            </p:cNvSpPr>
            <p:nvPr/>
          </p:nvSpPr>
          <p:spPr bwMode="auto">
            <a:xfrm>
              <a:off x="4589" y="2206"/>
              <a:ext cx="1161" cy="393"/>
            </a:xfrm>
            <a:prstGeom prst="rect">
              <a:avLst/>
            </a:prstGeom>
            <a:noFill/>
            <a:ln w="9525">
              <a:noFill/>
              <a:miter lim="800000"/>
              <a:headEnd/>
              <a:tailEnd/>
            </a:ln>
            <a:effectLst/>
          </p:spPr>
          <p:txBody>
            <a:bodyPr>
              <a:spAutoFit/>
            </a:bodyPr>
            <a:lstStyle/>
            <a:p>
              <a:pPr>
                <a:spcBef>
                  <a:spcPct val="50000"/>
                </a:spcBef>
              </a:pPr>
              <a:r>
                <a:rPr lang="zh-CN" altLang="en-US"/>
                <a:t>时间</a:t>
              </a:r>
            </a:p>
          </p:txBody>
        </p:sp>
      </p:grpSp>
      <p:grpSp>
        <p:nvGrpSpPr>
          <p:cNvPr id="3" name="Group 14"/>
          <p:cNvGrpSpPr>
            <a:grpSpLocks/>
          </p:cNvGrpSpPr>
          <p:nvPr/>
        </p:nvGrpSpPr>
        <p:grpSpPr bwMode="auto">
          <a:xfrm>
            <a:off x="1093788" y="2255838"/>
            <a:ext cx="6478587" cy="2159000"/>
            <a:chOff x="300" y="1162"/>
            <a:chExt cx="5450" cy="2313"/>
          </a:xfrm>
        </p:grpSpPr>
        <p:sp>
          <p:nvSpPr>
            <p:cNvPr id="85007" name="Line 15"/>
            <p:cNvSpPr>
              <a:spLocks noChangeShapeType="1"/>
            </p:cNvSpPr>
            <p:nvPr/>
          </p:nvSpPr>
          <p:spPr bwMode="auto">
            <a:xfrm>
              <a:off x="703" y="1162"/>
              <a:ext cx="0" cy="2313"/>
            </a:xfrm>
            <a:prstGeom prst="line">
              <a:avLst/>
            </a:prstGeom>
            <a:noFill/>
            <a:ln w="9525">
              <a:solidFill>
                <a:schemeClr val="tx1"/>
              </a:solidFill>
              <a:round/>
              <a:headEnd type="triangle" w="lg" len="lg"/>
              <a:tailEnd type="triangle" w="lg" len="lg"/>
            </a:ln>
            <a:effectLst/>
          </p:spPr>
          <p:txBody>
            <a:bodyPr/>
            <a:lstStyle/>
            <a:p>
              <a:endParaRPr lang="zh-CN" altLang="en-US"/>
            </a:p>
          </p:txBody>
        </p:sp>
        <p:sp>
          <p:nvSpPr>
            <p:cNvPr id="85008" name="Line 16"/>
            <p:cNvSpPr>
              <a:spLocks noChangeShapeType="1"/>
            </p:cNvSpPr>
            <p:nvPr/>
          </p:nvSpPr>
          <p:spPr bwMode="auto">
            <a:xfrm>
              <a:off x="703" y="2296"/>
              <a:ext cx="4536" cy="0"/>
            </a:xfrm>
            <a:prstGeom prst="line">
              <a:avLst/>
            </a:prstGeom>
            <a:noFill/>
            <a:ln w="9525">
              <a:solidFill>
                <a:schemeClr val="tx1"/>
              </a:solidFill>
              <a:round/>
              <a:headEnd/>
              <a:tailEnd type="triangle" w="lg" len="lg"/>
            </a:ln>
            <a:effectLst/>
          </p:spPr>
          <p:txBody>
            <a:bodyPr/>
            <a:lstStyle/>
            <a:p>
              <a:endParaRPr lang="zh-CN" altLang="en-US"/>
            </a:p>
          </p:txBody>
        </p:sp>
        <p:sp>
          <p:nvSpPr>
            <p:cNvPr id="85009" name="Line 17"/>
            <p:cNvSpPr>
              <a:spLocks noChangeShapeType="1"/>
            </p:cNvSpPr>
            <p:nvPr/>
          </p:nvSpPr>
          <p:spPr bwMode="auto">
            <a:xfrm>
              <a:off x="703" y="1616"/>
              <a:ext cx="4445" cy="0"/>
            </a:xfrm>
            <a:prstGeom prst="line">
              <a:avLst/>
            </a:prstGeom>
            <a:noFill/>
            <a:ln w="9525">
              <a:solidFill>
                <a:schemeClr val="tx1"/>
              </a:solidFill>
              <a:prstDash val="dash"/>
              <a:round/>
              <a:headEnd/>
              <a:tailEnd/>
            </a:ln>
            <a:effectLst/>
          </p:spPr>
          <p:txBody>
            <a:bodyPr/>
            <a:lstStyle/>
            <a:p>
              <a:endParaRPr lang="zh-CN" altLang="en-US"/>
            </a:p>
          </p:txBody>
        </p:sp>
        <p:sp>
          <p:nvSpPr>
            <p:cNvPr id="85010" name="Line 18"/>
            <p:cNvSpPr>
              <a:spLocks noChangeShapeType="1"/>
            </p:cNvSpPr>
            <p:nvPr/>
          </p:nvSpPr>
          <p:spPr bwMode="auto">
            <a:xfrm>
              <a:off x="703" y="2931"/>
              <a:ext cx="4445" cy="0"/>
            </a:xfrm>
            <a:prstGeom prst="line">
              <a:avLst/>
            </a:prstGeom>
            <a:noFill/>
            <a:ln w="9525">
              <a:solidFill>
                <a:schemeClr val="tx1"/>
              </a:solidFill>
              <a:prstDash val="dash"/>
              <a:round/>
              <a:headEnd/>
              <a:tailEnd/>
            </a:ln>
            <a:effectLst/>
          </p:spPr>
          <p:txBody>
            <a:bodyPr/>
            <a:lstStyle/>
            <a:p>
              <a:endParaRPr lang="zh-CN" altLang="en-US"/>
            </a:p>
          </p:txBody>
        </p:sp>
        <p:sp>
          <p:nvSpPr>
            <p:cNvPr id="85011" name="Text Box 19"/>
            <p:cNvSpPr txBox="1">
              <a:spLocks noChangeArrowheads="1"/>
            </p:cNvSpPr>
            <p:nvPr/>
          </p:nvSpPr>
          <p:spPr bwMode="auto">
            <a:xfrm>
              <a:off x="300" y="1346"/>
              <a:ext cx="1161" cy="393"/>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12" name="Text Box 20"/>
            <p:cNvSpPr txBox="1">
              <a:spLocks noChangeArrowheads="1"/>
            </p:cNvSpPr>
            <p:nvPr/>
          </p:nvSpPr>
          <p:spPr bwMode="auto">
            <a:xfrm>
              <a:off x="300" y="2659"/>
              <a:ext cx="1161" cy="393"/>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13" name="Text Box 21"/>
            <p:cNvSpPr txBox="1">
              <a:spLocks noChangeArrowheads="1"/>
            </p:cNvSpPr>
            <p:nvPr/>
          </p:nvSpPr>
          <p:spPr bwMode="auto">
            <a:xfrm rot="16200000">
              <a:off x="235" y="2162"/>
              <a:ext cx="537" cy="231"/>
            </a:xfrm>
            <a:prstGeom prst="rect">
              <a:avLst/>
            </a:prstGeom>
            <a:noFill/>
            <a:ln w="9525">
              <a:noFill/>
              <a:miter lim="800000"/>
              <a:headEnd/>
              <a:tailEnd/>
            </a:ln>
            <a:effectLst/>
          </p:spPr>
          <p:txBody>
            <a:bodyPr>
              <a:spAutoFit/>
            </a:bodyPr>
            <a:lstStyle/>
            <a:p>
              <a:pPr>
                <a:spcBef>
                  <a:spcPct val="50000"/>
                </a:spcBef>
              </a:pPr>
              <a:r>
                <a:rPr lang="zh-CN" altLang="en-US" sz="1200"/>
                <a:t>电压</a:t>
              </a:r>
            </a:p>
          </p:txBody>
        </p:sp>
        <p:sp>
          <p:nvSpPr>
            <p:cNvPr id="85014" name="Text Box 22"/>
            <p:cNvSpPr txBox="1">
              <a:spLocks noChangeArrowheads="1"/>
            </p:cNvSpPr>
            <p:nvPr/>
          </p:nvSpPr>
          <p:spPr bwMode="auto">
            <a:xfrm>
              <a:off x="2478" y="2070"/>
              <a:ext cx="1161" cy="393"/>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p</a:t>
              </a:r>
            </a:p>
          </p:txBody>
        </p:sp>
        <p:sp>
          <p:nvSpPr>
            <p:cNvPr id="85015" name="Text Box 23"/>
            <p:cNvSpPr txBox="1">
              <a:spLocks noChangeArrowheads="1"/>
            </p:cNvSpPr>
            <p:nvPr/>
          </p:nvSpPr>
          <p:spPr bwMode="auto">
            <a:xfrm>
              <a:off x="4200" y="2070"/>
              <a:ext cx="1159" cy="393"/>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2p</a:t>
              </a:r>
            </a:p>
          </p:txBody>
        </p:sp>
        <p:sp>
          <p:nvSpPr>
            <p:cNvPr id="85016" name="Text Box 24"/>
            <p:cNvSpPr txBox="1">
              <a:spLocks noChangeArrowheads="1"/>
            </p:cNvSpPr>
            <p:nvPr/>
          </p:nvSpPr>
          <p:spPr bwMode="auto">
            <a:xfrm>
              <a:off x="4589" y="1931"/>
              <a:ext cx="1161" cy="393"/>
            </a:xfrm>
            <a:prstGeom prst="rect">
              <a:avLst/>
            </a:prstGeom>
            <a:noFill/>
            <a:ln w="9525">
              <a:noFill/>
              <a:miter lim="800000"/>
              <a:headEnd/>
              <a:tailEnd/>
            </a:ln>
            <a:effectLst/>
          </p:spPr>
          <p:txBody>
            <a:bodyPr>
              <a:spAutoFit/>
            </a:bodyPr>
            <a:lstStyle/>
            <a:p>
              <a:pPr>
                <a:spcBef>
                  <a:spcPct val="50000"/>
                </a:spcBef>
              </a:pPr>
              <a:r>
                <a:rPr lang="zh-CN" altLang="en-US"/>
                <a:t>时间</a:t>
              </a:r>
            </a:p>
          </p:txBody>
        </p:sp>
        <p:sp>
          <p:nvSpPr>
            <p:cNvPr id="85017" name="Line 25"/>
            <p:cNvSpPr>
              <a:spLocks noChangeShapeType="1"/>
            </p:cNvSpPr>
            <p:nvPr/>
          </p:nvSpPr>
          <p:spPr bwMode="auto">
            <a:xfrm>
              <a:off x="1746" y="1616"/>
              <a:ext cx="0" cy="680"/>
            </a:xfrm>
            <a:prstGeom prst="line">
              <a:avLst/>
            </a:prstGeom>
            <a:noFill/>
            <a:ln w="38100">
              <a:solidFill>
                <a:schemeClr val="tx1"/>
              </a:solidFill>
              <a:round/>
              <a:headEnd/>
              <a:tailEnd/>
            </a:ln>
            <a:effectLst/>
          </p:spPr>
          <p:txBody>
            <a:bodyPr/>
            <a:lstStyle/>
            <a:p>
              <a:endParaRPr lang="zh-CN" altLang="en-US"/>
            </a:p>
          </p:txBody>
        </p:sp>
        <p:sp>
          <p:nvSpPr>
            <p:cNvPr id="85018" name="Line 26"/>
            <p:cNvSpPr>
              <a:spLocks noChangeShapeType="1"/>
            </p:cNvSpPr>
            <p:nvPr/>
          </p:nvSpPr>
          <p:spPr bwMode="auto">
            <a:xfrm>
              <a:off x="1247" y="1842"/>
              <a:ext cx="0" cy="454"/>
            </a:xfrm>
            <a:prstGeom prst="line">
              <a:avLst/>
            </a:prstGeom>
            <a:noFill/>
            <a:ln w="38100">
              <a:solidFill>
                <a:schemeClr val="tx1"/>
              </a:solidFill>
              <a:round/>
              <a:headEnd/>
              <a:tailEnd/>
            </a:ln>
            <a:effectLst/>
          </p:spPr>
          <p:txBody>
            <a:bodyPr/>
            <a:lstStyle/>
            <a:p>
              <a:endParaRPr lang="zh-CN" altLang="en-US"/>
            </a:p>
          </p:txBody>
        </p:sp>
        <p:sp>
          <p:nvSpPr>
            <p:cNvPr id="85019" name="Line 27"/>
            <p:cNvSpPr>
              <a:spLocks noChangeShapeType="1"/>
            </p:cNvSpPr>
            <p:nvPr/>
          </p:nvSpPr>
          <p:spPr bwMode="auto">
            <a:xfrm>
              <a:off x="2290" y="1888"/>
              <a:ext cx="0" cy="408"/>
            </a:xfrm>
            <a:prstGeom prst="line">
              <a:avLst/>
            </a:prstGeom>
            <a:noFill/>
            <a:ln w="38100">
              <a:solidFill>
                <a:schemeClr val="tx1"/>
              </a:solidFill>
              <a:round/>
              <a:headEnd/>
              <a:tailEnd/>
            </a:ln>
            <a:effectLst/>
          </p:spPr>
          <p:txBody>
            <a:bodyPr/>
            <a:lstStyle/>
            <a:p>
              <a:endParaRPr lang="zh-CN" altLang="en-US"/>
            </a:p>
          </p:txBody>
        </p:sp>
        <p:sp>
          <p:nvSpPr>
            <p:cNvPr id="85020" name="Line 28"/>
            <p:cNvSpPr>
              <a:spLocks noChangeShapeType="1"/>
            </p:cNvSpPr>
            <p:nvPr/>
          </p:nvSpPr>
          <p:spPr bwMode="auto">
            <a:xfrm>
              <a:off x="975" y="2069"/>
              <a:ext cx="0" cy="227"/>
            </a:xfrm>
            <a:prstGeom prst="line">
              <a:avLst/>
            </a:prstGeom>
            <a:noFill/>
            <a:ln w="38100">
              <a:solidFill>
                <a:schemeClr val="tx1"/>
              </a:solidFill>
              <a:round/>
              <a:headEnd/>
              <a:tailEnd/>
            </a:ln>
            <a:effectLst/>
          </p:spPr>
          <p:txBody>
            <a:bodyPr/>
            <a:lstStyle/>
            <a:p>
              <a:endParaRPr lang="zh-CN" altLang="en-US"/>
            </a:p>
          </p:txBody>
        </p:sp>
        <p:sp>
          <p:nvSpPr>
            <p:cNvPr id="85021" name="Line 29"/>
            <p:cNvSpPr>
              <a:spLocks noChangeShapeType="1"/>
            </p:cNvSpPr>
            <p:nvPr/>
          </p:nvSpPr>
          <p:spPr bwMode="auto">
            <a:xfrm>
              <a:off x="1474" y="1661"/>
              <a:ext cx="0" cy="635"/>
            </a:xfrm>
            <a:prstGeom prst="line">
              <a:avLst/>
            </a:prstGeom>
            <a:noFill/>
            <a:ln w="38100">
              <a:solidFill>
                <a:schemeClr val="tx1"/>
              </a:solidFill>
              <a:round/>
              <a:headEnd/>
              <a:tailEnd/>
            </a:ln>
            <a:effectLst/>
          </p:spPr>
          <p:txBody>
            <a:bodyPr/>
            <a:lstStyle/>
            <a:p>
              <a:endParaRPr lang="zh-CN" altLang="en-US"/>
            </a:p>
          </p:txBody>
        </p:sp>
        <p:sp>
          <p:nvSpPr>
            <p:cNvPr id="85022" name="Line 30"/>
            <p:cNvSpPr>
              <a:spLocks noChangeShapeType="1"/>
            </p:cNvSpPr>
            <p:nvPr/>
          </p:nvSpPr>
          <p:spPr bwMode="auto">
            <a:xfrm>
              <a:off x="2018" y="1661"/>
              <a:ext cx="0" cy="635"/>
            </a:xfrm>
            <a:prstGeom prst="line">
              <a:avLst/>
            </a:prstGeom>
            <a:noFill/>
            <a:ln w="38100">
              <a:solidFill>
                <a:schemeClr val="tx1"/>
              </a:solidFill>
              <a:round/>
              <a:headEnd/>
              <a:tailEnd/>
            </a:ln>
            <a:effectLst/>
          </p:spPr>
          <p:txBody>
            <a:bodyPr/>
            <a:lstStyle/>
            <a:p>
              <a:endParaRPr lang="zh-CN" altLang="en-US"/>
            </a:p>
          </p:txBody>
        </p:sp>
        <p:sp>
          <p:nvSpPr>
            <p:cNvPr id="85023" name="Line 31"/>
            <p:cNvSpPr>
              <a:spLocks noChangeShapeType="1"/>
            </p:cNvSpPr>
            <p:nvPr/>
          </p:nvSpPr>
          <p:spPr bwMode="auto">
            <a:xfrm>
              <a:off x="2562" y="2069"/>
              <a:ext cx="0" cy="227"/>
            </a:xfrm>
            <a:prstGeom prst="line">
              <a:avLst/>
            </a:prstGeom>
            <a:noFill/>
            <a:ln w="38100">
              <a:solidFill>
                <a:schemeClr val="tx1"/>
              </a:solidFill>
              <a:round/>
              <a:headEnd/>
              <a:tailEnd/>
            </a:ln>
            <a:effectLst/>
          </p:spPr>
          <p:txBody>
            <a:bodyPr/>
            <a:lstStyle/>
            <a:p>
              <a:endParaRPr lang="zh-CN" altLang="en-US"/>
            </a:p>
          </p:txBody>
        </p:sp>
        <p:sp>
          <p:nvSpPr>
            <p:cNvPr id="85024" name="Line 32"/>
            <p:cNvSpPr>
              <a:spLocks noChangeShapeType="1"/>
            </p:cNvSpPr>
            <p:nvPr/>
          </p:nvSpPr>
          <p:spPr bwMode="auto">
            <a:xfrm rot="10800000">
              <a:off x="3968" y="2296"/>
              <a:ext cx="1" cy="680"/>
            </a:xfrm>
            <a:prstGeom prst="line">
              <a:avLst/>
            </a:prstGeom>
            <a:noFill/>
            <a:ln w="38100">
              <a:solidFill>
                <a:schemeClr val="tx1"/>
              </a:solidFill>
              <a:round/>
              <a:headEnd/>
              <a:tailEnd/>
            </a:ln>
            <a:effectLst/>
          </p:spPr>
          <p:txBody>
            <a:bodyPr/>
            <a:lstStyle/>
            <a:p>
              <a:endParaRPr lang="zh-CN" altLang="en-US"/>
            </a:p>
          </p:txBody>
        </p:sp>
        <p:sp>
          <p:nvSpPr>
            <p:cNvPr id="85025" name="Line 33"/>
            <p:cNvSpPr>
              <a:spLocks noChangeShapeType="1"/>
            </p:cNvSpPr>
            <p:nvPr/>
          </p:nvSpPr>
          <p:spPr bwMode="auto">
            <a:xfrm rot="10800000">
              <a:off x="4468" y="2296"/>
              <a:ext cx="0" cy="454"/>
            </a:xfrm>
            <a:prstGeom prst="line">
              <a:avLst/>
            </a:prstGeom>
            <a:noFill/>
            <a:ln w="38100">
              <a:solidFill>
                <a:schemeClr val="tx1"/>
              </a:solidFill>
              <a:round/>
              <a:headEnd/>
              <a:tailEnd/>
            </a:ln>
            <a:effectLst/>
          </p:spPr>
          <p:txBody>
            <a:bodyPr/>
            <a:lstStyle/>
            <a:p>
              <a:endParaRPr lang="zh-CN" altLang="en-US"/>
            </a:p>
          </p:txBody>
        </p:sp>
        <p:sp>
          <p:nvSpPr>
            <p:cNvPr id="85026" name="Line 34"/>
            <p:cNvSpPr>
              <a:spLocks noChangeShapeType="1"/>
            </p:cNvSpPr>
            <p:nvPr/>
          </p:nvSpPr>
          <p:spPr bwMode="auto">
            <a:xfrm rot="10800000">
              <a:off x="3424" y="2296"/>
              <a:ext cx="0" cy="408"/>
            </a:xfrm>
            <a:prstGeom prst="line">
              <a:avLst/>
            </a:prstGeom>
            <a:noFill/>
            <a:ln w="38100">
              <a:solidFill>
                <a:schemeClr val="tx1"/>
              </a:solidFill>
              <a:round/>
              <a:headEnd/>
              <a:tailEnd/>
            </a:ln>
            <a:effectLst/>
          </p:spPr>
          <p:txBody>
            <a:bodyPr/>
            <a:lstStyle/>
            <a:p>
              <a:endParaRPr lang="zh-CN" altLang="en-US"/>
            </a:p>
          </p:txBody>
        </p:sp>
        <p:sp>
          <p:nvSpPr>
            <p:cNvPr id="85027" name="Line 35"/>
            <p:cNvSpPr>
              <a:spLocks noChangeShapeType="1"/>
            </p:cNvSpPr>
            <p:nvPr/>
          </p:nvSpPr>
          <p:spPr bwMode="auto">
            <a:xfrm rot="10800000">
              <a:off x="4740" y="2295"/>
              <a:ext cx="0" cy="227"/>
            </a:xfrm>
            <a:prstGeom prst="line">
              <a:avLst/>
            </a:prstGeom>
            <a:noFill/>
            <a:ln w="38100">
              <a:solidFill>
                <a:schemeClr val="tx1"/>
              </a:solidFill>
              <a:round/>
              <a:headEnd/>
              <a:tailEnd/>
            </a:ln>
            <a:effectLst/>
          </p:spPr>
          <p:txBody>
            <a:bodyPr/>
            <a:lstStyle/>
            <a:p>
              <a:endParaRPr lang="zh-CN" altLang="en-US"/>
            </a:p>
          </p:txBody>
        </p:sp>
        <p:sp>
          <p:nvSpPr>
            <p:cNvPr id="85028" name="Line 36"/>
            <p:cNvSpPr>
              <a:spLocks noChangeShapeType="1"/>
            </p:cNvSpPr>
            <p:nvPr/>
          </p:nvSpPr>
          <p:spPr bwMode="auto">
            <a:xfrm rot="10800000">
              <a:off x="4241" y="2295"/>
              <a:ext cx="0" cy="635"/>
            </a:xfrm>
            <a:prstGeom prst="line">
              <a:avLst/>
            </a:prstGeom>
            <a:noFill/>
            <a:ln w="38100">
              <a:solidFill>
                <a:schemeClr val="tx1"/>
              </a:solidFill>
              <a:round/>
              <a:headEnd/>
              <a:tailEnd/>
            </a:ln>
            <a:effectLst/>
          </p:spPr>
          <p:txBody>
            <a:bodyPr/>
            <a:lstStyle/>
            <a:p>
              <a:endParaRPr lang="zh-CN" altLang="en-US"/>
            </a:p>
          </p:txBody>
        </p:sp>
        <p:sp>
          <p:nvSpPr>
            <p:cNvPr id="85029" name="Line 37"/>
            <p:cNvSpPr>
              <a:spLocks noChangeShapeType="1"/>
            </p:cNvSpPr>
            <p:nvPr/>
          </p:nvSpPr>
          <p:spPr bwMode="auto">
            <a:xfrm rot="10800000">
              <a:off x="3696" y="2295"/>
              <a:ext cx="0" cy="635"/>
            </a:xfrm>
            <a:prstGeom prst="line">
              <a:avLst/>
            </a:prstGeom>
            <a:noFill/>
            <a:ln w="38100">
              <a:solidFill>
                <a:schemeClr val="tx1"/>
              </a:solidFill>
              <a:round/>
              <a:headEnd/>
              <a:tailEnd/>
            </a:ln>
            <a:effectLst/>
          </p:spPr>
          <p:txBody>
            <a:bodyPr/>
            <a:lstStyle/>
            <a:p>
              <a:endParaRPr lang="zh-CN" altLang="en-US"/>
            </a:p>
          </p:txBody>
        </p:sp>
        <p:sp>
          <p:nvSpPr>
            <p:cNvPr id="85030" name="Line 38"/>
            <p:cNvSpPr>
              <a:spLocks noChangeShapeType="1"/>
            </p:cNvSpPr>
            <p:nvPr/>
          </p:nvSpPr>
          <p:spPr bwMode="auto">
            <a:xfrm rot="10800000">
              <a:off x="3152" y="2295"/>
              <a:ext cx="0" cy="227"/>
            </a:xfrm>
            <a:prstGeom prst="line">
              <a:avLst/>
            </a:prstGeom>
            <a:noFill/>
            <a:ln w="38100">
              <a:solidFill>
                <a:schemeClr val="tx1"/>
              </a:solidFill>
              <a:round/>
              <a:headEnd/>
              <a:tailEnd/>
            </a:ln>
            <a:effectLst/>
          </p:spPr>
          <p:txBody>
            <a:bodyPr/>
            <a:lstStyle/>
            <a:p>
              <a:endParaRPr lang="zh-CN" altLang="en-US"/>
            </a:p>
          </p:txBody>
        </p:sp>
        <p:sp>
          <p:nvSpPr>
            <p:cNvPr id="85031" name="Oval 39"/>
            <p:cNvSpPr>
              <a:spLocks noChangeArrowheads="1"/>
            </p:cNvSpPr>
            <p:nvPr/>
          </p:nvSpPr>
          <p:spPr bwMode="auto">
            <a:xfrm flipH="1">
              <a:off x="681" y="2275"/>
              <a:ext cx="46" cy="45"/>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sp>
          <p:nvSpPr>
            <p:cNvPr id="85032" name="Oval 40"/>
            <p:cNvSpPr>
              <a:spLocks noChangeArrowheads="1"/>
            </p:cNvSpPr>
            <p:nvPr/>
          </p:nvSpPr>
          <p:spPr bwMode="auto">
            <a:xfrm flipH="1">
              <a:off x="2840" y="2267"/>
              <a:ext cx="46" cy="45"/>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sp>
          <p:nvSpPr>
            <p:cNvPr id="85033" name="Oval 41"/>
            <p:cNvSpPr>
              <a:spLocks noChangeArrowheads="1"/>
            </p:cNvSpPr>
            <p:nvPr/>
          </p:nvSpPr>
          <p:spPr bwMode="auto">
            <a:xfrm flipH="1">
              <a:off x="4959" y="2272"/>
              <a:ext cx="46" cy="45"/>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grpSp>
      <p:grpSp>
        <p:nvGrpSpPr>
          <p:cNvPr id="4" name="Group 42"/>
          <p:cNvGrpSpPr>
            <a:grpSpLocks/>
          </p:cNvGrpSpPr>
          <p:nvPr/>
        </p:nvGrpSpPr>
        <p:grpSpPr bwMode="auto">
          <a:xfrm>
            <a:off x="1093788" y="4451350"/>
            <a:ext cx="6478587" cy="2159000"/>
            <a:chOff x="657" y="2024"/>
            <a:chExt cx="4081" cy="1474"/>
          </a:xfrm>
        </p:grpSpPr>
        <p:sp>
          <p:nvSpPr>
            <p:cNvPr id="85035" name="Line 43"/>
            <p:cNvSpPr>
              <a:spLocks noChangeShapeType="1"/>
            </p:cNvSpPr>
            <p:nvPr/>
          </p:nvSpPr>
          <p:spPr bwMode="auto">
            <a:xfrm>
              <a:off x="959" y="2024"/>
              <a:ext cx="0" cy="1474"/>
            </a:xfrm>
            <a:prstGeom prst="line">
              <a:avLst/>
            </a:prstGeom>
            <a:noFill/>
            <a:ln w="9525">
              <a:solidFill>
                <a:schemeClr val="tx1"/>
              </a:solidFill>
              <a:round/>
              <a:headEnd type="triangle" w="lg" len="lg"/>
              <a:tailEnd type="triangle" w="lg" len="lg"/>
            </a:ln>
            <a:effectLst/>
          </p:spPr>
          <p:txBody>
            <a:bodyPr/>
            <a:lstStyle/>
            <a:p>
              <a:endParaRPr lang="zh-CN" altLang="en-US"/>
            </a:p>
          </p:txBody>
        </p:sp>
        <p:sp>
          <p:nvSpPr>
            <p:cNvPr id="85036" name="Line 44"/>
            <p:cNvSpPr>
              <a:spLocks noChangeShapeType="1"/>
            </p:cNvSpPr>
            <p:nvPr/>
          </p:nvSpPr>
          <p:spPr bwMode="auto">
            <a:xfrm>
              <a:off x="959" y="2747"/>
              <a:ext cx="3396" cy="0"/>
            </a:xfrm>
            <a:prstGeom prst="line">
              <a:avLst/>
            </a:prstGeom>
            <a:noFill/>
            <a:ln w="9525">
              <a:solidFill>
                <a:schemeClr val="tx1"/>
              </a:solidFill>
              <a:round/>
              <a:headEnd/>
              <a:tailEnd type="triangle" w="lg" len="lg"/>
            </a:ln>
            <a:effectLst/>
          </p:spPr>
          <p:txBody>
            <a:bodyPr/>
            <a:lstStyle/>
            <a:p>
              <a:endParaRPr lang="zh-CN" altLang="en-US"/>
            </a:p>
          </p:txBody>
        </p:sp>
        <p:sp>
          <p:nvSpPr>
            <p:cNvPr id="85037" name="Line 45"/>
            <p:cNvSpPr>
              <a:spLocks noChangeShapeType="1"/>
            </p:cNvSpPr>
            <p:nvPr/>
          </p:nvSpPr>
          <p:spPr bwMode="auto">
            <a:xfrm>
              <a:off x="959" y="2313"/>
              <a:ext cx="3328" cy="0"/>
            </a:xfrm>
            <a:prstGeom prst="line">
              <a:avLst/>
            </a:prstGeom>
            <a:noFill/>
            <a:ln w="9525">
              <a:solidFill>
                <a:schemeClr val="tx1"/>
              </a:solidFill>
              <a:prstDash val="dash"/>
              <a:round/>
              <a:headEnd/>
              <a:tailEnd/>
            </a:ln>
            <a:effectLst/>
          </p:spPr>
          <p:txBody>
            <a:bodyPr/>
            <a:lstStyle/>
            <a:p>
              <a:endParaRPr lang="zh-CN" altLang="en-US"/>
            </a:p>
          </p:txBody>
        </p:sp>
        <p:sp>
          <p:nvSpPr>
            <p:cNvPr id="85038" name="Line 46"/>
            <p:cNvSpPr>
              <a:spLocks noChangeShapeType="1"/>
            </p:cNvSpPr>
            <p:nvPr/>
          </p:nvSpPr>
          <p:spPr bwMode="auto">
            <a:xfrm>
              <a:off x="959" y="3151"/>
              <a:ext cx="3328" cy="0"/>
            </a:xfrm>
            <a:prstGeom prst="line">
              <a:avLst/>
            </a:prstGeom>
            <a:noFill/>
            <a:ln w="9525">
              <a:solidFill>
                <a:schemeClr val="tx1"/>
              </a:solidFill>
              <a:prstDash val="dash"/>
              <a:round/>
              <a:headEnd/>
              <a:tailEnd/>
            </a:ln>
            <a:effectLst/>
          </p:spPr>
          <p:txBody>
            <a:bodyPr/>
            <a:lstStyle/>
            <a:p>
              <a:endParaRPr lang="zh-CN" altLang="en-US"/>
            </a:p>
          </p:txBody>
        </p:sp>
        <p:sp>
          <p:nvSpPr>
            <p:cNvPr id="85039" name="Text Box 47"/>
            <p:cNvSpPr txBox="1">
              <a:spLocks noChangeArrowheads="1"/>
            </p:cNvSpPr>
            <p:nvPr/>
          </p:nvSpPr>
          <p:spPr bwMode="auto">
            <a:xfrm>
              <a:off x="657" y="2140"/>
              <a:ext cx="869" cy="250"/>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40" name="Text Box 48"/>
            <p:cNvSpPr txBox="1">
              <a:spLocks noChangeArrowheads="1"/>
            </p:cNvSpPr>
            <p:nvPr/>
          </p:nvSpPr>
          <p:spPr bwMode="auto">
            <a:xfrm>
              <a:off x="657" y="2978"/>
              <a:ext cx="869" cy="250"/>
            </a:xfrm>
            <a:prstGeom prst="rect">
              <a:avLst/>
            </a:prstGeom>
            <a:noFill/>
            <a:ln w="9525">
              <a:noFill/>
              <a:miter lim="800000"/>
              <a:headEnd/>
              <a:tailEnd/>
            </a:ln>
            <a:effectLst/>
          </p:spPr>
          <p:txBody>
            <a:bodyPr>
              <a:spAutoFit/>
            </a:bodyPr>
            <a:lstStyle/>
            <a:p>
              <a:pPr>
                <a:spcBef>
                  <a:spcPct val="50000"/>
                </a:spcBef>
              </a:pPr>
              <a:r>
                <a:rPr lang="en-US" altLang="zh-CN"/>
                <a:t>-V</a:t>
              </a:r>
            </a:p>
          </p:txBody>
        </p:sp>
        <p:sp>
          <p:nvSpPr>
            <p:cNvPr id="85041" name="Text Box 49"/>
            <p:cNvSpPr txBox="1">
              <a:spLocks noChangeArrowheads="1"/>
            </p:cNvSpPr>
            <p:nvPr/>
          </p:nvSpPr>
          <p:spPr bwMode="auto">
            <a:xfrm rot="16200000">
              <a:off x="639" y="2648"/>
              <a:ext cx="342" cy="173"/>
            </a:xfrm>
            <a:prstGeom prst="rect">
              <a:avLst/>
            </a:prstGeom>
            <a:noFill/>
            <a:ln w="9525">
              <a:noFill/>
              <a:miter lim="800000"/>
              <a:headEnd/>
              <a:tailEnd/>
            </a:ln>
            <a:effectLst/>
          </p:spPr>
          <p:txBody>
            <a:bodyPr>
              <a:spAutoFit/>
            </a:bodyPr>
            <a:lstStyle/>
            <a:p>
              <a:pPr>
                <a:spcBef>
                  <a:spcPct val="50000"/>
                </a:spcBef>
              </a:pPr>
              <a:r>
                <a:rPr lang="zh-CN" altLang="en-US" sz="1200"/>
                <a:t>电压</a:t>
              </a:r>
            </a:p>
          </p:txBody>
        </p:sp>
        <p:sp>
          <p:nvSpPr>
            <p:cNvPr id="85042" name="Text Box 50"/>
            <p:cNvSpPr txBox="1">
              <a:spLocks noChangeArrowheads="1"/>
            </p:cNvSpPr>
            <p:nvPr/>
          </p:nvSpPr>
          <p:spPr bwMode="auto">
            <a:xfrm>
              <a:off x="2288" y="2604"/>
              <a:ext cx="869" cy="250"/>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p</a:t>
              </a:r>
            </a:p>
          </p:txBody>
        </p:sp>
        <p:sp>
          <p:nvSpPr>
            <p:cNvPr id="85043" name="Text Box 51"/>
            <p:cNvSpPr txBox="1">
              <a:spLocks noChangeArrowheads="1"/>
            </p:cNvSpPr>
            <p:nvPr/>
          </p:nvSpPr>
          <p:spPr bwMode="auto">
            <a:xfrm>
              <a:off x="3577" y="2604"/>
              <a:ext cx="868" cy="250"/>
            </a:xfrm>
            <a:prstGeom prst="rect">
              <a:avLst/>
            </a:prstGeom>
            <a:noFill/>
            <a:ln w="9525">
              <a:noFill/>
              <a:miter lim="800000"/>
              <a:headEnd/>
              <a:tailEnd/>
            </a:ln>
            <a:effectLst/>
          </p:spPr>
          <p:txBody>
            <a:bodyPr>
              <a:spAutoFit/>
            </a:bodyPr>
            <a:lstStyle/>
            <a:p>
              <a:pPr>
                <a:spcBef>
                  <a:spcPct val="50000"/>
                </a:spcBef>
              </a:pPr>
              <a:r>
                <a:rPr lang="en-US" altLang="zh-CN">
                  <a:latin typeface="Symbol" pitchFamily="18" charset="2"/>
                </a:rPr>
                <a:t>2p</a:t>
              </a:r>
            </a:p>
          </p:txBody>
        </p:sp>
        <p:sp>
          <p:nvSpPr>
            <p:cNvPr id="85044" name="Text Box 52"/>
            <p:cNvSpPr txBox="1">
              <a:spLocks noChangeArrowheads="1"/>
            </p:cNvSpPr>
            <p:nvPr/>
          </p:nvSpPr>
          <p:spPr bwMode="auto">
            <a:xfrm>
              <a:off x="3869" y="2513"/>
              <a:ext cx="869" cy="250"/>
            </a:xfrm>
            <a:prstGeom prst="rect">
              <a:avLst/>
            </a:prstGeom>
            <a:noFill/>
            <a:ln w="9525">
              <a:noFill/>
              <a:miter lim="800000"/>
              <a:headEnd/>
              <a:tailEnd/>
            </a:ln>
            <a:effectLst/>
          </p:spPr>
          <p:txBody>
            <a:bodyPr>
              <a:spAutoFit/>
            </a:bodyPr>
            <a:lstStyle/>
            <a:p>
              <a:pPr>
                <a:spcBef>
                  <a:spcPct val="50000"/>
                </a:spcBef>
              </a:pPr>
              <a:r>
                <a:rPr lang="zh-CN" altLang="en-US"/>
                <a:t>时间</a:t>
              </a:r>
            </a:p>
          </p:txBody>
        </p:sp>
        <p:sp>
          <p:nvSpPr>
            <p:cNvPr id="85045" name="Line 53"/>
            <p:cNvSpPr>
              <a:spLocks noChangeShapeType="1"/>
            </p:cNvSpPr>
            <p:nvPr/>
          </p:nvSpPr>
          <p:spPr bwMode="auto">
            <a:xfrm>
              <a:off x="2584" y="2296"/>
              <a:ext cx="0" cy="862"/>
            </a:xfrm>
            <a:prstGeom prst="line">
              <a:avLst/>
            </a:prstGeom>
            <a:noFill/>
            <a:ln w="38100">
              <a:solidFill>
                <a:schemeClr val="tx1"/>
              </a:solidFill>
              <a:round/>
              <a:headEnd/>
              <a:tailEnd/>
            </a:ln>
            <a:effectLst/>
          </p:spPr>
          <p:txBody>
            <a:bodyPr/>
            <a:lstStyle/>
            <a:p>
              <a:endParaRPr lang="zh-CN" altLang="en-US"/>
            </a:p>
          </p:txBody>
        </p:sp>
        <p:sp>
          <p:nvSpPr>
            <p:cNvPr id="85046" name="Line 54"/>
            <p:cNvSpPr>
              <a:spLocks noChangeShapeType="1"/>
            </p:cNvSpPr>
            <p:nvPr/>
          </p:nvSpPr>
          <p:spPr bwMode="auto">
            <a:xfrm rot="10800000" flipH="1">
              <a:off x="4150" y="2746"/>
              <a:ext cx="13" cy="412"/>
            </a:xfrm>
            <a:prstGeom prst="line">
              <a:avLst/>
            </a:prstGeom>
            <a:noFill/>
            <a:ln w="38100">
              <a:solidFill>
                <a:schemeClr val="tx1"/>
              </a:solidFill>
              <a:round/>
              <a:headEnd/>
              <a:tailEnd/>
            </a:ln>
            <a:effectLst/>
          </p:spPr>
          <p:txBody>
            <a:bodyPr/>
            <a:lstStyle/>
            <a:p>
              <a:endParaRPr lang="zh-CN" altLang="en-US"/>
            </a:p>
          </p:txBody>
        </p:sp>
        <p:sp>
          <p:nvSpPr>
            <p:cNvPr id="85047" name="Oval 55"/>
            <p:cNvSpPr>
              <a:spLocks noChangeArrowheads="1"/>
            </p:cNvSpPr>
            <p:nvPr/>
          </p:nvSpPr>
          <p:spPr bwMode="auto">
            <a:xfrm flipH="1">
              <a:off x="942" y="2733"/>
              <a:ext cx="35" cy="29"/>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sp>
          <p:nvSpPr>
            <p:cNvPr id="85048" name="Oval 56"/>
            <p:cNvSpPr>
              <a:spLocks noChangeArrowheads="1"/>
            </p:cNvSpPr>
            <p:nvPr/>
          </p:nvSpPr>
          <p:spPr bwMode="auto">
            <a:xfrm flipH="1">
              <a:off x="2559" y="2728"/>
              <a:ext cx="34" cy="29"/>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sp>
          <p:nvSpPr>
            <p:cNvPr id="85049" name="Oval 57"/>
            <p:cNvSpPr>
              <a:spLocks noChangeArrowheads="1"/>
            </p:cNvSpPr>
            <p:nvPr/>
          </p:nvSpPr>
          <p:spPr bwMode="auto">
            <a:xfrm flipH="1">
              <a:off x="4146" y="2731"/>
              <a:ext cx="34" cy="29"/>
            </a:xfrm>
            <a:prstGeom prst="ellipse">
              <a:avLst/>
            </a:prstGeom>
            <a:solidFill>
              <a:srgbClr val="000000"/>
            </a:solidFill>
            <a:ln w="38100">
              <a:solidFill>
                <a:schemeClr val="tx1"/>
              </a:solidFill>
              <a:round/>
              <a:headEnd/>
              <a:tailEnd/>
            </a:ln>
            <a:effectLst/>
          </p:spPr>
          <p:txBody>
            <a:bodyPr wrap="none" anchor="ctr"/>
            <a:lstStyle/>
            <a:p>
              <a:endParaRPr lang="zh-CN" altLang="en-US"/>
            </a:p>
          </p:txBody>
        </p:sp>
        <p:sp>
          <p:nvSpPr>
            <p:cNvPr id="85050" name="Line 58"/>
            <p:cNvSpPr>
              <a:spLocks noChangeShapeType="1"/>
            </p:cNvSpPr>
            <p:nvPr/>
          </p:nvSpPr>
          <p:spPr bwMode="auto">
            <a:xfrm rot="10800000">
              <a:off x="2570" y="3158"/>
              <a:ext cx="1588" cy="0"/>
            </a:xfrm>
            <a:prstGeom prst="line">
              <a:avLst/>
            </a:prstGeom>
            <a:noFill/>
            <a:ln w="38100">
              <a:solidFill>
                <a:schemeClr val="tx1"/>
              </a:solidFill>
              <a:round/>
              <a:headEnd/>
              <a:tailEnd/>
            </a:ln>
            <a:effectLst/>
          </p:spPr>
          <p:txBody>
            <a:bodyPr/>
            <a:lstStyle/>
            <a:p>
              <a:endParaRPr lang="zh-CN" altLang="en-US"/>
            </a:p>
          </p:txBody>
        </p:sp>
        <p:sp>
          <p:nvSpPr>
            <p:cNvPr id="85051" name="Line 59"/>
            <p:cNvSpPr>
              <a:spLocks noChangeShapeType="1"/>
            </p:cNvSpPr>
            <p:nvPr/>
          </p:nvSpPr>
          <p:spPr bwMode="auto">
            <a:xfrm rot="10800000">
              <a:off x="978" y="2309"/>
              <a:ext cx="1588" cy="0"/>
            </a:xfrm>
            <a:prstGeom prst="line">
              <a:avLst/>
            </a:prstGeom>
            <a:noFill/>
            <a:ln w="38100">
              <a:solidFill>
                <a:schemeClr val="tx1"/>
              </a:solidFill>
              <a:round/>
              <a:headEnd/>
              <a:tailEnd/>
            </a:ln>
            <a:effectLst/>
          </p:spPr>
          <p:txBody>
            <a:bodyPr/>
            <a:lstStyle/>
            <a:p>
              <a:endParaRPr lang="zh-CN" altLang="en-US"/>
            </a:p>
          </p:txBody>
        </p:sp>
      </p:grpSp>
      <p:sp>
        <p:nvSpPr>
          <p:cNvPr id="85052" name="Rectangle 60"/>
          <p:cNvSpPr>
            <a:spLocks noChangeArrowheads="1"/>
          </p:cNvSpPr>
          <p:nvPr/>
        </p:nvSpPr>
        <p:spPr bwMode="auto">
          <a:xfrm>
            <a:off x="3203575" y="1916113"/>
            <a:ext cx="2016125" cy="360362"/>
          </a:xfrm>
          <a:prstGeom prst="rect">
            <a:avLst/>
          </a:prstGeom>
          <a:noFill/>
          <a:ln w="9525">
            <a:noFill/>
            <a:miter lim="800000"/>
            <a:headEnd/>
            <a:tailEnd/>
          </a:ln>
          <a:effectLst/>
        </p:spPr>
        <p:txBody>
          <a:bodyPr anchor="ctr"/>
          <a:lstStyle/>
          <a:p>
            <a:r>
              <a:rPr lang="en-US" altLang="zh-CN" sz="2000" b="1">
                <a:solidFill>
                  <a:schemeClr val="tx2"/>
                </a:solidFill>
                <a:effectLst>
                  <a:outerShdw blurRad="38100" dist="38100" dir="2700000" algn="tl">
                    <a:srgbClr val="000000"/>
                  </a:outerShdw>
                </a:effectLst>
                <a:latin typeface="Tahoma" pitchFamily="34" charset="0"/>
              </a:rPr>
              <a:t>(a)</a:t>
            </a:r>
            <a:r>
              <a:rPr lang="zh-CN" altLang="en-US" sz="2000" b="1">
                <a:solidFill>
                  <a:schemeClr val="tx2"/>
                </a:solidFill>
                <a:effectLst>
                  <a:outerShdw blurRad="38100" dist="38100" dir="2700000" algn="tl">
                    <a:srgbClr val="000000"/>
                  </a:outerShdw>
                </a:effectLst>
                <a:latin typeface="Tahoma" pitchFamily="34" charset="0"/>
              </a:rPr>
              <a:t>模拟表示</a:t>
            </a:r>
          </a:p>
        </p:txBody>
      </p:sp>
      <p:sp>
        <p:nvSpPr>
          <p:cNvPr id="85053" name="Rectangle 61"/>
          <p:cNvSpPr>
            <a:spLocks noGrp="1" noChangeArrowheads="1"/>
          </p:cNvSpPr>
          <p:nvPr>
            <p:ph type="title"/>
          </p:nvPr>
        </p:nvSpPr>
        <p:spPr>
          <a:xfrm>
            <a:off x="3492500" y="4076700"/>
            <a:ext cx="1511300" cy="360363"/>
          </a:xfrm>
          <a:noFill/>
          <a:ln/>
        </p:spPr>
        <p:txBody>
          <a:bodyPr>
            <a:normAutofit fontScale="90000"/>
          </a:bodyPr>
          <a:lstStyle/>
          <a:p>
            <a:r>
              <a:rPr lang="en-US" altLang="zh-CN" sz="1800"/>
              <a:t>(b)</a:t>
            </a:r>
            <a:r>
              <a:rPr lang="zh-CN" altLang="en-US" sz="1800"/>
              <a:t>离散表示</a:t>
            </a:r>
          </a:p>
        </p:txBody>
      </p:sp>
      <p:sp>
        <p:nvSpPr>
          <p:cNvPr id="85054" name="Rectangle 62"/>
          <p:cNvSpPr>
            <a:spLocks noChangeArrowheads="1"/>
          </p:cNvSpPr>
          <p:nvPr/>
        </p:nvSpPr>
        <p:spPr bwMode="auto">
          <a:xfrm>
            <a:off x="3565525" y="6308725"/>
            <a:ext cx="1511300" cy="360363"/>
          </a:xfrm>
          <a:prstGeom prst="rect">
            <a:avLst/>
          </a:prstGeom>
          <a:noFill/>
          <a:ln w="9525">
            <a:noFill/>
            <a:miter lim="800000"/>
            <a:headEnd/>
            <a:tailEnd/>
          </a:ln>
          <a:effectLst/>
        </p:spPr>
        <p:txBody>
          <a:bodyPr anchor="ctr"/>
          <a:lstStyle/>
          <a:p>
            <a:r>
              <a:rPr lang="en-US" altLang="zh-CN" b="1">
                <a:solidFill>
                  <a:schemeClr val="tx2"/>
                </a:solidFill>
                <a:effectLst>
                  <a:outerShdw blurRad="38100" dist="38100" dir="2700000" algn="tl">
                    <a:srgbClr val="000000"/>
                  </a:outerShdw>
                </a:effectLst>
                <a:latin typeface="Tahoma" pitchFamily="34" charset="0"/>
              </a:rPr>
              <a:t>(c)</a:t>
            </a:r>
            <a:r>
              <a:rPr lang="zh-CN" altLang="en-US" b="1">
                <a:solidFill>
                  <a:schemeClr val="tx2"/>
                </a:solidFill>
                <a:effectLst>
                  <a:outerShdw blurRad="38100" dist="38100" dir="2700000" algn="tl">
                    <a:srgbClr val="000000"/>
                  </a:outerShdw>
                </a:effectLst>
                <a:latin typeface="Tahoma" pitchFamily="34" charset="0"/>
              </a:rPr>
              <a:t>脉冲表示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0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52" grpId="0"/>
      <p:bldP spid="85053" grpId="0" animBg="1"/>
      <p:bldP spid="8505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0422" name="Rectangle 4"/>
          <p:cNvSpPr>
            <a:spLocks noChangeArrowheads="1"/>
          </p:cNvSpPr>
          <p:nvPr>
            <p:custDataLst>
              <p:tags r:id="rId3"/>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Times New Roman" pitchFamily="18" charset="0"/>
              </a:rPr>
              <a:t>1 sign bit, </a:t>
            </a:r>
            <a:r>
              <a:rPr lang="en-US" sz="2800" i="1" dirty="0">
                <a:latin typeface="Times New Roman" pitchFamily="18" charset="0"/>
              </a:rPr>
              <a:t>N</a:t>
            </a:r>
            <a:r>
              <a:rPr lang="en-US" sz="2800" b="1" dirty="0">
                <a:latin typeface="Times New Roman" pitchFamily="18" charset="0"/>
              </a:rPr>
              <a:t>-</a:t>
            </a:r>
            <a:r>
              <a:rPr lang="en-US" sz="2800" dirty="0">
                <a:latin typeface="Times New Roman" pitchFamily="18" charset="0"/>
              </a:rPr>
              <a:t>1 magnitude bits</a:t>
            </a:r>
          </a:p>
          <a:p>
            <a:pPr marL="342900" indent="-342900">
              <a:spcBef>
                <a:spcPct val="20000"/>
              </a:spcBef>
              <a:buFontTx/>
              <a:buChar char="•"/>
            </a:pPr>
            <a:r>
              <a:rPr lang="en-US" sz="2800" dirty="0">
                <a:latin typeface="Times New Roman" pitchFamily="18" charset="0"/>
              </a:rPr>
              <a:t>Sign bit is the most significant (left-most) bit</a:t>
            </a:r>
          </a:p>
          <a:p>
            <a:pPr marL="742950" lvl="1" indent="-285750">
              <a:spcBef>
                <a:spcPct val="20000"/>
              </a:spcBef>
              <a:buFontTx/>
              <a:buChar char="–"/>
            </a:pPr>
            <a:r>
              <a:rPr lang="en-US" sz="2400" dirty="0">
                <a:latin typeface="Times New Roman" pitchFamily="18" charset="0"/>
              </a:rPr>
              <a:t>Positive number: sign bit = 0</a:t>
            </a:r>
          </a:p>
          <a:p>
            <a:pPr marL="742950" lvl="1" indent="-285750">
              <a:spcBef>
                <a:spcPct val="20000"/>
              </a:spcBef>
              <a:buFontTx/>
              <a:buChar char="–"/>
            </a:pPr>
            <a:r>
              <a:rPr lang="en-US" sz="2400" dirty="0">
                <a:latin typeface="Times New Roman" pitchFamily="18" charset="0"/>
              </a:rPr>
              <a:t>Negative number: sign bit = 1</a:t>
            </a:r>
          </a:p>
          <a:p>
            <a:pPr marL="342900" indent="-342900">
              <a:spcBef>
                <a:spcPct val="20000"/>
              </a:spcBef>
              <a:buFontTx/>
              <a:buChar char="•"/>
            </a:pPr>
            <a:endParaRPr lang="en-US" dirty="0">
              <a:latin typeface="Times New Roman" pitchFamily="18" charset="0"/>
            </a:endParaRPr>
          </a:p>
          <a:p>
            <a:pPr marL="342900" indent="-342900">
              <a:spcBef>
                <a:spcPct val="20000"/>
              </a:spcBef>
              <a:buFontTx/>
              <a:buChar char="•"/>
            </a:pPr>
            <a:endParaRPr lang="en-US" dirty="0">
              <a:latin typeface="Times New Roman" pitchFamily="18" charset="0"/>
            </a:endParaRPr>
          </a:p>
          <a:p>
            <a:pPr marL="342900" indent="-342900">
              <a:spcBef>
                <a:spcPct val="20000"/>
              </a:spcBef>
              <a:buFontTx/>
              <a:buChar char="•"/>
            </a:pPr>
            <a:r>
              <a:rPr lang="en-US" sz="2800" dirty="0">
                <a:latin typeface="Times New Roman" pitchFamily="18" charset="0"/>
              </a:rPr>
              <a:t>Example, 4</a:t>
            </a:r>
            <a:r>
              <a:rPr lang="en-US" sz="2800" b="1" dirty="0">
                <a:latin typeface="Times New Roman" pitchFamily="18" charset="0"/>
              </a:rPr>
              <a:t>-</a:t>
            </a:r>
            <a:r>
              <a:rPr lang="en-US" sz="2800" dirty="0">
                <a:latin typeface="Times New Roman" pitchFamily="18" charset="0"/>
              </a:rPr>
              <a:t>bit sign/mag representations of ± 6:</a:t>
            </a:r>
          </a:p>
          <a:p>
            <a:pPr marL="342900" indent="-342900">
              <a:spcBef>
                <a:spcPct val="20000"/>
              </a:spcBef>
            </a:pPr>
            <a:r>
              <a:rPr lang="en-US" dirty="0">
                <a:latin typeface="Times New Roman" pitchFamily="18" charset="0"/>
              </a:rPr>
              <a:t>	    </a:t>
            </a:r>
            <a:r>
              <a:rPr lang="en-US" dirty="0" smtClean="0">
                <a:latin typeface="Times New Roman" pitchFamily="18" charset="0"/>
              </a:rPr>
              <a:t>+</a:t>
            </a:r>
            <a:r>
              <a:rPr lang="en-US" dirty="0">
                <a:latin typeface="Times New Roman" pitchFamily="18" charset="0"/>
              </a:rPr>
              <a:t>6 =</a:t>
            </a:r>
          </a:p>
          <a:p>
            <a:pPr marL="342900" indent="-342900">
              <a:spcBef>
                <a:spcPct val="20000"/>
              </a:spcBef>
            </a:pPr>
            <a:r>
              <a:rPr lang="en-US" dirty="0">
                <a:latin typeface="Times New Roman" pitchFamily="18" charset="0"/>
              </a:rPr>
              <a:t>          </a:t>
            </a:r>
            <a:r>
              <a:rPr lang="en-US" b="1" dirty="0">
                <a:latin typeface="Times New Roman" pitchFamily="18" charset="0"/>
              </a:rPr>
              <a:t>- </a:t>
            </a:r>
            <a:r>
              <a:rPr lang="en-US" dirty="0">
                <a:latin typeface="Times New Roman" pitchFamily="18" charset="0"/>
              </a:rPr>
              <a:t>6 =</a:t>
            </a:r>
          </a:p>
          <a:p>
            <a:pPr marL="342900" indent="-342900">
              <a:spcBef>
                <a:spcPct val="20000"/>
              </a:spcBef>
              <a:buFontTx/>
              <a:buChar char="•"/>
            </a:pPr>
            <a:r>
              <a:rPr lang="en-US" sz="2800" dirty="0">
                <a:latin typeface="Times New Roman" pitchFamily="18" charset="0"/>
              </a:rPr>
              <a:t>Range of an </a:t>
            </a:r>
            <a:r>
              <a:rPr lang="en-US" sz="2800" i="1" dirty="0">
                <a:latin typeface="Times New Roman" pitchFamily="18" charset="0"/>
              </a:rPr>
              <a:t>N</a:t>
            </a:r>
            <a:r>
              <a:rPr lang="en-US" sz="2800" dirty="0">
                <a:latin typeface="Times New Roman" pitchFamily="18" charset="0"/>
              </a:rPr>
              <a:t>-bit sign/magnitude number:</a:t>
            </a:r>
          </a:p>
          <a:p>
            <a:pPr marL="342900" indent="-342900">
              <a:spcBef>
                <a:spcPct val="20000"/>
              </a:spcBef>
            </a:pPr>
            <a:r>
              <a:rPr lang="en-US" dirty="0">
                <a:latin typeface="Times New Roman" pitchFamily="18" charset="0"/>
              </a:rPr>
              <a:t>	</a:t>
            </a:r>
          </a:p>
        </p:txBody>
      </p:sp>
      <p:graphicFrame>
        <p:nvGraphicFramePr>
          <p:cNvPr id="60423" name="Object 5"/>
          <p:cNvGraphicFramePr>
            <a:graphicFrameLocks noChangeAspect="1"/>
          </p:cNvGraphicFramePr>
          <p:nvPr>
            <p:extLst>
              <p:ext uri="{D42A27DB-BD31-4B8C-83A1-F6EECF244321}">
                <p14:modId xmlns="" xmlns:p14="http://schemas.microsoft.com/office/powerpoint/2010/main" val="2584282113"/>
              </p:ext>
            </p:extLst>
          </p:nvPr>
        </p:nvGraphicFramePr>
        <p:xfrm>
          <a:off x="5530850" y="2163762"/>
          <a:ext cx="3536950" cy="1493838"/>
        </p:xfrm>
        <a:graphic>
          <a:graphicData uri="http://schemas.openxmlformats.org/presentationml/2006/ole">
            <p:oleObj spid="_x0000_s8215" name="Equation" r:id="rId6" imgW="1625600" imgH="685800" progId="Equation.DSMT4">
              <p:embed/>
            </p:oleObj>
          </a:graphicData>
        </a:graphic>
      </p:graphicFrame>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Sign/Magnitude Numbers</a:t>
            </a:r>
            <a:endParaRPr lang="en-US" sz="4400" dirty="0">
              <a:solidFill>
                <a:schemeClr val="bg1"/>
              </a:solidFill>
              <a:latin typeface="+mj-lt"/>
            </a:endParaRPr>
          </a:p>
        </p:txBody>
      </p:sp>
    </p:spTree>
    <p:extLst>
      <p:ext uri="{BB962C8B-B14F-4D97-AF65-F5344CB8AC3E}">
        <p14:creationId xmlns="" xmlns:p14="http://schemas.microsoft.com/office/powerpoint/2010/main" val="75460803"/>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1446" name="Rectangle 4"/>
          <p:cNvSpPr>
            <a:spLocks noChangeArrowheads="1"/>
          </p:cNvSpPr>
          <p:nvPr>
            <p:custDataLst>
              <p:tags r:id="rId3"/>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Times New Roman" pitchFamily="18" charset="0"/>
              </a:rPr>
              <a:t>1 sign bit, </a:t>
            </a:r>
            <a:r>
              <a:rPr lang="en-US" sz="2800" i="1" dirty="0">
                <a:latin typeface="Times New Roman" pitchFamily="18" charset="0"/>
              </a:rPr>
              <a:t>N</a:t>
            </a:r>
            <a:r>
              <a:rPr lang="en-US" sz="2800" b="1" dirty="0">
                <a:latin typeface="Times New Roman" pitchFamily="18" charset="0"/>
              </a:rPr>
              <a:t>-</a:t>
            </a:r>
            <a:r>
              <a:rPr lang="en-US" sz="2800" dirty="0">
                <a:latin typeface="Times New Roman" pitchFamily="18" charset="0"/>
              </a:rPr>
              <a:t>1 magnitude bits</a:t>
            </a:r>
          </a:p>
          <a:p>
            <a:pPr marL="342900" indent="-342900">
              <a:spcBef>
                <a:spcPct val="20000"/>
              </a:spcBef>
              <a:buFontTx/>
              <a:buChar char="•"/>
            </a:pPr>
            <a:r>
              <a:rPr lang="en-US" sz="2800" dirty="0">
                <a:latin typeface="Times New Roman" pitchFamily="18" charset="0"/>
              </a:rPr>
              <a:t>Sign bit is the most significant (left-most) bit</a:t>
            </a:r>
          </a:p>
          <a:p>
            <a:pPr marL="742950" lvl="1" indent="-285750">
              <a:spcBef>
                <a:spcPct val="20000"/>
              </a:spcBef>
              <a:buFontTx/>
              <a:buChar char="–"/>
            </a:pPr>
            <a:r>
              <a:rPr lang="en-US" sz="2400" dirty="0">
                <a:latin typeface="Times New Roman" pitchFamily="18" charset="0"/>
              </a:rPr>
              <a:t>Positive number: sign bit = 0</a:t>
            </a:r>
          </a:p>
          <a:p>
            <a:pPr marL="742950" lvl="1" indent="-285750">
              <a:spcBef>
                <a:spcPct val="20000"/>
              </a:spcBef>
              <a:buFontTx/>
              <a:buChar char="–"/>
            </a:pPr>
            <a:r>
              <a:rPr lang="en-US" sz="2400" dirty="0">
                <a:latin typeface="Times New Roman" pitchFamily="18" charset="0"/>
              </a:rPr>
              <a:t>Negative number: sign bit = 1</a:t>
            </a:r>
          </a:p>
          <a:p>
            <a:pPr marL="342900" indent="-342900">
              <a:spcBef>
                <a:spcPct val="20000"/>
              </a:spcBef>
              <a:buFontTx/>
              <a:buChar char="•"/>
            </a:pPr>
            <a:endParaRPr lang="en-US" dirty="0">
              <a:latin typeface="Times New Roman" pitchFamily="18" charset="0"/>
            </a:endParaRPr>
          </a:p>
          <a:p>
            <a:pPr marL="342900" indent="-342900">
              <a:spcBef>
                <a:spcPct val="20000"/>
              </a:spcBef>
              <a:buFontTx/>
              <a:buChar char="•"/>
            </a:pPr>
            <a:endParaRPr lang="en-US" dirty="0">
              <a:latin typeface="Times New Roman" pitchFamily="18" charset="0"/>
            </a:endParaRPr>
          </a:p>
          <a:p>
            <a:pPr marL="342900" indent="-342900">
              <a:spcBef>
                <a:spcPct val="20000"/>
              </a:spcBef>
              <a:buFontTx/>
              <a:buChar char="•"/>
            </a:pPr>
            <a:r>
              <a:rPr lang="en-US" sz="2800" dirty="0">
                <a:latin typeface="Times New Roman" pitchFamily="18" charset="0"/>
              </a:rPr>
              <a:t>Example, 4</a:t>
            </a:r>
            <a:r>
              <a:rPr lang="en-US" sz="2800" b="1" dirty="0">
                <a:latin typeface="Times New Roman" pitchFamily="18" charset="0"/>
              </a:rPr>
              <a:t>-</a:t>
            </a:r>
            <a:r>
              <a:rPr lang="en-US" sz="2800" dirty="0">
                <a:latin typeface="Times New Roman" pitchFamily="18" charset="0"/>
              </a:rPr>
              <a:t>bit sign/mag representations of ± 6:</a:t>
            </a:r>
          </a:p>
          <a:p>
            <a:pPr marL="342900" indent="-342900">
              <a:spcBef>
                <a:spcPct val="20000"/>
              </a:spcBef>
            </a:pPr>
            <a:r>
              <a:rPr lang="en-US" dirty="0">
                <a:latin typeface="Times New Roman" pitchFamily="18" charset="0"/>
              </a:rPr>
              <a:t>	    </a:t>
            </a:r>
            <a:r>
              <a:rPr lang="en-US" dirty="0" smtClean="0">
                <a:latin typeface="Times New Roman" pitchFamily="18" charset="0"/>
              </a:rPr>
              <a:t>+</a:t>
            </a:r>
            <a:r>
              <a:rPr lang="en-US" dirty="0">
                <a:latin typeface="Times New Roman" pitchFamily="18" charset="0"/>
              </a:rPr>
              <a:t>6 = </a:t>
            </a:r>
            <a:r>
              <a:rPr lang="en-US" b="1" dirty="0">
                <a:solidFill>
                  <a:schemeClr val="accent1"/>
                </a:solidFill>
                <a:latin typeface="Times New Roman" pitchFamily="18" charset="0"/>
              </a:rPr>
              <a:t>0110</a:t>
            </a:r>
          </a:p>
          <a:p>
            <a:pPr marL="342900" indent="-342900">
              <a:spcBef>
                <a:spcPct val="20000"/>
              </a:spcBef>
            </a:pPr>
            <a:r>
              <a:rPr lang="en-US" dirty="0">
                <a:latin typeface="Times New Roman" pitchFamily="18" charset="0"/>
              </a:rPr>
              <a:t>          </a:t>
            </a:r>
            <a:r>
              <a:rPr lang="en-US" b="1" dirty="0">
                <a:latin typeface="Times New Roman" pitchFamily="18" charset="0"/>
              </a:rPr>
              <a:t>- </a:t>
            </a:r>
            <a:r>
              <a:rPr lang="en-US" dirty="0">
                <a:latin typeface="Times New Roman" pitchFamily="18" charset="0"/>
              </a:rPr>
              <a:t>6 = </a:t>
            </a:r>
            <a:r>
              <a:rPr lang="en-US" b="1" dirty="0">
                <a:solidFill>
                  <a:schemeClr val="accent1"/>
                </a:solidFill>
                <a:latin typeface="Times New Roman" pitchFamily="18" charset="0"/>
              </a:rPr>
              <a:t>1110</a:t>
            </a:r>
          </a:p>
          <a:p>
            <a:pPr marL="342900" indent="-342900">
              <a:spcBef>
                <a:spcPct val="20000"/>
              </a:spcBef>
              <a:buFontTx/>
              <a:buChar char="•"/>
            </a:pPr>
            <a:r>
              <a:rPr lang="en-US" sz="2800" dirty="0">
                <a:latin typeface="Times New Roman" pitchFamily="18" charset="0"/>
              </a:rPr>
              <a:t>Range of an </a:t>
            </a:r>
            <a:r>
              <a:rPr lang="en-US" sz="2800" i="1" dirty="0">
                <a:latin typeface="Times New Roman" pitchFamily="18" charset="0"/>
              </a:rPr>
              <a:t>N</a:t>
            </a:r>
            <a:r>
              <a:rPr lang="en-US" sz="2800" dirty="0">
                <a:latin typeface="Times New Roman" pitchFamily="18" charset="0"/>
              </a:rPr>
              <a:t>-bit sign/magnitude number:</a:t>
            </a:r>
          </a:p>
          <a:p>
            <a:pPr marL="342900" indent="-342900">
              <a:spcBef>
                <a:spcPct val="20000"/>
              </a:spcBef>
            </a:pPr>
            <a:r>
              <a:rPr lang="en-US" dirty="0">
                <a:latin typeface="Times New Roman" pitchFamily="18" charset="0"/>
              </a:rPr>
              <a:t>		</a:t>
            </a:r>
            <a:r>
              <a:rPr lang="en-US" b="1" dirty="0">
                <a:solidFill>
                  <a:schemeClr val="accent1"/>
                </a:solidFill>
                <a:latin typeface="Times New Roman" pitchFamily="18" charset="0"/>
              </a:rPr>
              <a:t>[-(2</a:t>
            </a:r>
            <a:r>
              <a:rPr lang="en-US" b="1" baseline="30000" dirty="0">
                <a:solidFill>
                  <a:schemeClr val="accent1"/>
                </a:solidFill>
                <a:latin typeface="Times New Roman" pitchFamily="18" charset="0"/>
              </a:rPr>
              <a:t>N-1</a:t>
            </a:r>
            <a:r>
              <a:rPr lang="en-US" b="1" dirty="0">
                <a:solidFill>
                  <a:schemeClr val="accent1"/>
                </a:solidFill>
                <a:latin typeface="Times New Roman" pitchFamily="18" charset="0"/>
              </a:rPr>
              <a:t>-1), 2</a:t>
            </a:r>
            <a:r>
              <a:rPr lang="en-US" b="1" baseline="30000" dirty="0">
                <a:solidFill>
                  <a:schemeClr val="accent1"/>
                </a:solidFill>
                <a:latin typeface="Times New Roman" pitchFamily="18" charset="0"/>
              </a:rPr>
              <a:t>N-1</a:t>
            </a:r>
            <a:r>
              <a:rPr lang="en-US" b="1" dirty="0">
                <a:solidFill>
                  <a:schemeClr val="accent1"/>
                </a:solidFill>
                <a:latin typeface="Times New Roman" pitchFamily="18" charset="0"/>
              </a:rPr>
              <a:t>-1]</a:t>
            </a:r>
          </a:p>
        </p:txBody>
      </p:sp>
      <p:graphicFrame>
        <p:nvGraphicFramePr>
          <p:cNvPr id="61447" name="Object 5"/>
          <p:cNvGraphicFramePr>
            <a:graphicFrameLocks noChangeAspect="1"/>
          </p:cNvGraphicFramePr>
          <p:nvPr>
            <p:extLst>
              <p:ext uri="{D42A27DB-BD31-4B8C-83A1-F6EECF244321}">
                <p14:modId xmlns="" xmlns:p14="http://schemas.microsoft.com/office/powerpoint/2010/main" val="65760641"/>
              </p:ext>
            </p:extLst>
          </p:nvPr>
        </p:nvGraphicFramePr>
        <p:xfrm>
          <a:off x="5530850" y="2163762"/>
          <a:ext cx="3536950" cy="1493838"/>
        </p:xfrm>
        <a:graphic>
          <a:graphicData uri="http://schemas.openxmlformats.org/presentationml/2006/ole">
            <p:oleObj spid="_x0000_s9239" name="Equation" r:id="rId6" imgW="1625600" imgH="685800" progId="Equation.DSMT4">
              <p:embed/>
            </p:oleObj>
          </a:graphicData>
        </a:graphic>
      </p:graphicFrame>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Sign/Magnitude Numbers</a:t>
            </a:r>
            <a:endParaRPr lang="en-US" sz="4400" dirty="0">
              <a:solidFill>
                <a:schemeClr val="bg1"/>
              </a:solidFill>
              <a:latin typeface="+mj-lt"/>
            </a:endParaRPr>
          </a:p>
        </p:txBody>
      </p:sp>
    </p:spTree>
    <p:extLst>
      <p:ext uri="{BB962C8B-B14F-4D97-AF65-F5344CB8AC3E}">
        <p14:creationId xmlns="" xmlns:p14="http://schemas.microsoft.com/office/powerpoint/2010/main" val="826886296"/>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5931027" y="3241294"/>
            <a:ext cx="2971801" cy="381001"/>
          </a:xfrm>
          <a:custGeom>
            <a:avLst/>
            <a:gdLst/>
            <a:ahLst/>
            <a:cxnLst/>
            <a:rect l="0" t="0" r="0" b="0"/>
            <a:pathLst>
              <a:path w="2971801" h="381001">
                <a:moveTo>
                  <a:pt x="0" y="0"/>
                </a:moveTo>
                <a:lnTo>
                  <a:pt x="0" y="381000"/>
                </a:lnTo>
                <a:lnTo>
                  <a:pt x="2971800" y="381000"/>
                </a:lnTo>
                <a:lnTo>
                  <a:pt x="2971800" y="0"/>
                </a:lnTo>
                <a:close/>
              </a:path>
            </a:pathLst>
          </a:custGeom>
          <a:solidFill>
            <a:srgbClr val="000000">
              <a:alpha val="0"/>
            </a:srgbClr>
          </a:solidFill>
          <a:ln w="12700" cap="flat" cmpd="sng" algn="ctr">
            <a:solidFill>
              <a:srgbClr val="01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6312027" y="3241294"/>
            <a:ext cx="1" cy="381001"/>
          </a:xfrm>
          <a:custGeom>
            <a:avLst/>
            <a:gdLst/>
            <a:ahLst/>
            <a:cxnLst/>
            <a:rect l="0" t="0" r="0" b="0"/>
            <a:pathLst>
              <a:path w="1" h="381001">
                <a:moveTo>
                  <a:pt x="0" y="0"/>
                </a:moveTo>
                <a:lnTo>
                  <a:pt x="0" y="38100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 name="图片 6" descr="ws_26D.tmp"/>
          <p:cNvPicPr>
            <a:picLocks/>
          </p:cNvPicPr>
          <p:nvPr/>
        </p:nvPicPr>
        <p:blipFill>
          <a:blip r:embed="rId2"/>
          <a:stretch>
            <a:fillRect/>
          </a:stretch>
        </p:blipFill>
        <p:spPr>
          <a:xfrm>
            <a:off x="101600" y="520700"/>
            <a:ext cx="8572500" cy="927100"/>
          </a:xfrm>
          <a:prstGeom prst="rect">
            <a:avLst/>
          </a:prstGeom>
        </p:spPr>
      </p:pic>
      <p:pic>
        <p:nvPicPr>
          <p:cNvPr id="8" name="图片 7" descr="ws_26E.tmp"/>
          <p:cNvPicPr>
            <a:picLocks/>
          </p:cNvPicPr>
          <p:nvPr/>
        </p:nvPicPr>
        <p:blipFill>
          <a:blip r:embed="rId3"/>
          <a:stretch>
            <a:fillRect/>
          </a:stretch>
        </p:blipFill>
        <p:spPr>
          <a:xfrm>
            <a:off x="6108700" y="3606800"/>
            <a:ext cx="101600" cy="495300"/>
          </a:xfrm>
          <a:prstGeom prst="rect">
            <a:avLst/>
          </a:prstGeom>
        </p:spPr>
      </p:pic>
      <p:sp>
        <p:nvSpPr>
          <p:cNvPr id="9" name="TextBox 8"/>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26</a:t>
            </a:r>
            <a:endParaRPr lang="zh-CN" altLang="en-US" sz="1398">
              <a:solidFill>
                <a:srgbClr val="000000"/>
              </a:solidFill>
              <a:latin typeface="Tahoma"/>
            </a:endParaRPr>
          </a:p>
        </p:txBody>
      </p:sp>
      <p:sp>
        <p:nvSpPr>
          <p:cNvPr id="11" name="TextBox 10"/>
          <p:cNvSpPr txBox="1"/>
          <p:nvPr/>
        </p:nvSpPr>
        <p:spPr>
          <a:xfrm>
            <a:off x="1230255" y="481330"/>
            <a:ext cx="7207101" cy="2667397"/>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 pos="774700" algn="l"/>
              </a:tabLst>
              <a:defRPr/>
            </a:pPr>
            <a:r>
              <a:rPr lang="zh-CN" altLang="en-US" sz="4398" dirty="0" smtClean="0">
                <a:solidFill>
                  <a:srgbClr val="33339A"/>
                </a:solidFill>
                <a:latin typeface="Times New Roman"/>
              </a:rPr>
              <a:t>有符号数的表示</a:t>
            </a: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3510"/>
              </a:lnSpc>
              <a:buClrTx/>
              <a:buSzTx/>
              <a:buNone/>
              <a:tabLst>
                <a:tab pos="381000" algn="l"/>
                <a:tab pos="774700" algn="l"/>
              </a:tabLst>
              <a:defRPr/>
            </a:pPr>
            <a:r>
              <a:rPr lang="zh-CN" altLang="en-US" sz="4398" dirty="0" smtClean="0">
                <a:solidFill>
                  <a:srgbClr val="33339A"/>
                </a:solidFill>
                <a:latin typeface="Times New Roman"/>
              </a:rPr>
              <a:t>	</a:t>
            </a:r>
            <a:r>
              <a:rPr lang="zh-CN" altLang="en-US" sz="2802" dirty="0" smtClean="0">
                <a:solidFill>
                  <a:srgbClr val="000000"/>
                </a:solidFill>
                <a:latin typeface="Times New Roman"/>
              </a:rPr>
              <a:t>数的符号</a:t>
            </a:r>
          </a:p>
          <a:p>
            <a:pPr marL="0" marR="0" lvl="0" indent="0" defTabSz="914400" eaLnBrk="1" fontAlgn="auto" latinLnBrk="0" hangingPunct="1">
              <a:lnSpc>
                <a:spcPts val="3240"/>
              </a:lnSpc>
              <a:buClrTx/>
              <a:buSzTx/>
              <a:buNone/>
              <a:tabLst>
                <a:tab pos="381000" algn="l"/>
                <a:tab pos="7747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正数：</a:t>
            </a:r>
            <a:r>
              <a:rPr lang="en-US" altLang="zh-CN" sz="2400" dirty="0" smtClean="0">
                <a:solidFill>
                  <a:srgbClr val="000000"/>
                </a:solidFill>
                <a:latin typeface="Tahoma"/>
              </a:rPr>
              <a:t>+</a:t>
            </a:r>
            <a:r>
              <a:rPr lang="zh-CN" altLang="en-US" sz="2400" dirty="0" smtClean="0">
                <a:solidFill>
                  <a:srgbClr val="000000"/>
                </a:solidFill>
                <a:latin typeface="Times New Roman"/>
              </a:rPr>
              <a:t>（或省略）</a:t>
            </a:r>
          </a:p>
          <a:p>
            <a:pPr marL="0" marR="0" lvl="0" indent="0" defTabSz="914400" eaLnBrk="1" fontAlgn="auto" latinLnBrk="0" hangingPunct="1">
              <a:lnSpc>
                <a:spcPts val="3162"/>
              </a:lnSpc>
              <a:buClrTx/>
              <a:buSzTx/>
              <a:buNone/>
              <a:tabLst>
                <a:tab pos="381000" algn="l"/>
                <a:tab pos="774700" algn="l"/>
              </a:tabLst>
              <a:defRPr/>
            </a:pPr>
            <a:r>
              <a:rPr lang="zh-CN" altLang="en-US" sz="2400" dirty="0" smtClean="0">
                <a:solidFill>
                  <a:srgbClr val="000000"/>
                </a:solidFill>
                <a:latin typeface="Times New Roman"/>
              </a:rPr>
              <a:t>		负数：</a:t>
            </a:r>
            <a:r>
              <a:rPr lang="en-US" altLang="zh-CN" sz="2400" dirty="0" smtClean="0">
                <a:solidFill>
                  <a:srgbClr val="000000"/>
                </a:solidFill>
                <a:latin typeface="Tahoma"/>
              </a:rPr>
              <a:t>-</a:t>
            </a:r>
          </a:p>
          <a:p>
            <a:pPr marL="0" marR="0" lvl="0" indent="0" defTabSz="914400" eaLnBrk="1" fontAlgn="auto" latinLnBrk="0" hangingPunct="1">
              <a:lnSpc>
                <a:spcPts val="3618"/>
              </a:lnSpc>
              <a:buClrTx/>
              <a:buSzTx/>
              <a:buNone/>
              <a:tabLst>
                <a:tab pos="381000" algn="l"/>
                <a:tab pos="774700" algn="l"/>
              </a:tabLst>
              <a:defRPr/>
            </a:pPr>
            <a:r>
              <a:rPr lang="en-US" altLang="zh-CN" sz="2400" dirty="0" smtClean="0">
                <a:solidFill>
                  <a:srgbClr val="000000"/>
                </a:solidFill>
                <a:latin typeface="Tahoma"/>
              </a:rPr>
              <a:t>	</a:t>
            </a:r>
            <a:r>
              <a:rPr lang="zh-CN" altLang="en-US" sz="2802" dirty="0" smtClean="0">
                <a:solidFill>
                  <a:srgbClr val="000000"/>
                </a:solidFill>
                <a:latin typeface="Times New Roman"/>
              </a:rPr>
              <a:t>在数字系统中用数字表示符号称为符号数字</a:t>
            </a:r>
            <a:endParaRPr lang="zh-CN" altLang="en-US" sz="2802" dirty="0">
              <a:solidFill>
                <a:srgbClr val="000000"/>
              </a:solidFill>
              <a:latin typeface="Times New Roman"/>
            </a:endParaRPr>
          </a:p>
        </p:txBody>
      </p:sp>
      <p:sp>
        <p:nvSpPr>
          <p:cNvPr id="12" name="TextBox 11"/>
          <p:cNvSpPr txBox="1"/>
          <p:nvPr/>
        </p:nvSpPr>
        <p:spPr>
          <a:xfrm>
            <a:off x="1605159" y="3241939"/>
            <a:ext cx="4587794" cy="1243930"/>
          </a:xfrm>
          <a:prstGeom prst="rect">
            <a:avLst/>
          </a:prstGeom>
          <a:noFill/>
        </p:spPr>
        <p:txBody>
          <a:bodyPr vert="horz" wrap="none" lIns="0" tIns="0" rIns="0" bIns="0" rtlCol="0">
            <a:spAutoFit/>
          </a:bodyPr>
          <a:lstStyle/>
          <a:p>
            <a:pPr marL="0" marR="0" lvl="0" indent="0" defTabSz="914400" eaLnBrk="1" fontAlgn="auto" latinLnBrk="0" hangingPunct="1">
              <a:lnSpc>
                <a:spcPts val="2799"/>
              </a:lnSpc>
              <a:buClrTx/>
              <a:buSzTx/>
              <a:buNone/>
              <a:tabLst>
                <a:tab pos="393700" algn="l"/>
              </a:tabLst>
              <a:defRPr/>
            </a:pPr>
            <a:r>
              <a:rPr lang="zh-CN" altLang="en-US" sz="2802" smtClean="0">
                <a:solidFill>
                  <a:srgbClr val="000000"/>
                </a:solidFill>
                <a:latin typeface="Times New Roman"/>
              </a:rPr>
              <a:t>数的符号位：数的最高位</a:t>
            </a:r>
          </a:p>
          <a:p>
            <a:pPr marL="0" marR="0" lvl="0" indent="0" defTabSz="914400" eaLnBrk="1" fontAlgn="auto" latinLnBrk="0" hangingPunct="1">
              <a:lnSpc>
                <a:spcPts val="3836"/>
              </a:lnSpc>
              <a:buClrTx/>
              <a:buSzTx/>
              <a:buNone/>
              <a:tabLst>
                <a:tab pos="393700" algn="l"/>
              </a:tabLst>
              <a:defRPr/>
            </a:pPr>
            <a:r>
              <a:rPr lang="zh-CN" altLang="en-US" sz="2802" smtClean="0">
                <a:solidFill>
                  <a:srgbClr val="000000"/>
                </a:solidFill>
                <a:latin typeface="Times New Roman"/>
              </a:rPr>
              <a:t>数的符号在</a:t>
            </a:r>
            <a:r>
              <a:rPr lang="en-US" altLang="zh-CN" sz="2961" smtClean="0">
                <a:solidFill>
                  <a:srgbClr val="000000"/>
                </a:solidFill>
                <a:latin typeface="Tahoma"/>
              </a:rPr>
              <a:t>r</a:t>
            </a:r>
            <a:r>
              <a:rPr lang="zh-CN" altLang="en-US" sz="2802" smtClean="0">
                <a:solidFill>
                  <a:srgbClr val="000000"/>
                </a:solidFill>
                <a:latin typeface="Times New Roman"/>
              </a:rPr>
              <a:t>进制数中的表示</a:t>
            </a:r>
          </a:p>
          <a:p>
            <a:pPr marL="0" marR="0" lvl="0" indent="0" defTabSz="914400" eaLnBrk="1" fontAlgn="auto" latinLnBrk="0" hangingPunct="1">
              <a:lnSpc>
                <a:spcPts val="3106"/>
              </a:lnSpc>
              <a:buClrTx/>
              <a:buSzTx/>
              <a:buNone/>
              <a:tabLst>
                <a:tab pos="393700" algn="l"/>
              </a:tabLst>
              <a:defRPr/>
            </a:pPr>
            <a:r>
              <a:rPr lang="zh-CN" altLang="en-US" sz="2802" smtClean="0">
                <a:solidFill>
                  <a:srgbClr val="000000"/>
                </a:solidFill>
                <a:latin typeface="Times New Roman"/>
              </a:rPr>
              <a:t>	</a:t>
            </a:r>
            <a:r>
              <a:rPr lang="zh-CN" altLang="en-US" sz="2400" smtClean="0">
                <a:solidFill>
                  <a:srgbClr val="000000"/>
                </a:solidFill>
                <a:latin typeface="Times New Roman"/>
              </a:rPr>
              <a:t>正数：</a:t>
            </a:r>
            <a:r>
              <a:rPr lang="en-US" altLang="zh-CN" sz="2400" smtClean="0">
                <a:solidFill>
                  <a:srgbClr val="000000"/>
                </a:solidFill>
                <a:latin typeface="Tahoma"/>
              </a:rPr>
              <a:t>0</a:t>
            </a:r>
            <a:endParaRPr lang="zh-CN" altLang="en-US" sz="2400">
              <a:solidFill>
                <a:srgbClr val="000000"/>
              </a:solidFill>
              <a:latin typeface="Tahoma"/>
            </a:endParaRPr>
          </a:p>
        </p:txBody>
      </p:sp>
      <p:sp>
        <p:nvSpPr>
          <p:cNvPr id="13" name="TextBox 12"/>
          <p:cNvSpPr txBox="1"/>
          <p:nvPr/>
        </p:nvSpPr>
        <p:spPr>
          <a:xfrm>
            <a:off x="1605159" y="4495737"/>
            <a:ext cx="4667945" cy="1679947"/>
          </a:xfrm>
          <a:prstGeom prst="rect">
            <a:avLst/>
          </a:prstGeom>
          <a:noFill/>
        </p:spPr>
        <p:txBody>
          <a:bodyPr vert="horz" wrap="none" lIns="0" tIns="0" rIns="0" bIns="0" rtlCol="0">
            <a:spAutoFit/>
          </a:bodyPr>
          <a:lstStyle/>
          <a:p>
            <a:pPr marL="0" marR="0" lvl="0" indent="0" defTabSz="914400" eaLnBrk="1" fontAlgn="auto" latinLnBrk="0" hangingPunct="1">
              <a:lnSpc>
                <a:spcPts val="3059"/>
              </a:lnSpc>
              <a:buClrTx/>
              <a:buSzTx/>
              <a:buNone/>
              <a:tabLst>
                <a:tab pos="393700" algn="l"/>
              </a:tabLst>
              <a:defRPr/>
            </a:pPr>
            <a:r>
              <a:rPr lang="zh-CN" altLang="en-US" smtClean="0"/>
              <a:t>	</a:t>
            </a:r>
            <a:r>
              <a:rPr lang="zh-CN" altLang="en-US" sz="2400" smtClean="0">
                <a:solidFill>
                  <a:srgbClr val="000000"/>
                </a:solidFill>
                <a:latin typeface="Times New Roman"/>
              </a:rPr>
              <a:t>负数：</a:t>
            </a:r>
            <a:r>
              <a:rPr lang="en-US" altLang="zh-CN" sz="2536" smtClean="0">
                <a:solidFill>
                  <a:srgbClr val="000000"/>
                </a:solidFill>
                <a:latin typeface="Tahoma"/>
              </a:rPr>
              <a:t>r</a:t>
            </a:r>
            <a:r>
              <a:rPr lang="en-US" altLang="zh-CN" sz="2400" smtClean="0">
                <a:solidFill>
                  <a:srgbClr val="000000"/>
                </a:solidFill>
                <a:latin typeface="Tahoma"/>
              </a:rPr>
              <a:t>-1</a:t>
            </a:r>
          </a:p>
          <a:p>
            <a:pPr marL="0" marR="0" lvl="0" indent="0" defTabSz="914400" eaLnBrk="1" fontAlgn="auto" latinLnBrk="0" hangingPunct="1">
              <a:lnSpc>
                <a:spcPts val="3596"/>
              </a:lnSpc>
              <a:buClrTx/>
              <a:buSzTx/>
              <a:buNone/>
              <a:tabLst>
                <a:tab pos="393700" algn="l"/>
              </a:tabLst>
              <a:defRPr/>
            </a:pPr>
            <a:r>
              <a:rPr lang="zh-CN" altLang="en-US" sz="2802" smtClean="0">
                <a:solidFill>
                  <a:srgbClr val="000000"/>
                </a:solidFill>
                <a:latin typeface="Times New Roman"/>
              </a:rPr>
              <a:t>数的符号在二进制数中的表示</a:t>
            </a:r>
          </a:p>
          <a:p>
            <a:pPr marL="0" marR="0" lvl="0" indent="0" defTabSz="914400" eaLnBrk="1" fontAlgn="auto" latinLnBrk="0" hangingPunct="1">
              <a:lnSpc>
                <a:spcPts val="3240"/>
              </a:lnSpc>
              <a:buClrTx/>
              <a:buSzTx/>
              <a:buNone/>
              <a:tabLst>
                <a:tab pos="393700" algn="l"/>
              </a:tabLst>
              <a:defRPr/>
            </a:pPr>
            <a:r>
              <a:rPr lang="zh-CN" altLang="en-US" sz="2802" smtClean="0">
                <a:solidFill>
                  <a:srgbClr val="000000"/>
                </a:solidFill>
                <a:latin typeface="Times New Roman"/>
              </a:rPr>
              <a:t>	</a:t>
            </a:r>
            <a:r>
              <a:rPr lang="zh-CN" altLang="en-US" sz="2400" smtClean="0">
                <a:solidFill>
                  <a:srgbClr val="000000"/>
                </a:solidFill>
                <a:latin typeface="Times New Roman"/>
              </a:rPr>
              <a:t>正数：</a:t>
            </a:r>
            <a:r>
              <a:rPr lang="en-US" altLang="zh-CN" sz="2400" smtClean="0">
                <a:solidFill>
                  <a:srgbClr val="000000"/>
                </a:solidFill>
                <a:latin typeface="Tahoma"/>
              </a:rPr>
              <a:t>0</a:t>
            </a:r>
          </a:p>
          <a:p>
            <a:pPr marL="0" marR="0" lvl="0" indent="0" defTabSz="914400" eaLnBrk="1" fontAlgn="auto" latinLnBrk="0" hangingPunct="1">
              <a:lnSpc>
                <a:spcPts val="3162"/>
              </a:lnSpc>
              <a:buClrTx/>
              <a:buSzTx/>
              <a:buNone/>
              <a:tabLst>
                <a:tab pos="393700" algn="l"/>
              </a:tabLst>
              <a:defRPr/>
            </a:pPr>
            <a:r>
              <a:rPr lang="en-US" altLang="zh-CN" sz="2400" smtClean="0">
                <a:solidFill>
                  <a:srgbClr val="000000"/>
                </a:solidFill>
                <a:latin typeface="Tahoma"/>
              </a:rPr>
              <a:t>	</a:t>
            </a:r>
            <a:r>
              <a:rPr lang="zh-CN" altLang="en-US" sz="2400" smtClean="0">
                <a:solidFill>
                  <a:srgbClr val="000000"/>
                </a:solidFill>
                <a:latin typeface="Times New Roman"/>
              </a:rPr>
              <a:t>负数：</a:t>
            </a:r>
            <a:r>
              <a:rPr lang="en-US" altLang="zh-CN" sz="2400" smtClean="0">
                <a:solidFill>
                  <a:srgbClr val="000000"/>
                </a:solidFill>
                <a:latin typeface="Tahoma"/>
              </a:rPr>
              <a:t>1</a:t>
            </a:r>
            <a:endParaRPr lang="zh-CN" altLang="en-US" sz="2400">
              <a:solidFill>
                <a:srgbClr val="000000"/>
              </a:solidFill>
              <a:latin typeface="Tahoma"/>
            </a:endParaRPr>
          </a:p>
        </p:txBody>
      </p:sp>
      <p:sp>
        <p:nvSpPr>
          <p:cNvPr id="14" name="TextBox 13"/>
          <p:cNvSpPr txBox="1"/>
          <p:nvPr/>
        </p:nvSpPr>
        <p:spPr>
          <a:xfrm>
            <a:off x="7201278" y="3331945"/>
            <a:ext cx="51296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数值</a:t>
            </a:r>
            <a:endParaRPr lang="zh-CN" altLang="en-US" sz="1998">
              <a:solidFill>
                <a:srgbClr val="000000"/>
              </a:solidFill>
              <a:latin typeface="Times New Roman"/>
            </a:endParaRPr>
          </a:p>
        </p:txBody>
      </p:sp>
      <p:sp>
        <p:nvSpPr>
          <p:cNvPr id="15" name="TextBox 14"/>
          <p:cNvSpPr txBox="1"/>
          <p:nvPr/>
        </p:nvSpPr>
        <p:spPr>
          <a:xfrm>
            <a:off x="6023238" y="3359069"/>
            <a:ext cx="1025922" cy="1077218"/>
          </a:xfrm>
          <a:prstGeom prst="rect">
            <a:avLst/>
          </a:prstGeom>
          <a:noFill/>
        </p:spPr>
        <p:txBody>
          <a:bodyPr vert="horz" wrap="none" lIns="0" tIns="0" rIns="0" bIns="0" rtlCol="0">
            <a:spAutoFit/>
          </a:bodyPr>
          <a:lstStyle/>
          <a:p>
            <a:pPr marL="0" marR="0" lvl="0" indent="0" defTabSz="914400" eaLnBrk="1" fontAlgn="auto" latinLnBrk="0" hangingPunct="1">
              <a:lnSpc>
                <a:spcPts val="1798"/>
              </a:lnSpc>
              <a:buClrTx/>
              <a:buSzTx/>
              <a:buNone/>
              <a:tabLst>
                <a:tab pos="25400" algn="l"/>
              </a:tabLst>
              <a:defRPr/>
            </a:pPr>
            <a:r>
              <a:rPr lang="en-US" altLang="zh-CN" smtClean="0"/>
              <a:t>	</a:t>
            </a:r>
            <a:r>
              <a:rPr lang="en-US" altLang="zh-CN" sz="1998" smtClean="0">
                <a:solidFill>
                  <a:srgbClr val="000000"/>
                </a:solidFill>
                <a:latin typeface="Times New Roman"/>
              </a:rPr>
              <a:t>S</a:t>
            </a:r>
          </a:p>
          <a:p>
            <a:pPr marL="0" marR="0" lvl="0" indent="0" defTabSz="914400" eaLnBrk="1" fontAlgn="auto" latinLnBrk="0" hangingPunct="1">
              <a:lnSpc>
                <a:spcPts val="1000"/>
              </a:lnSpc>
              <a:buClrTx/>
              <a:buSzTx/>
              <a:buNone/>
              <a:tabLst>
                <a:tab pos="25400" algn="l"/>
              </a:tabLst>
              <a:defRPr/>
            </a:pPr>
            <a:endParaRPr lang="en-US" altLang="zh-CN" sz="1998"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1998"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1998"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1998" smtClean="0">
              <a:solidFill>
                <a:srgbClr val="000000"/>
              </a:solidFill>
              <a:latin typeface="Times New Roman"/>
            </a:endParaRPr>
          </a:p>
          <a:p>
            <a:pPr marL="0" marR="0" lvl="0" indent="0" defTabSz="914400" eaLnBrk="1" fontAlgn="auto" latinLnBrk="0" hangingPunct="1">
              <a:lnSpc>
                <a:spcPts val="2584"/>
              </a:lnSpc>
              <a:buClrTx/>
              <a:buSzTx/>
              <a:buNone/>
              <a:tabLst>
                <a:tab pos="25400" algn="l"/>
              </a:tabLst>
              <a:defRPr/>
            </a:pPr>
            <a:r>
              <a:rPr lang="zh-CN" altLang="en-US" sz="1998" smtClean="0">
                <a:solidFill>
                  <a:srgbClr val="FF0000"/>
                </a:solidFill>
                <a:latin typeface="Times New Roman"/>
              </a:rPr>
              <a:t>符号表示</a:t>
            </a:r>
            <a:endParaRPr lang="zh-CN" altLang="en-US" sz="1998">
              <a:solidFill>
                <a:srgbClr val="FF0000"/>
              </a:solidFill>
              <a:latin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6F.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27</a:t>
            </a:r>
            <a:endParaRPr lang="zh-CN" altLang="en-US" sz="1398">
              <a:solidFill>
                <a:srgbClr val="000000"/>
              </a:solidFill>
              <a:latin typeface="Tahoma"/>
            </a:endParaRPr>
          </a:p>
        </p:txBody>
      </p:sp>
      <p:sp>
        <p:nvSpPr>
          <p:cNvPr id="8" name="TextBox 7"/>
          <p:cNvSpPr txBox="1"/>
          <p:nvPr/>
        </p:nvSpPr>
        <p:spPr>
          <a:xfrm>
            <a:off x="1230255" y="481330"/>
            <a:ext cx="8112798" cy="5629746"/>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 algn="l"/>
                <a:tab pos="381000" algn="l"/>
                <a:tab pos="774700" algn="l"/>
                <a:tab pos="1257300" algn="l"/>
              </a:tabLst>
              <a:defRPr/>
            </a:pPr>
            <a:r>
              <a:rPr lang="zh-CN" altLang="en-US" sz="4398" dirty="0" smtClean="0">
                <a:solidFill>
                  <a:srgbClr val="33339A"/>
                </a:solidFill>
                <a:latin typeface="Times New Roman"/>
              </a:rPr>
              <a:t>原码</a:t>
            </a:r>
            <a:r>
              <a:rPr lang="en-US" altLang="zh-CN" sz="4398" dirty="0" smtClean="0">
                <a:solidFill>
                  <a:srgbClr val="33339A"/>
                </a:solidFill>
                <a:latin typeface="Tahoma"/>
              </a:rPr>
              <a:t>(Sign Magnitude Numbers)</a:t>
            </a:r>
          </a:p>
          <a:p>
            <a:pPr marL="0" marR="0" lvl="0" indent="0" defTabSz="914400" eaLnBrk="1" fontAlgn="auto" latinLnBrk="0" hangingPunct="1">
              <a:lnSpc>
                <a:spcPts val="4920"/>
              </a:lnSpc>
              <a:buClrTx/>
              <a:buSzTx/>
              <a:buNone/>
              <a:tabLst>
                <a:tab pos="38100" algn="l"/>
                <a:tab pos="381000" algn="l"/>
                <a:tab pos="774700" algn="l"/>
                <a:tab pos="1257300" algn="l"/>
              </a:tabLst>
              <a:defRPr/>
            </a:pPr>
            <a:r>
              <a:rPr lang="en-US" altLang="zh-CN" sz="4398" dirty="0" smtClean="0">
                <a:solidFill>
                  <a:srgbClr val="33339A"/>
                </a:solidFill>
                <a:latin typeface="Tahoma"/>
              </a:rPr>
              <a:t>		</a:t>
            </a:r>
            <a:r>
              <a:rPr lang="en-US" altLang="zh-CN" sz="2961" dirty="0" smtClean="0">
                <a:solidFill>
                  <a:srgbClr val="000000"/>
                </a:solidFill>
                <a:latin typeface="Tahoma"/>
              </a:rPr>
              <a:t>r</a:t>
            </a:r>
            <a:r>
              <a:rPr lang="zh-CN" altLang="en-US" sz="2802" dirty="0" smtClean="0">
                <a:solidFill>
                  <a:srgbClr val="000000"/>
                </a:solidFill>
                <a:latin typeface="Times New Roman"/>
              </a:rPr>
              <a:t>进制数 </a:t>
            </a:r>
            <a:r>
              <a:rPr lang="en-US" altLang="zh-CN" sz="2961" dirty="0" smtClean="0">
                <a:solidFill>
                  <a:srgbClr val="000000"/>
                </a:solidFill>
                <a:latin typeface="Tahoma"/>
              </a:rPr>
              <a:t>N </a:t>
            </a:r>
            <a:r>
              <a:rPr lang="en-US" altLang="zh-CN" sz="2802" dirty="0" smtClean="0">
                <a:solidFill>
                  <a:srgbClr val="000000"/>
                </a:solidFill>
                <a:latin typeface="Tahoma"/>
              </a:rPr>
              <a:t>= </a:t>
            </a:r>
            <a:r>
              <a:rPr lang="en-US" altLang="zh-CN" sz="2802" dirty="0" smtClean="0">
                <a:solidFill>
                  <a:srgbClr val="000000"/>
                </a:solidFill>
                <a:latin typeface="Symbol"/>
              </a:rPr>
              <a:t>±</a:t>
            </a:r>
            <a:r>
              <a:rPr lang="en-US" altLang="zh-CN" sz="2802" dirty="0" smtClean="0">
                <a:solidFill>
                  <a:srgbClr val="000000"/>
                </a:solidFill>
                <a:latin typeface="Tahoma"/>
              </a:rPr>
              <a:t>(</a:t>
            </a:r>
            <a:r>
              <a:rPr lang="en-US" altLang="zh-CN" sz="2961" dirty="0" smtClean="0">
                <a:solidFill>
                  <a:srgbClr val="000000"/>
                </a:solidFill>
                <a:latin typeface="Tahoma"/>
              </a:rPr>
              <a:t>a</a:t>
            </a:r>
            <a:r>
              <a:rPr lang="en-US" altLang="zh-CN" sz="2010" dirty="0" smtClean="0">
                <a:solidFill>
                  <a:srgbClr val="000000"/>
                </a:solidFill>
                <a:latin typeface="Tahoma"/>
              </a:rPr>
              <a:t>n-1</a:t>
            </a:r>
            <a:r>
              <a:rPr lang="en-US" altLang="zh-CN" sz="2961" dirty="0" smtClean="0">
                <a:solidFill>
                  <a:srgbClr val="000000"/>
                </a:solidFill>
                <a:latin typeface="Tahoma"/>
              </a:rPr>
              <a:t>a</a:t>
            </a:r>
            <a:r>
              <a:rPr lang="en-US" altLang="zh-CN" sz="2010" dirty="0" smtClean="0">
                <a:solidFill>
                  <a:srgbClr val="000000"/>
                </a:solidFill>
                <a:latin typeface="Tahoma"/>
              </a:rPr>
              <a:t>n-2</a:t>
            </a:r>
            <a:r>
              <a:rPr lang="en-US" altLang="zh-CN" sz="2802" dirty="0" smtClean="0">
                <a:solidFill>
                  <a:srgbClr val="000000"/>
                </a:solidFill>
                <a:latin typeface="Times New Roman"/>
              </a:rPr>
              <a:t>…</a:t>
            </a:r>
            <a:r>
              <a:rPr lang="en-US" altLang="zh-CN" sz="2961" dirty="0" smtClean="0">
                <a:solidFill>
                  <a:srgbClr val="000000"/>
                </a:solidFill>
                <a:latin typeface="Tahoma"/>
              </a:rPr>
              <a:t>a</a:t>
            </a:r>
            <a:r>
              <a:rPr lang="en-US" altLang="zh-CN" sz="1902" dirty="0" smtClean="0">
                <a:solidFill>
                  <a:srgbClr val="000000"/>
                </a:solidFill>
                <a:latin typeface="Tahoma"/>
              </a:rPr>
              <a:t>1</a:t>
            </a:r>
            <a:r>
              <a:rPr lang="en-US" altLang="zh-CN" sz="2961" dirty="0" smtClean="0">
                <a:solidFill>
                  <a:srgbClr val="000000"/>
                </a:solidFill>
                <a:latin typeface="Tahoma"/>
              </a:rPr>
              <a:t>a</a:t>
            </a:r>
            <a:r>
              <a:rPr lang="en-US" altLang="zh-CN" sz="1902" dirty="0" smtClean="0">
                <a:solidFill>
                  <a:srgbClr val="000000"/>
                </a:solidFill>
                <a:latin typeface="Tahoma"/>
              </a:rPr>
              <a:t>0</a:t>
            </a:r>
            <a:r>
              <a:rPr lang="en-US" altLang="zh-CN" sz="2802" dirty="0" smtClean="0">
                <a:solidFill>
                  <a:srgbClr val="000000"/>
                </a:solidFill>
                <a:latin typeface="Tahoma"/>
              </a:rPr>
              <a:t>.</a:t>
            </a:r>
            <a:r>
              <a:rPr lang="en-US" altLang="zh-CN" sz="2961" dirty="0" smtClean="0">
                <a:solidFill>
                  <a:srgbClr val="000000"/>
                </a:solidFill>
                <a:latin typeface="Tahoma"/>
              </a:rPr>
              <a:t>a</a:t>
            </a:r>
            <a:r>
              <a:rPr lang="en-US" altLang="zh-CN" sz="1902" dirty="0" smtClean="0">
                <a:solidFill>
                  <a:srgbClr val="000000"/>
                </a:solidFill>
                <a:latin typeface="Tahoma"/>
              </a:rPr>
              <a:t>-1</a:t>
            </a:r>
            <a:r>
              <a:rPr lang="en-US" altLang="zh-CN" sz="2961" dirty="0" smtClean="0">
                <a:solidFill>
                  <a:srgbClr val="000000"/>
                </a:solidFill>
                <a:latin typeface="Tahoma"/>
              </a:rPr>
              <a:t>a</a:t>
            </a:r>
            <a:r>
              <a:rPr lang="en-US" altLang="zh-CN" sz="1902" dirty="0" smtClean="0">
                <a:solidFill>
                  <a:srgbClr val="000000"/>
                </a:solidFill>
                <a:latin typeface="Tahoma"/>
              </a:rPr>
              <a:t>-2</a:t>
            </a:r>
            <a:r>
              <a:rPr lang="en-US" altLang="zh-CN" sz="2802" dirty="0" smtClean="0">
                <a:solidFill>
                  <a:srgbClr val="000000"/>
                </a:solidFill>
                <a:latin typeface="Times New Roman"/>
              </a:rPr>
              <a:t>…</a:t>
            </a:r>
            <a:r>
              <a:rPr lang="en-US" altLang="zh-CN" sz="2961" dirty="0" smtClean="0">
                <a:solidFill>
                  <a:srgbClr val="000000"/>
                </a:solidFill>
                <a:latin typeface="Tahoma"/>
              </a:rPr>
              <a:t>a</a:t>
            </a:r>
            <a:r>
              <a:rPr lang="en-US" altLang="zh-CN" sz="2010" dirty="0" smtClean="0">
                <a:solidFill>
                  <a:srgbClr val="000000"/>
                </a:solidFill>
                <a:latin typeface="Tahoma"/>
              </a:rPr>
              <a:t>-m</a:t>
            </a:r>
            <a:r>
              <a:rPr lang="en-US" altLang="zh-CN" sz="2802" dirty="0" smtClean="0">
                <a:solidFill>
                  <a:srgbClr val="000000"/>
                </a:solidFill>
                <a:latin typeface="Tahoma"/>
              </a:rPr>
              <a:t>)</a:t>
            </a:r>
            <a:r>
              <a:rPr lang="en-US" altLang="zh-CN" sz="2010" dirty="0" smtClean="0">
                <a:solidFill>
                  <a:srgbClr val="000000"/>
                </a:solidFill>
                <a:latin typeface="Tahoma"/>
              </a:rPr>
              <a:t>r</a:t>
            </a:r>
            <a:r>
              <a:rPr lang="zh-CN" altLang="en-US" sz="2802" dirty="0" smtClean="0">
                <a:solidFill>
                  <a:srgbClr val="000000"/>
                </a:solidFill>
                <a:latin typeface="Times New Roman"/>
              </a:rPr>
              <a:t>的原</a:t>
            </a:r>
          </a:p>
          <a:p>
            <a:pPr marL="0" marR="0" lvl="0" indent="0" defTabSz="914400" eaLnBrk="1" fontAlgn="auto" latinLnBrk="0" hangingPunct="1">
              <a:lnSpc>
                <a:spcPts val="2414"/>
              </a:lnSpc>
              <a:buClrTx/>
              <a:buSzTx/>
              <a:buNone/>
              <a:tabLst>
                <a:tab pos="38100" algn="l"/>
                <a:tab pos="381000" algn="l"/>
                <a:tab pos="774700" algn="l"/>
                <a:tab pos="1257300" algn="l"/>
              </a:tabLst>
              <a:defRPr/>
            </a:pPr>
            <a:r>
              <a:rPr lang="zh-CN" altLang="en-US" sz="2802" dirty="0" smtClean="0">
                <a:solidFill>
                  <a:srgbClr val="000000"/>
                </a:solidFill>
                <a:latin typeface="Times New Roman"/>
              </a:rPr>
              <a:t>		码表示：</a:t>
            </a:r>
          </a:p>
          <a:p>
            <a:pPr marL="0" marR="0" lvl="0" indent="0" defTabSz="914400" eaLnBrk="1" fontAlgn="auto" latinLnBrk="0" hangingPunct="1">
              <a:lnSpc>
                <a:spcPts val="4318"/>
              </a:lnSpc>
              <a:buClrTx/>
              <a:buSzTx/>
              <a:buNone/>
              <a:tabLst>
                <a:tab pos="38100" algn="l"/>
                <a:tab pos="381000" algn="l"/>
                <a:tab pos="774700" algn="l"/>
                <a:tab pos="1257300" algn="l"/>
              </a:tabLst>
              <a:defRPr/>
            </a:pPr>
            <a:r>
              <a:rPr lang="zh-CN" altLang="en-US" sz="2802" dirty="0" smtClean="0">
                <a:solidFill>
                  <a:srgbClr val="000000"/>
                </a:solidFill>
                <a:latin typeface="Times New Roman"/>
              </a:rPr>
              <a:t>				</a:t>
            </a:r>
            <a:r>
              <a:rPr lang="en-US" altLang="zh-CN" sz="2961" dirty="0" smtClean="0">
                <a:solidFill>
                  <a:srgbClr val="000000"/>
                </a:solidFill>
                <a:latin typeface="Tahoma"/>
              </a:rPr>
              <a:t>N </a:t>
            </a:r>
            <a:r>
              <a:rPr lang="en-US" altLang="zh-CN" sz="2802" dirty="0" smtClean="0">
                <a:solidFill>
                  <a:srgbClr val="000000"/>
                </a:solidFill>
                <a:latin typeface="Tahoma"/>
              </a:rPr>
              <a:t>= (</a:t>
            </a:r>
            <a:r>
              <a:rPr lang="en-US" altLang="zh-CN" sz="2961" dirty="0" smtClean="0">
                <a:solidFill>
                  <a:srgbClr val="000000"/>
                </a:solidFill>
                <a:latin typeface="Tahoma"/>
              </a:rPr>
              <a:t>sa</a:t>
            </a:r>
            <a:r>
              <a:rPr lang="en-US" altLang="zh-CN" sz="2010" dirty="0" smtClean="0">
                <a:solidFill>
                  <a:srgbClr val="000000"/>
                </a:solidFill>
                <a:latin typeface="Tahoma"/>
              </a:rPr>
              <a:t>n-1</a:t>
            </a:r>
            <a:r>
              <a:rPr lang="en-US" altLang="zh-CN" sz="2961" dirty="0" smtClean="0">
                <a:solidFill>
                  <a:srgbClr val="000000"/>
                </a:solidFill>
                <a:latin typeface="Tahoma"/>
              </a:rPr>
              <a:t>a</a:t>
            </a:r>
            <a:r>
              <a:rPr lang="en-US" altLang="zh-CN" sz="2010" dirty="0" smtClean="0">
                <a:solidFill>
                  <a:srgbClr val="000000"/>
                </a:solidFill>
                <a:latin typeface="Tahoma"/>
              </a:rPr>
              <a:t>n-2</a:t>
            </a:r>
            <a:r>
              <a:rPr lang="en-US" altLang="zh-CN" sz="2802" dirty="0" smtClean="0">
                <a:solidFill>
                  <a:srgbClr val="000000"/>
                </a:solidFill>
                <a:latin typeface="Times New Roman"/>
              </a:rPr>
              <a:t>…</a:t>
            </a:r>
            <a:r>
              <a:rPr lang="en-US" altLang="zh-CN" sz="2961" dirty="0" smtClean="0">
                <a:solidFill>
                  <a:srgbClr val="000000"/>
                </a:solidFill>
                <a:latin typeface="Tahoma"/>
              </a:rPr>
              <a:t>a</a:t>
            </a:r>
            <a:r>
              <a:rPr lang="en-US" altLang="zh-CN" sz="1902" dirty="0" smtClean="0">
                <a:solidFill>
                  <a:srgbClr val="000000"/>
                </a:solidFill>
                <a:latin typeface="Tahoma"/>
              </a:rPr>
              <a:t>1</a:t>
            </a:r>
            <a:r>
              <a:rPr lang="en-US" altLang="zh-CN" sz="2961" dirty="0" smtClean="0">
                <a:solidFill>
                  <a:srgbClr val="000000"/>
                </a:solidFill>
                <a:latin typeface="Tahoma"/>
              </a:rPr>
              <a:t>a</a:t>
            </a:r>
            <a:r>
              <a:rPr lang="en-US" altLang="zh-CN" sz="1902" dirty="0" smtClean="0">
                <a:solidFill>
                  <a:srgbClr val="000000"/>
                </a:solidFill>
                <a:latin typeface="Tahoma"/>
              </a:rPr>
              <a:t>0</a:t>
            </a:r>
            <a:r>
              <a:rPr lang="en-US" altLang="zh-CN" sz="2802" dirty="0" smtClean="0">
                <a:solidFill>
                  <a:srgbClr val="000000"/>
                </a:solidFill>
                <a:latin typeface="Tahoma"/>
              </a:rPr>
              <a:t>.</a:t>
            </a:r>
            <a:r>
              <a:rPr lang="en-US" altLang="zh-CN" sz="2961" dirty="0" smtClean="0">
                <a:solidFill>
                  <a:srgbClr val="000000"/>
                </a:solidFill>
                <a:latin typeface="Tahoma"/>
              </a:rPr>
              <a:t>a</a:t>
            </a:r>
            <a:r>
              <a:rPr lang="en-US" altLang="zh-CN" sz="1902" dirty="0" smtClean="0">
                <a:solidFill>
                  <a:srgbClr val="000000"/>
                </a:solidFill>
                <a:latin typeface="Tahoma"/>
              </a:rPr>
              <a:t>-1</a:t>
            </a:r>
            <a:r>
              <a:rPr lang="en-US" altLang="zh-CN" sz="2961" dirty="0" smtClean="0">
                <a:solidFill>
                  <a:srgbClr val="000000"/>
                </a:solidFill>
                <a:latin typeface="Tahoma"/>
              </a:rPr>
              <a:t>a</a:t>
            </a:r>
            <a:r>
              <a:rPr lang="en-US" altLang="zh-CN" sz="1902" dirty="0" smtClean="0">
                <a:solidFill>
                  <a:srgbClr val="000000"/>
                </a:solidFill>
                <a:latin typeface="Tahoma"/>
              </a:rPr>
              <a:t>-2</a:t>
            </a:r>
            <a:r>
              <a:rPr lang="en-US" altLang="zh-CN" sz="2802" dirty="0" smtClean="0">
                <a:solidFill>
                  <a:srgbClr val="000000"/>
                </a:solidFill>
                <a:latin typeface="Times New Roman"/>
              </a:rPr>
              <a:t>…</a:t>
            </a:r>
            <a:r>
              <a:rPr lang="en-US" altLang="zh-CN" sz="2961" dirty="0" smtClean="0">
                <a:solidFill>
                  <a:srgbClr val="000000"/>
                </a:solidFill>
                <a:latin typeface="Tahoma"/>
              </a:rPr>
              <a:t>a</a:t>
            </a:r>
            <a:r>
              <a:rPr lang="en-US" altLang="zh-CN" sz="2010" dirty="0" smtClean="0">
                <a:solidFill>
                  <a:srgbClr val="000000"/>
                </a:solidFill>
                <a:latin typeface="Tahoma"/>
              </a:rPr>
              <a:t>-m</a:t>
            </a:r>
            <a:r>
              <a:rPr lang="en-US" altLang="zh-CN" sz="2802" dirty="0" smtClean="0">
                <a:solidFill>
                  <a:srgbClr val="000000"/>
                </a:solidFill>
                <a:latin typeface="Tahoma"/>
              </a:rPr>
              <a:t>)</a:t>
            </a:r>
            <a:r>
              <a:rPr lang="zh-CN" altLang="en-US" sz="1902" dirty="0" smtClean="0">
                <a:solidFill>
                  <a:srgbClr val="000000"/>
                </a:solidFill>
                <a:latin typeface="Times New Roman"/>
              </a:rPr>
              <a:t>原</a:t>
            </a:r>
          </a:p>
          <a:p>
            <a:pPr marL="0" marR="0" lvl="0" indent="0" defTabSz="914400" eaLnBrk="1" fontAlgn="auto" latinLnBrk="0" hangingPunct="1">
              <a:lnSpc>
                <a:spcPts val="3214"/>
              </a:lnSpc>
              <a:buClrTx/>
              <a:buSzTx/>
              <a:buNone/>
              <a:tabLst>
                <a:tab pos="38100" algn="l"/>
                <a:tab pos="381000" algn="l"/>
                <a:tab pos="774700" algn="l"/>
                <a:tab pos="1257300" algn="l"/>
              </a:tabLst>
              <a:defRPr/>
            </a:pPr>
            <a:r>
              <a:rPr lang="zh-CN" altLang="en-US" sz="1902" dirty="0" smtClean="0">
                <a:solidFill>
                  <a:srgbClr val="000000"/>
                </a:solidFill>
                <a:latin typeface="Times New Roman"/>
              </a:rPr>
              <a:t>	</a:t>
            </a:r>
            <a:r>
              <a:rPr lang="zh-CN" altLang="en-US" sz="2802" dirty="0" smtClean="0">
                <a:solidFill>
                  <a:srgbClr val="000000"/>
                </a:solidFill>
                <a:latin typeface="Times New Roman"/>
              </a:rPr>
              <a:t>其中，符号位</a:t>
            </a:r>
            <a:r>
              <a:rPr lang="en-US" altLang="zh-CN" sz="2961" dirty="0" smtClean="0">
                <a:solidFill>
                  <a:srgbClr val="000000"/>
                </a:solidFill>
                <a:latin typeface="Tahoma"/>
              </a:rPr>
              <a:t>s </a:t>
            </a:r>
            <a:r>
              <a:rPr lang="en-US" altLang="zh-CN" sz="2802" dirty="0" smtClean="0">
                <a:solidFill>
                  <a:srgbClr val="000000"/>
                </a:solidFill>
                <a:latin typeface="Tahoma"/>
              </a:rPr>
              <a:t>= 0</a:t>
            </a:r>
            <a:r>
              <a:rPr lang="zh-CN" altLang="en-US" sz="2802" dirty="0" smtClean="0">
                <a:solidFill>
                  <a:srgbClr val="000000"/>
                </a:solidFill>
                <a:latin typeface="Times New Roman"/>
              </a:rPr>
              <a:t>表示正数，</a:t>
            </a:r>
            <a:r>
              <a:rPr lang="en-US" altLang="zh-CN" sz="2961" dirty="0" smtClean="0">
                <a:solidFill>
                  <a:srgbClr val="000000"/>
                </a:solidFill>
                <a:latin typeface="Tahoma"/>
              </a:rPr>
              <a:t>s </a:t>
            </a:r>
            <a:r>
              <a:rPr lang="en-US" altLang="zh-CN" sz="2802" dirty="0" smtClean="0">
                <a:solidFill>
                  <a:srgbClr val="000000"/>
                </a:solidFill>
                <a:latin typeface="Tahoma"/>
              </a:rPr>
              <a:t>= </a:t>
            </a:r>
            <a:r>
              <a:rPr lang="en-US" altLang="zh-CN" sz="2961" dirty="0" smtClean="0">
                <a:solidFill>
                  <a:srgbClr val="000000"/>
                </a:solidFill>
                <a:latin typeface="Tahoma"/>
              </a:rPr>
              <a:t>r</a:t>
            </a:r>
            <a:r>
              <a:rPr lang="en-US" altLang="zh-CN" sz="2802" dirty="0" smtClean="0">
                <a:solidFill>
                  <a:srgbClr val="000000"/>
                </a:solidFill>
                <a:latin typeface="Tahoma"/>
              </a:rPr>
              <a:t>-1</a:t>
            </a:r>
            <a:r>
              <a:rPr lang="zh-CN" altLang="en-US" sz="2802" dirty="0" smtClean="0">
                <a:solidFill>
                  <a:srgbClr val="000000"/>
                </a:solidFill>
                <a:latin typeface="Times New Roman"/>
              </a:rPr>
              <a:t>表示负数</a:t>
            </a:r>
          </a:p>
          <a:p>
            <a:pPr marL="0" marR="0" lvl="0" indent="0" defTabSz="914400" eaLnBrk="1" fontAlgn="auto" latinLnBrk="0" hangingPunct="1">
              <a:lnSpc>
                <a:spcPts val="4186"/>
              </a:lnSpc>
              <a:buClrTx/>
              <a:buSzTx/>
              <a:buNone/>
              <a:tabLst>
                <a:tab pos="38100" algn="l"/>
                <a:tab pos="381000" algn="l"/>
                <a:tab pos="774700" algn="l"/>
                <a:tab pos="1257300" algn="l"/>
              </a:tabLst>
              <a:defRPr/>
            </a:pPr>
            <a:r>
              <a:rPr lang="zh-CN" altLang="en-US" sz="2802" dirty="0" smtClean="0">
                <a:solidFill>
                  <a:srgbClr val="000000"/>
                </a:solidFill>
                <a:latin typeface="Times New Roman"/>
              </a:rPr>
              <a:t>		例题：</a:t>
            </a:r>
            <a:r>
              <a:rPr lang="en-US" altLang="zh-CN" sz="2802" dirty="0" smtClean="0">
                <a:solidFill>
                  <a:srgbClr val="000000"/>
                </a:solidFill>
                <a:latin typeface="Tahoma"/>
              </a:rPr>
              <a:t>-(11)</a:t>
            </a:r>
            <a:r>
              <a:rPr lang="en-US" altLang="zh-CN" sz="1902" dirty="0" smtClean="0">
                <a:solidFill>
                  <a:srgbClr val="000000"/>
                </a:solidFill>
                <a:latin typeface="Tahoma"/>
              </a:rPr>
              <a:t>10</a:t>
            </a:r>
            <a:r>
              <a:rPr lang="zh-CN" altLang="en-US" sz="2802" dirty="0" smtClean="0">
                <a:solidFill>
                  <a:srgbClr val="000000"/>
                </a:solidFill>
                <a:latin typeface="Times New Roman"/>
              </a:rPr>
              <a:t>的</a:t>
            </a:r>
            <a:r>
              <a:rPr lang="en-US" altLang="zh-CN" sz="2802" dirty="0" smtClean="0">
                <a:solidFill>
                  <a:srgbClr val="000000"/>
                </a:solidFill>
                <a:latin typeface="Tahoma"/>
              </a:rPr>
              <a:t>2</a:t>
            </a:r>
            <a:r>
              <a:rPr lang="zh-CN" altLang="en-US" sz="2802" dirty="0" smtClean="0">
                <a:solidFill>
                  <a:srgbClr val="000000"/>
                </a:solidFill>
                <a:latin typeface="Times New Roman"/>
              </a:rPr>
              <a:t>进制原码和</a:t>
            </a:r>
            <a:r>
              <a:rPr lang="en-US" altLang="zh-CN" sz="2802" dirty="0" smtClean="0">
                <a:solidFill>
                  <a:srgbClr val="000000"/>
                </a:solidFill>
                <a:latin typeface="Tahoma"/>
              </a:rPr>
              <a:t>10</a:t>
            </a:r>
            <a:r>
              <a:rPr lang="zh-CN" altLang="en-US" sz="2802" dirty="0" smtClean="0">
                <a:solidFill>
                  <a:srgbClr val="000000"/>
                </a:solidFill>
                <a:latin typeface="Times New Roman"/>
              </a:rPr>
              <a:t>进制原码</a:t>
            </a:r>
          </a:p>
          <a:p>
            <a:pPr marL="0" marR="0" lvl="0" indent="0" defTabSz="914400" eaLnBrk="1" fontAlgn="auto" latinLnBrk="0" hangingPunct="1">
              <a:lnSpc>
                <a:spcPts val="3058"/>
              </a:lnSpc>
              <a:buClrTx/>
              <a:buSzTx/>
              <a:buNone/>
              <a:tabLst>
                <a:tab pos="38100" algn="l"/>
                <a:tab pos="381000" algn="l"/>
                <a:tab pos="774700" algn="l"/>
                <a:tab pos="12573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二进制</a:t>
            </a:r>
            <a:r>
              <a:rPr lang="en-US" altLang="zh-CN" sz="2400" dirty="0" smtClean="0">
                <a:solidFill>
                  <a:srgbClr val="000000"/>
                </a:solidFill>
                <a:latin typeface="Tahoma"/>
              </a:rPr>
              <a:t>(1, 1011)</a:t>
            </a:r>
            <a:r>
              <a:rPr lang="en-US" altLang="zh-CN" sz="1602" dirty="0" smtClean="0">
                <a:solidFill>
                  <a:srgbClr val="000000"/>
                </a:solidFill>
                <a:latin typeface="Tahoma"/>
              </a:rPr>
              <a:t>2</a:t>
            </a:r>
          </a:p>
          <a:p>
            <a:pPr marL="0" marR="0" lvl="0" indent="0" defTabSz="914400" eaLnBrk="1" fontAlgn="auto" latinLnBrk="0" hangingPunct="1">
              <a:lnSpc>
                <a:spcPts val="3162"/>
              </a:lnSpc>
              <a:buClrTx/>
              <a:buSzTx/>
              <a:buNone/>
              <a:tabLst>
                <a:tab pos="38100" algn="l"/>
                <a:tab pos="381000" algn="l"/>
                <a:tab pos="774700" algn="l"/>
                <a:tab pos="1257300" algn="l"/>
              </a:tabLst>
              <a:defRPr/>
            </a:pPr>
            <a:r>
              <a:rPr lang="en-US" altLang="zh-CN" sz="1602" dirty="0" smtClean="0">
                <a:solidFill>
                  <a:srgbClr val="000000"/>
                </a:solidFill>
                <a:latin typeface="Tahoma"/>
              </a:rPr>
              <a:t>			</a:t>
            </a:r>
            <a:r>
              <a:rPr lang="zh-CN" altLang="en-US" sz="2400" dirty="0" smtClean="0">
                <a:solidFill>
                  <a:srgbClr val="000000"/>
                </a:solidFill>
                <a:latin typeface="Times New Roman"/>
              </a:rPr>
              <a:t>十进制</a:t>
            </a:r>
            <a:r>
              <a:rPr lang="en-US" altLang="zh-CN" sz="2400" dirty="0" smtClean="0">
                <a:solidFill>
                  <a:srgbClr val="000000"/>
                </a:solidFill>
                <a:latin typeface="Tahoma"/>
              </a:rPr>
              <a:t>(9, 11)</a:t>
            </a:r>
            <a:r>
              <a:rPr lang="en-US" altLang="zh-CN" sz="1602" dirty="0" smtClean="0">
                <a:solidFill>
                  <a:srgbClr val="000000"/>
                </a:solidFill>
                <a:latin typeface="Tahoma"/>
              </a:rPr>
              <a:t>10</a:t>
            </a:r>
          </a:p>
          <a:p>
            <a:pPr marL="0" marR="0" lvl="0" indent="0" defTabSz="914400" eaLnBrk="1" fontAlgn="auto" latinLnBrk="0" hangingPunct="1">
              <a:lnSpc>
                <a:spcPts val="3304"/>
              </a:lnSpc>
              <a:buClrTx/>
              <a:buSzTx/>
              <a:buNone/>
              <a:tabLst>
                <a:tab pos="38100" algn="l"/>
                <a:tab pos="381000" algn="l"/>
                <a:tab pos="774700" algn="l"/>
                <a:tab pos="1257300" algn="l"/>
              </a:tabLst>
              <a:defRPr/>
            </a:pPr>
            <a:r>
              <a:rPr lang="en-US" altLang="zh-CN" sz="1602" dirty="0" smtClean="0">
                <a:solidFill>
                  <a:srgbClr val="000000"/>
                </a:solidFill>
                <a:latin typeface="Tahoma"/>
              </a:rPr>
              <a:t>		</a:t>
            </a:r>
            <a:r>
              <a:rPr lang="zh-CN" altLang="en-US" sz="2802" dirty="0" smtClean="0">
                <a:solidFill>
                  <a:srgbClr val="000000"/>
                </a:solidFill>
                <a:latin typeface="Times New Roman"/>
              </a:rPr>
              <a:t>在原码中存在</a:t>
            </a:r>
            <a:r>
              <a:rPr lang="en-US" altLang="zh-CN" sz="2802" dirty="0" smtClean="0">
                <a:solidFill>
                  <a:srgbClr val="000000"/>
                </a:solidFill>
                <a:latin typeface="Tahoma"/>
              </a:rPr>
              <a:t>+0</a:t>
            </a:r>
            <a:r>
              <a:rPr lang="zh-CN" altLang="en-US" sz="2802" dirty="0" smtClean="0">
                <a:solidFill>
                  <a:srgbClr val="000000"/>
                </a:solidFill>
                <a:latin typeface="Times New Roman"/>
              </a:rPr>
              <a:t>和</a:t>
            </a:r>
            <a:r>
              <a:rPr lang="en-US" altLang="zh-CN" sz="2802" dirty="0" smtClean="0">
                <a:solidFill>
                  <a:srgbClr val="000000"/>
                </a:solidFill>
                <a:latin typeface="Tahoma"/>
              </a:rPr>
              <a:t>-0</a:t>
            </a:r>
            <a:r>
              <a:rPr lang="zh-CN" altLang="en-US" sz="2802" dirty="0" smtClean="0">
                <a:solidFill>
                  <a:srgbClr val="000000"/>
                </a:solidFill>
                <a:latin typeface="Times New Roman"/>
              </a:rPr>
              <a:t>，</a:t>
            </a:r>
            <a:r>
              <a:rPr lang="en-US" altLang="zh-CN" sz="2802" dirty="0" smtClean="0">
                <a:solidFill>
                  <a:srgbClr val="000000"/>
                </a:solidFill>
                <a:latin typeface="Tahoma"/>
              </a:rPr>
              <a:t>0,0</a:t>
            </a:r>
            <a:r>
              <a:rPr lang="en-US" altLang="zh-CN" sz="2802" dirty="0" smtClean="0">
                <a:solidFill>
                  <a:srgbClr val="000000"/>
                </a:solidFill>
                <a:latin typeface="Times New Roman"/>
              </a:rPr>
              <a:t>…</a:t>
            </a:r>
            <a:r>
              <a:rPr lang="en-US" altLang="zh-CN" sz="2802" dirty="0" smtClean="0">
                <a:solidFill>
                  <a:srgbClr val="000000"/>
                </a:solidFill>
                <a:latin typeface="Tahoma"/>
              </a:rPr>
              <a:t>0</a:t>
            </a:r>
            <a:r>
              <a:rPr lang="zh-CN" altLang="en-US" sz="2802" dirty="0" smtClean="0">
                <a:solidFill>
                  <a:srgbClr val="000000"/>
                </a:solidFill>
                <a:latin typeface="Times New Roman"/>
              </a:rPr>
              <a:t>和</a:t>
            </a:r>
            <a:r>
              <a:rPr lang="en-US" altLang="zh-CN" sz="2961" dirty="0" smtClean="0">
                <a:solidFill>
                  <a:srgbClr val="000000"/>
                </a:solidFill>
                <a:latin typeface="Tahoma"/>
              </a:rPr>
              <a:t>r</a:t>
            </a:r>
            <a:r>
              <a:rPr lang="en-US" altLang="zh-CN" sz="2802" dirty="0" smtClean="0">
                <a:solidFill>
                  <a:srgbClr val="000000"/>
                </a:solidFill>
                <a:latin typeface="Tahoma"/>
              </a:rPr>
              <a:t>-1,0</a:t>
            </a:r>
            <a:r>
              <a:rPr lang="en-US" altLang="zh-CN" sz="2802" dirty="0" smtClean="0">
                <a:solidFill>
                  <a:srgbClr val="000000"/>
                </a:solidFill>
                <a:latin typeface="Times New Roman"/>
              </a:rPr>
              <a:t>…</a:t>
            </a:r>
            <a:r>
              <a:rPr lang="en-US" altLang="zh-CN" sz="2802" dirty="0" smtClean="0">
                <a:solidFill>
                  <a:srgbClr val="000000"/>
                </a:solidFill>
                <a:latin typeface="Tahoma"/>
              </a:rPr>
              <a:t>0</a:t>
            </a:r>
          </a:p>
          <a:p>
            <a:pPr marL="0" marR="0" lvl="0" indent="0" defTabSz="914400" eaLnBrk="1" fontAlgn="auto" latinLnBrk="0" hangingPunct="1">
              <a:lnSpc>
                <a:spcPts val="3580"/>
              </a:lnSpc>
              <a:buClrTx/>
              <a:buSzTx/>
              <a:buNone/>
              <a:tabLst>
                <a:tab pos="38100" algn="l"/>
                <a:tab pos="381000" algn="l"/>
                <a:tab pos="774700" algn="l"/>
                <a:tab pos="1257300" algn="l"/>
              </a:tabLst>
              <a:defRPr/>
            </a:pPr>
            <a:r>
              <a:rPr lang="en-US" altLang="zh-CN" sz="2802" dirty="0" smtClean="0">
                <a:solidFill>
                  <a:srgbClr val="000000"/>
                </a:solidFill>
                <a:latin typeface="Tahoma"/>
              </a:rPr>
              <a:t>		</a:t>
            </a:r>
            <a:r>
              <a:rPr lang="zh-CN" altLang="en-US" sz="2802" dirty="0" smtClean="0">
                <a:solidFill>
                  <a:srgbClr val="000000"/>
                </a:solidFill>
                <a:latin typeface="Times New Roman"/>
              </a:rPr>
              <a:t>原码是最直接的表示，在数字系统中并不常用</a:t>
            </a:r>
          </a:p>
          <a:p>
            <a:pPr marL="0" marR="0" lvl="0" indent="0" defTabSz="914400" eaLnBrk="1" fontAlgn="auto" latinLnBrk="0" hangingPunct="1">
              <a:lnSpc>
                <a:spcPts val="3172"/>
              </a:lnSpc>
              <a:buClrTx/>
              <a:buSzTx/>
              <a:buNone/>
              <a:tabLst>
                <a:tab pos="38100" algn="l"/>
                <a:tab pos="381000" algn="l"/>
                <a:tab pos="774700" algn="l"/>
                <a:tab pos="12573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需要更多的电路来实现。</a:t>
            </a:r>
          </a:p>
          <a:p>
            <a:pPr marL="0" marR="0" lvl="0" indent="0" defTabSz="914400" eaLnBrk="1" fontAlgn="auto" latinLnBrk="0" hangingPunct="1">
              <a:lnSpc>
                <a:spcPts val="3162"/>
              </a:lnSpc>
              <a:buClrTx/>
              <a:buSzTx/>
              <a:buNone/>
              <a:tabLst>
                <a:tab pos="38100" algn="l"/>
                <a:tab pos="381000" algn="l"/>
                <a:tab pos="774700" algn="l"/>
                <a:tab pos="1257300" algn="l"/>
              </a:tabLst>
              <a:defRPr/>
            </a:pPr>
            <a:r>
              <a:rPr lang="zh-CN" altLang="en-US" sz="2400" dirty="0" smtClean="0">
                <a:solidFill>
                  <a:srgbClr val="000000"/>
                </a:solidFill>
                <a:latin typeface="Times New Roman"/>
              </a:rPr>
              <a:t>			实现电路比其它形式的电路慢。</a:t>
            </a:r>
            <a:endParaRPr lang="zh-CN" altLang="en-US" sz="2400" dirty="0">
              <a:solidFill>
                <a:srgbClr val="000000"/>
              </a:solidFill>
              <a:latin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0.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28</a:t>
            </a:r>
            <a:endParaRPr lang="zh-CN" altLang="en-US" sz="1398">
              <a:solidFill>
                <a:srgbClr val="000000"/>
              </a:solidFill>
              <a:latin typeface="Tahoma"/>
            </a:endParaRPr>
          </a:p>
        </p:txBody>
      </p:sp>
      <p:sp>
        <p:nvSpPr>
          <p:cNvPr id="8" name="TextBox 7"/>
          <p:cNvSpPr txBox="1"/>
          <p:nvPr/>
        </p:nvSpPr>
        <p:spPr>
          <a:xfrm>
            <a:off x="1230255" y="481330"/>
            <a:ext cx="6731010" cy="5539978"/>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 algn="l"/>
                <a:tab pos="381000" algn="l"/>
                <a:tab pos="774700" algn="l"/>
                <a:tab pos="2565400" algn="l"/>
                <a:tab pos="2654300" algn="l"/>
              </a:tabLst>
              <a:defRPr/>
            </a:pPr>
            <a:r>
              <a:rPr lang="zh-CN" altLang="en-US" sz="4398" dirty="0" smtClean="0">
                <a:solidFill>
                  <a:srgbClr val="33339A"/>
                </a:solidFill>
                <a:latin typeface="Times New Roman"/>
              </a:rPr>
              <a:t>补</a:t>
            </a:r>
            <a:r>
              <a:rPr lang="en-US" altLang="zh-CN" sz="4398" dirty="0" smtClean="0">
                <a:solidFill>
                  <a:srgbClr val="33339A"/>
                </a:solidFill>
                <a:latin typeface="Tahoma"/>
              </a:rPr>
              <a:t>(Radix Complements)</a:t>
            </a:r>
          </a:p>
          <a:p>
            <a:pPr marL="0" marR="0" lvl="0" indent="0" defTabSz="914400" eaLnBrk="1" fontAlgn="auto" latinLnBrk="0" hangingPunct="1">
              <a:lnSpc>
                <a:spcPts val="1000"/>
              </a:lnSpc>
              <a:buClrTx/>
              <a:buSzTx/>
              <a:buNone/>
              <a:tabLst>
                <a:tab pos="38100" algn="l"/>
                <a:tab pos="381000" algn="l"/>
                <a:tab pos="774700" algn="l"/>
                <a:tab pos="2565400" algn="l"/>
                <a:tab pos="2654300" algn="l"/>
              </a:tabLst>
              <a:defRPr/>
            </a:pPr>
            <a:endParaRPr lang="en-US" altLang="zh-CN" sz="4398" dirty="0" smtClean="0">
              <a:solidFill>
                <a:srgbClr val="33339A"/>
              </a:solidFill>
              <a:latin typeface="Tahoma"/>
            </a:endParaRPr>
          </a:p>
          <a:p>
            <a:pPr marL="0" marR="0" lvl="0" indent="0" defTabSz="914400" eaLnBrk="1" fontAlgn="auto" latinLnBrk="0" hangingPunct="1">
              <a:lnSpc>
                <a:spcPts val="1000"/>
              </a:lnSpc>
              <a:buClrTx/>
              <a:buSzTx/>
              <a:buNone/>
              <a:tabLst>
                <a:tab pos="38100" algn="l"/>
                <a:tab pos="381000" algn="l"/>
                <a:tab pos="774700" algn="l"/>
                <a:tab pos="2565400" algn="l"/>
                <a:tab pos="2654300" algn="l"/>
              </a:tabLst>
              <a:defRPr/>
            </a:pPr>
            <a:endParaRPr lang="en-US" altLang="zh-CN" sz="4398" dirty="0" smtClean="0">
              <a:solidFill>
                <a:srgbClr val="33339A"/>
              </a:solidFill>
              <a:latin typeface="Tahoma"/>
            </a:endParaRPr>
          </a:p>
          <a:p>
            <a:pPr marL="0" marR="0" lvl="0" indent="0" defTabSz="914400" eaLnBrk="1" fontAlgn="auto" latinLnBrk="0" hangingPunct="1">
              <a:lnSpc>
                <a:spcPts val="4949"/>
              </a:lnSpc>
              <a:buClrTx/>
              <a:buSzTx/>
              <a:buNone/>
              <a:tabLst>
                <a:tab pos="38100" algn="l"/>
                <a:tab pos="381000" algn="l"/>
                <a:tab pos="774700" algn="l"/>
                <a:tab pos="2565400" algn="l"/>
                <a:tab pos="2654300" algn="l"/>
              </a:tabLst>
              <a:defRPr/>
            </a:pPr>
            <a:r>
              <a:rPr lang="en-US" altLang="zh-CN" sz="4398" dirty="0" smtClean="0">
                <a:solidFill>
                  <a:srgbClr val="33339A"/>
                </a:solidFill>
                <a:latin typeface="Tahoma"/>
              </a:rPr>
              <a:t>		</a:t>
            </a:r>
            <a:r>
              <a:rPr lang="en-US" altLang="zh-CN" sz="3380" dirty="0" smtClean="0">
                <a:solidFill>
                  <a:srgbClr val="000000"/>
                </a:solidFill>
                <a:latin typeface="Tahoma"/>
              </a:rPr>
              <a:t>r</a:t>
            </a:r>
            <a:r>
              <a:rPr lang="zh-CN" altLang="en-US" sz="3198" dirty="0" smtClean="0">
                <a:solidFill>
                  <a:srgbClr val="000000"/>
                </a:solidFill>
                <a:latin typeface="Times New Roman"/>
              </a:rPr>
              <a:t>进制数 </a:t>
            </a:r>
            <a:r>
              <a:rPr lang="en-US" altLang="zh-CN" sz="3198" dirty="0" smtClean="0">
                <a:solidFill>
                  <a:srgbClr val="000000"/>
                </a:solidFill>
                <a:latin typeface="Tahoma"/>
              </a:rPr>
              <a:t>(</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219" dirty="0" smtClean="0">
                <a:solidFill>
                  <a:srgbClr val="000000"/>
                </a:solidFill>
                <a:latin typeface="Tahoma"/>
              </a:rPr>
              <a:t>r </a:t>
            </a:r>
            <a:r>
              <a:rPr lang="zh-CN" altLang="en-US" sz="3198" dirty="0" smtClean="0">
                <a:solidFill>
                  <a:srgbClr val="000000"/>
                </a:solidFill>
                <a:latin typeface="Times New Roman"/>
              </a:rPr>
              <a:t>的补定义为：</a:t>
            </a:r>
          </a:p>
          <a:p>
            <a:pPr marL="0" marR="0" lvl="0" indent="0" defTabSz="914400" eaLnBrk="1" fontAlgn="auto" latinLnBrk="0" hangingPunct="1">
              <a:lnSpc>
                <a:spcPts val="4602"/>
              </a:lnSpc>
              <a:buClrTx/>
              <a:buSzTx/>
              <a:buNone/>
              <a:tabLst>
                <a:tab pos="38100" algn="l"/>
                <a:tab pos="381000" algn="l"/>
                <a:tab pos="774700" algn="l"/>
                <a:tab pos="2565400" algn="l"/>
                <a:tab pos="2654300" algn="l"/>
              </a:tabLst>
              <a:defRPr/>
            </a:pPr>
            <a:r>
              <a:rPr lang="zh-CN" altLang="en-US" sz="3198" dirty="0" smtClean="0">
                <a:solidFill>
                  <a:srgbClr val="000000"/>
                </a:solidFill>
                <a:latin typeface="Times New Roman"/>
              </a:rPr>
              <a:t>					</a:t>
            </a:r>
            <a:r>
              <a:rPr lang="en-US" altLang="zh-CN" sz="3198" dirty="0" smtClean="0">
                <a:solidFill>
                  <a:srgbClr val="000000"/>
                </a:solidFill>
                <a:latin typeface="Tahoma"/>
              </a:rPr>
              <a:t>[</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219" dirty="0" smtClean="0">
                <a:solidFill>
                  <a:srgbClr val="000000"/>
                </a:solidFill>
                <a:latin typeface="Tahoma"/>
              </a:rPr>
              <a:t>r </a:t>
            </a:r>
            <a:r>
              <a:rPr lang="en-US" altLang="zh-CN" sz="3198" dirty="0" smtClean="0">
                <a:solidFill>
                  <a:srgbClr val="000000"/>
                </a:solidFill>
                <a:latin typeface="Tahoma"/>
              </a:rPr>
              <a:t>= </a:t>
            </a:r>
            <a:r>
              <a:rPr lang="en-US" altLang="zh-CN" sz="3380" dirty="0" smtClean="0">
                <a:solidFill>
                  <a:srgbClr val="000000"/>
                </a:solidFill>
                <a:latin typeface="Tahoma"/>
              </a:rPr>
              <a:t>r</a:t>
            </a:r>
            <a:r>
              <a:rPr lang="en-US" altLang="zh-CN" sz="2219" baseline="50000" dirty="0" smtClean="0">
                <a:solidFill>
                  <a:srgbClr val="000000"/>
                </a:solidFill>
                <a:latin typeface="Tahoma"/>
              </a:rPr>
              <a:t>n</a:t>
            </a:r>
            <a:r>
              <a:rPr lang="en-US" altLang="zh-CN" sz="3198" dirty="0" smtClean="0">
                <a:solidFill>
                  <a:srgbClr val="000000"/>
                </a:solidFill>
                <a:latin typeface="Tahoma"/>
              </a:rPr>
              <a:t>-(</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219" dirty="0" smtClean="0">
                <a:solidFill>
                  <a:srgbClr val="000000"/>
                </a:solidFill>
                <a:latin typeface="Tahoma"/>
              </a:rPr>
              <a:t>r</a:t>
            </a:r>
          </a:p>
          <a:p>
            <a:pPr marL="0" marR="0" lvl="0" indent="0" defTabSz="914400" eaLnBrk="1" fontAlgn="auto" latinLnBrk="0" hangingPunct="1">
              <a:lnSpc>
                <a:spcPts val="4596"/>
              </a:lnSpc>
              <a:buClrTx/>
              <a:buSzTx/>
              <a:buNone/>
              <a:tabLst>
                <a:tab pos="38100" algn="l"/>
                <a:tab pos="381000" algn="l"/>
                <a:tab pos="774700" algn="l"/>
                <a:tab pos="2565400" algn="l"/>
                <a:tab pos="2654300" algn="l"/>
              </a:tabLst>
              <a:defRPr/>
            </a:pPr>
            <a:r>
              <a:rPr lang="en-US" altLang="zh-CN" sz="2219" dirty="0" smtClean="0">
                <a:solidFill>
                  <a:srgbClr val="000000"/>
                </a:solidFill>
                <a:latin typeface="Tahoma"/>
              </a:rPr>
              <a:t>	</a:t>
            </a:r>
            <a:r>
              <a:rPr lang="zh-CN" altLang="en-US" sz="3198" dirty="0" smtClean="0">
                <a:solidFill>
                  <a:srgbClr val="000000"/>
                </a:solidFill>
                <a:latin typeface="Times New Roman"/>
              </a:rPr>
              <a:t>其中，</a:t>
            </a:r>
            <a:r>
              <a:rPr lang="en-US" altLang="zh-CN" sz="3380" dirty="0" smtClean="0">
                <a:solidFill>
                  <a:srgbClr val="000000"/>
                </a:solidFill>
                <a:latin typeface="Tahoma"/>
              </a:rPr>
              <a:t>n</a:t>
            </a:r>
            <a:r>
              <a:rPr lang="zh-CN" altLang="en-US" sz="3198" dirty="0" smtClean="0">
                <a:solidFill>
                  <a:srgbClr val="000000"/>
                </a:solidFill>
                <a:latin typeface="Times New Roman"/>
              </a:rPr>
              <a:t>是</a:t>
            </a:r>
            <a:r>
              <a:rPr lang="en-US" altLang="zh-CN" sz="3198" dirty="0" smtClean="0">
                <a:solidFill>
                  <a:srgbClr val="000000"/>
                </a:solidFill>
                <a:latin typeface="Tahoma"/>
              </a:rPr>
              <a:t>(</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219" dirty="0" smtClean="0">
                <a:solidFill>
                  <a:srgbClr val="000000"/>
                </a:solidFill>
                <a:latin typeface="Tahoma"/>
              </a:rPr>
              <a:t>r</a:t>
            </a:r>
            <a:r>
              <a:rPr lang="zh-CN" altLang="en-US" sz="3198" dirty="0" smtClean="0">
                <a:solidFill>
                  <a:srgbClr val="000000"/>
                </a:solidFill>
                <a:latin typeface="Times New Roman"/>
              </a:rPr>
              <a:t>中数字的个数（位数）</a:t>
            </a:r>
          </a:p>
          <a:p>
            <a:pPr marL="0" marR="0" lvl="0" indent="0" defTabSz="914400" eaLnBrk="1" fontAlgn="auto" latinLnBrk="0" hangingPunct="1">
              <a:lnSpc>
                <a:spcPts val="4043"/>
              </a:lnSpc>
              <a:buClrTx/>
              <a:buSzTx/>
              <a:buNone/>
              <a:tabLst>
                <a:tab pos="38100" algn="l"/>
                <a:tab pos="381000" algn="l"/>
                <a:tab pos="774700" algn="l"/>
                <a:tab pos="2565400" algn="l"/>
                <a:tab pos="2654300" algn="l"/>
              </a:tabLst>
              <a:defRPr/>
            </a:pPr>
            <a:r>
              <a:rPr lang="zh-CN" altLang="en-US" sz="3198" dirty="0" smtClean="0">
                <a:solidFill>
                  <a:srgbClr val="000000"/>
                </a:solidFill>
                <a:latin typeface="Times New Roman"/>
              </a:rPr>
              <a:t>		</a:t>
            </a:r>
            <a:r>
              <a:rPr lang="en-US" altLang="zh-CN" sz="3380" dirty="0" smtClean="0">
                <a:solidFill>
                  <a:srgbClr val="000000"/>
                </a:solidFill>
                <a:latin typeface="Tahoma"/>
              </a:rPr>
              <a:t>n</a:t>
            </a:r>
            <a:r>
              <a:rPr lang="zh-CN" altLang="en-US" sz="3198" dirty="0" smtClean="0">
                <a:solidFill>
                  <a:srgbClr val="000000"/>
                </a:solidFill>
                <a:latin typeface="Times New Roman"/>
              </a:rPr>
              <a:t>位</a:t>
            </a:r>
            <a:r>
              <a:rPr lang="en-US" altLang="zh-CN" sz="3380" dirty="0" smtClean="0">
                <a:solidFill>
                  <a:srgbClr val="000000"/>
                </a:solidFill>
                <a:latin typeface="Tahoma"/>
              </a:rPr>
              <a:t>r</a:t>
            </a:r>
            <a:r>
              <a:rPr lang="zh-CN" altLang="en-US" sz="3198" dirty="0" smtClean="0">
                <a:solidFill>
                  <a:srgbClr val="000000"/>
                </a:solidFill>
                <a:latin typeface="Times New Roman"/>
              </a:rPr>
              <a:t>进制数的补的范围</a:t>
            </a:r>
          </a:p>
          <a:p>
            <a:pPr marL="0" marR="0" lvl="0" indent="0" defTabSz="914400" eaLnBrk="1" fontAlgn="auto" latinLnBrk="0" hangingPunct="1">
              <a:lnSpc>
                <a:spcPts val="4036"/>
              </a:lnSpc>
              <a:buClrTx/>
              <a:buSzTx/>
              <a:buNone/>
              <a:tabLst>
                <a:tab pos="38100" algn="l"/>
                <a:tab pos="381000" algn="l"/>
                <a:tab pos="774700" algn="l"/>
                <a:tab pos="2565400" algn="l"/>
                <a:tab pos="2654300" algn="l"/>
              </a:tabLst>
              <a:defRPr/>
            </a:pPr>
            <a:r>
              <a:rPr lang="zh-CN" altLang="en-US" sz="3198" dirty="0" smtClean="0">
                <a:solidFill>
                  <a:srgbClr val="000000"/>
                </a:solidFill>
                <a:latin typeface="Times New Roman"/>
              </a:rPr>
              <a:t>			</a:t>
            </a:r>
            <a:r>
              <a:rPr lang="zh-CN" altLang="en-US" sz="2802" dirty="0" smtClean="0">
                <a:solidFill>
                  <a:srgbClr val="000000"/>
                </a:solidFill>
                <a:latin typeface="Times New Roman"/>
              </a:rPr>
              <a:t>最大正数 </a:t>
            </a:r>
            <a:r>
              <a:rPr lang="en-US" altLang="zh-CN" sz="2961" dirty="0" smtClean="0">
                <a:solidFill>
                  <a:srgbClr val="000000"/>
                </a:solidFill>
                <a:latin typeface="Tahoma"/>
              </a:rPr>
              <a:t>r</a:t>
            </a:r>
            <a:r>
              <a:rPr lang="en-US" altLang="zh-CN" baseline="50000" dirty="0" smtClean="0">
                <a:solidFill>
                  <a:srgbClr val="000000"/>
                </a:solidFill>
                <a:latin typeface="Tahoma"/>
              </a:rPr>
              <a:t>n-1</a:t>
            </a:r>
            <a:r>
              <a:rPr lang="en-US" altLang="zh-CN" sz="2802" dirty="0" smtClean="0">
                <a:solidFill>
                  <a:srgbClr val="000000"/>
                </a:solidFill>
                <a:latin typeface="Tahoma"/>
              </a:rPr>
              <a:t>-1</a:t>
            </a:r>
          </a:p>
          <a:p>
            <a:pPr marL="0" marR="0" lvl="0" indent="0" defTabSz="914400" eaLnBrk="1" fontAlgn="auto" latinLnBrk="0" hangingPunct="1">
              <a:lnSpc>
                <a:spcPts val="4026"/>
              </a:lnSpc>
              <a:buClrTx/>
              <a:buSzTx/>
              <a:buNone/>
              <a:tabLst>
                <a:tab pos="38100" algn="l"/>
                <a:tab pos="381000" algn="l"/>
                <a:tab pos="774700" algn="l"/>
                <a:tab pos="2565400" algn="l"/>
                <a:tab pos="2654300" algn="l"/>
              </a:tabLst>
              <a:defRPr/>
            </a:pPr>
            <a:r>
              <a:rPr lang="en-US" altLang="zh-CN" sz="2802" dirty="0" smtClean="0">
                <a:solidFill>
                  <a:srgbClr val="000000"/>
                </a:solidFill>
                <a:latin typeface="Tahoma"/>
              </a:rPr>
              <a:t>			</a:t>
            </a:r>
            <a:r>
              <a:rPr lang="zh-CN" altLang="en-US" sz="2802" dirty="0" smtClean="0">
                <a:solidFill>
                  <a:srgbClr val="000000"/>
                </a:solidFill>
                <a:latin typeface="Times New Roman"/>
              </a:rPr>
              <a:t>最小负数 </a:t>
            </a:r>
            <a:r>
              <a:rPr lang="en-US" altLang="zh-CN" sz="2802" dirty="0" smtClean="0">
                <a:solidFill>
                  <a:srgbClr val="000000"/>
                </a:solidFill>
                <a:latin typeface="Times New Roman"/>
              </a:rPr>
              <a:t>–</a:t>
            </a:r>
            <a:r>
              <a:rPr lang="en-US" altLang="zh-CN" sz="2961" dirty="0" smtClean="0">
                <a:solidFill>
                  <a:srgbClr val="000000"/>
                </a:solidFill>
                <a:latin typeface="Tahoma"/>
              </a:rPr>
              <a:t>r</a:t>
            </a:r>
            <a:r>
              <a:rPr lang="en-US" altLang="zh-CN" sz="2010" baseline="50000" dirty="0" smtClean="0">
                <a:solidFill>
                  <a:srgbClr val="000000"/>
                </a:solidFill>
                <a:latin typeface="Tahoma"/>
              </a:rPr>
              <a:t>n-1</a:t>
            </a:r>
          </a:p>
          <a:p>
            <a:pPr marL="0" marR="0" lvl="0" indent="0" defTabSz="914400" eaLnBrk="1" fontAlgn="auto" latinLnBrk="0" hangingPunct="1">
              <a:lnSpc>
                <a:spcPts val="4596"/>
              </a:lnSpc>
              <a:buClrTx/>
              <a:buSzTx/>
              <a:buNone/>
              <a:tabLst>
                <a:tab pos="38100" algn="l"/>
                <a:tab pos="381000" algn="l"/>
                <a:tab pos="774700" algn="l"/>
                <a:tab pos="2565400" algn="l"/>
                <a:tab pos="2654300" algn="l"/>
              </a:tabLst>
              <a:defRPr/>
            </a:pPr>
            <a:r>
              <a:rPr lang="en-US" altLang="zh-CN" sz="2010" dirty="0" smtClean="0">
                <a:solidFill>
                  <a:srgbClr val="000000"/>
                </a:solidFill>
                <a:latin typeface="Tahoma"/>
              </a:rPr>
              <a:t>		</a:t>
            </a:r>
            <a:r>
              <a:rPr lang="zh-CN" altLang="en-US" sz="3198" dirty="0" smtClean="0">
                <a:solidFill>
                  <a:srgbClr val="000000"/>
                </a:solidFill>
                <a:latin typeface="Times New Roman"/>
              </a:rPr>
              <a:t>二进制的补</a:t>
            </a:r>
            <a:r>
              <a:rPr lang="en-US" altLang="zh-CN" sz="3198" dirty="0" smtClean="0">
                <a:solidFill>
                  <a:srgbClr val="000000"/>
                </a:solidFill>
                <a:latin typeface="Tahoma"/>
              </a:rPr>
              <a:t>(two</a:t>
            </a:r>
            <a:r>
              <a:rPr lang="en-US" altLang="zh-CN" sz="3198" dirty="0" smtClean="0">
                <a:solidFill>
                  <a:srgbClr val="000000"/>
                </a:solidFill>
                <a:latin typeface="Times New Roman"/>
              </a:rPr>
              <a:t>’</a:t>
            </a:r>
            <a:r>
              <a:rPr lang="en-US" altLang="zh-CN" sz="3198" dirty="0" smtClean="0">
                <a:solidFill>
                  <a:srgbClr val="000000"/>
                </a:solidFill>
                <a:latin typeface="Tahoma"/>
              </a:rPr>
              <a:t>s complements)</a:t>
            </a:r>
          </a:p>
          <a:p>
            <a:pPr marL="0" marR="0" lvl="0" indent="0" defTabSz="914400" eaLnBrk="1" fontAlgn="auto" latinLnBrk="0" hangingPunct="1">
              <a:lnSpc>
                <a:spcPts val="5151"/>
              </a:lnSpc>
              <a:buClrTx/>
              <a:buSzTx/>
              <a:buNone/>
              <a:tabLst>
                <a:tab pos="38100" algn="l"/>
                <a:tab pos="381000" algn="l"/>
                <a:tab pos="774700" algn="l"/>
                <a:tab pos="2565400" algn="l"/>
                <a:tab pos="2654300" algn="l"/>
              </a:tabLst>
              <a:defRPr/>
            </a:pPr>
            <a:r>
              <a:rPr lang="en-US" altLang="zh-CN" sz="3198" dirty="0" smtClean="0">
                <a:solidFill>
                  <a:srgbClr val="000000"/>
                </a:solidFill>
                <a:latin typeface="Tahoma"/>
              </a:rPr>
              <a:t>				[</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100" baseline="-25000" dirty="0" smtClean="0">
                <a:solidFill>
                  <a:srgbClr val="000000"/>
                </a:solidFill>
                <a:latin typeface="Tahoma"/>
              </a:rPr>
              <a:t>2</a:t>
            </a:r>
            <a:r>
              <a:rPr lang="en-US" altLang="zh-CN" sz="2100" dirty="0" smtClean="0">
                <a:solidFill>
                  <a:srgbClr val="000000"/>
                </a:solidFill>
                <a:latin typeface="Tahoma"/>
              </a:rPr>
              <a:t> </a:t>
            </a:r>
            <a:r>
              <a:rPr lang="en-US" altLang="zh-CN" sz="3198" dirty="0" smtClean="0">
                <a:solidFill>
                  <a:srgbClr val="000000"/>
                </a:solidFill>
                <a:latin typeface="Tahoma"/>
              </a:rPr>
              <a:t>= 2</a:t>
            </a:r>
            <a:r>
              <a:rPr lang="en-US" altLang="zh-CN" sz="2219" baseline="50000" dirty="0" smtClean="0">
                <a:solidFill>
                  <a:srgbClr val="000000"/>
                </a:solidFill>
                <a:latin typeface="Tahoma"/>
              </a:rPr>
              <a:t>n</a:t>
            </a:r>
            <a:r>
              <a:rPr lang="en-US" altLang="zh-CN" sz="3198" dirty="0" smtClean="0">
                <a:solidFill>
                  <a:srgbClr val="000000"/>
                </a:solidFill>
                <a:latin typeface="Tahoma"/>
              </a:rPr>
              <a:t>-(</a:t>
            </a:r>
            <a:r>
              <a:rPr lang="en-US" altLang="zh-CN" sz="3380" dirty="0" smtClean="0">
                <a:solidFill>
                  <a:srgbClr val="000000"/>
                </a:solidFill>
                <a:latin typeface="Tahoma"/>
              </a:rPr>
              <a:t>N</a:t>
            </a:r>
            <a:r>
              <a:rPr lang="en-US" altLang="zh-CN" sz="3198" dirty="0" smtClean="0">
                <a:solidFill>
                  <a:srgbClr val="000000"/>
                </a:solidFill>
                <a:latin typeface="Tahoma"/>
              </a:rPr>
              <a:t>)</a:t>
            </a:r>
            <a:r>
              <a:rPr lang="en-US" altLang="zh-CN" sz="2100" dirty="0" smtClean="0">
                <a:solidFill>
                  <a:srgbClr val="000000"/>
                </a:solidFill>
                <a:latin typeface="Tahoma"/>
              </a:rPr>
              <a:t>2</a:t>
            </a:r>
            <a:endParaRPr lang="zh-CN" altLang="en-US" sz="2100" dirty="0">
              <a:solidFill>
                <a:srgbClr val="000000"/>
              </a:solidFill>
              <a:latin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88403" y="383661"/>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任意多边形 2"/>
          <p:cNvSpPr/>
          <p:nvPr/>
        </p:nvSpPr>
        <p:spPr>
          <a:xfrm>
            <a:off x="712609" y="805809"/>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949211" y="275457"/>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 name="图片 4" descr="ws_271.tmp"/>
          <p:cNvPicPr>
            <a:picLocks/>
          </p:cNvPicPr>
          <p:nvPr/>
        </p:nvPicPr>
        <p:blipFill>
          <a:blip r:embed="rId2"/>
          <a:stretch>
            <a:fillRect/>
          </a:stretch>
        </p:blipFill>
        <p:spPr>
          <a:xfrm>
            <a:off x="285750" y="366643"/>
            <a:ext cx="8572500" cy="927100"/>
          </a:xfrm>
          <a:prstGeom prst="rect">
            <a:avLst/>
          </a:prstGeom>
        </p:spPr>
      </p:pic>
      <p:sp>
        <p:nvSpPr>
          <p:cNvPr id="6" name="TextBox 5"/>
          <p:cNvSpPr txBox="1"/>
          <p:nvPr/>
        </p:nvSpPr>
        <p:spPr>
          <a:xfrm>
            <a:off x="8572633" y="6348597"/>
            <a:ext cx="195566" cy="200311"/>
          </a:xfrm>
          <a:prstGeom prst="rect">
            <a:avLst/>
          </a:prstGeom>
          <a:noFill/>
        </p:spPr>
        <p:txBody>
          <a:bodyPr vert="horz"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86"/>
              </a:lnSpc>
            </a:pPr>
            <a:r>
              <a:rPr lang="en-US" altLang="zh-CN" sz="1398" smtClean="0">
                <a:solidFill>
                  <a:srgbClr val="000000"/>
                </a:solidFill>
                <a:latin typeface="Tahoma"/>
              </a:rPr>
              <a:t>29</a:t>
            </a:r>
            <a:endParaRPr lang="zh-CN" altLang="en-US" sz="1398">
              <a:solidFill>
                <a:srgbClr val="000000"/>
              </a:solidFill>
              <a:latin typeface="Tahoma"/>
            </a:endParaRPr>
          </a:p>
        </p:txBody>
      </p:sp>
      <p:sp>
        <p:nvSpPr>
          <p:cNvPr id="8" name="TextBox 7"/>
          <p:cNvSpPr txBox="1"/>
          <p:nvPr/>
        </p:nvSpPr>
        <p:spPr>
          <a:xfrm>
            <a:off x="1216285" y="425077"/>
            <a:ext cx="7319696" cy="5052665"/>
          </a:xfrm>
          <a:prstGeom prst="rect">
            <a:avLst/>
          </a:prstGeom>
          <a:noFill/>
        </p:spPr>
        <p:txBody>
          <a:bodyPr vert="horz"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ts val="4394"/>
              </a:lnSpc>
              <a:buClrTx/>
              <a:buSzTx/>
              <a:buNone/>
              <a:tabLst>
                <a:tab pos="190500" algn="l"/>
                <a:tab pos="393700" algn="l"/>
              </a:tabLst>
              <a:defRPr/>
            </a:pPr>
            <a:r>
              <a:rPr lang="zh-CN" altLang="en-US" smtClean="0"/>
              <a:t>	</a:t>
            </a:r>
            <a:r>
              <a:rPr lang="zh-CN" altLang="en-US" sz="4398" smtClean="0">
                <a:solidFill>
                  <a:srgbClr val="33339A"/>
                </a:solidFill>
                <a:latin typeface="Times New Roman"/>
              </a:rPr>
              <a:t>补（续）</a:t>
            </a:r>
          </a:p>
          <a:p>
            <a:pPr marL="0" marR="0" lvl="0" indent="0" defTabSz="914400" eaLnBrk="1" fontAlgn="auto" latinLnBrk="0" hangingPunct="1">
              <a:lnSpc>
                <a:spcPts val="1000"/>
              </a:lnSpc>
              <a:buClrTx/>
              <a:buSzTx/>
              <a:buNone/>
              <a:tabLst>
                <a:tab pos="1905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1905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1905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4002"/>
              </a:lnSpc>
              <a:buClrTx/>
              <a:buSzTx/>
              <a:buNone/>
              <a:tabLst>
                <a:tab pos="190500" algn="l"/>
                <a:tab pos="393700" algn="l"/>
              </a:tabLst>
              <a:defRPr/>
            </a:pPr>
            <a:r>
              <a:rPr lang="zh-CN" altLang="en-US" sz="3198" smtClean="0">
                <a:solidFill>
                  <a:srgbClr val="000000"/>
                </a:solidFill>
                <a:latin typeface="Times New Roman"/>
              </a:rPr>
              <a:t>求补算法一：</a:t>
            </a:r>
          </a:p>
          <a:p>
            <a:pPr marL="0" marR="0" lvl="0" indent="0" defTabSz="914400" eaLnBrk="1" fontAlgn="auto" latinLnBrk="0" hangingPunct="1">
              <a:lnSpc>
                <a:spcPts val="4670"/>
              </a:lnSpc>
              <a:buClrTx/>
              <a:buSzTx/>
              <a:buNone/>
              <a:tabLst>
                <a:tab pos="190500" algn="l"/>
                <a:tab pos="393700" algn="l"/>
              </a:tabLst>
              <a:defRPr/>
            </a:pPr>
            <a:r>
              <a:rPr lang="zh-CN" altLang="en-US" sz="3198" smtClean="0">
                <a:solidFill>
                  <a:srgbClr val="000000"/>
                </a:solidFill>
                <a:latin typeface="Times New Roman"/>
              </a:rPr>
              <a:t>		</a:t>
            </a:r>
            <a:r>
              <a:rPr lang="zh-CN" altLang="en-US" sz="2802" smtClean="0">
                <a:solidFill>
                  <a:srgbClr val="000000"/>
                </a:solidFill>
                <a:latin typeface="Times New Roman"/>
              </a:rPr>
              <a:t>命题：求</a:t>
            </a:r>
            <a:r>
              <a:rPr lang="en-US" altLang="zh-CN" sz="2802" smtClean="0">
                <a:solidFill>
                  <a:srgbClr val="000000"/>
                </a:solidFill>
                <a:latin typeface="Tahoma"/>
              </a:rPr>
              <a:t>(</a:t>
            </a:r>
            <a:r>
              <a:rPr lang="en-US" altLang="zh-CN" sz="2961" smtClean="0">
                <a:solidFill>
                  <a:srgbClr val="000000"/>
                </a:solidFill>
                <a:latin typeface="Tahoma"/>
              </a:rPr>
              <a:t>N</a:t>
            </a:r>
            <a:r>
              <a:rPr lang="en-US" altLang="zh-CN" sz="2802" smtClean="0">
                <a:solidFill>
                  <a:srgbClr val="000000"/>
                </a:solidFill>
                <a:latin typeface="Tahoma"/>
              </a:rPr>
              <a:t>)</a:t>
            </a:r>
            <a:r>
              <a:rPr lang="en-US" altLang="zh-CN" sz="2010" smtClean="0">
                <a:solidFill>
                  <a:srgbClr val="000000"/>
                </a:solidFill>
                <a:latin typeface="Tahoma"/>
              </a:rPr>
              <a:t>r</a:t>
            </a:r>
            <a:r>
              <a:rPr lang="zh-CN" altLang="en-US" sz="2802" smtClean="0">
                <a:solidFill>
                  <a:srgbClr val="000000"/>
                </a:solidFill>
                <a:latin typeface="Times New Roman"/>
              </a:rPr>
              <a:t>的补</a:t>
            </a:r>
            <a:r>
              <a:rPr lang="en-US" altLang="zh-CN" sz="2802" smtClean="0">
                <a:solidFill>
                  <a:srgbClr val="000000"/>
                </a:solidFill>
                <a:latin typeface="Tahoma"/>
              </a:rPr>
              <a:t>[</a:t>
            </a:r>
            <a:r>
              <a:rPr lang="en-US" altLang="zh-CN" sz="2961" smtClean="0">
                <a:solidFill>
                  <a:srgbClr val="000000"/>
                </a:solidFill>
                <a:latin typeface="Tahoma"/>
              </a:rPr>
              <a:t>N</a:t>
            </a:r>
            <a:r>
              <a:rPr lang="en-US" altLang="zh-CN" sz="2802" smtClean="0">
                <a:solidFill>
                  <a:srgbClr val="000000"/>
                </a:solidFill>
                <a:latin typeface="Tahoma"/>
              </a:rPr>
              <a:t>]</a:t>
            </a:r>
            <a:r>
              <a:rPr lang="en-US" altLang="zh-CN" sz="2010" smtClean="0">
                <a:solidFill>
                  <a:srgbClr val="000000"/>
                </a:solidFill>
                <a:latin typeface="Tahoma"/>
              </a:rPr>
              <a:t>r</a:t>
            </a:r>
          </a:p>
          <a:p>
            <a:pPr marL="0" marR="0" lvl="0" indent="0" defTabSz="914400" eaLnBrk="1" fontAlgn="auto" latinLnBrk="0" hangingPunct="1">
              <a:lnSpc>
                <a:spcPts val="4038"/>
              </a:lnSpc>
              <a:buClrTx/>
              <a:buSzTx/>
              <a:buNone/>
              <a:tabLst>
                <a:tab pos="190500" algn="l"/>
                <a:tab pos="393700" algn="l"/>
              </a:tabLst>
              <a:defRPr/>
            </a:pPr>
            <a:r>
              <a:rPr lang="en-US" altLang="zh-CN" sz="2010" smtClean="0">
                <a:solidFill>
                  <a:srgbClr val="000000"/>
                </a:solidFill>
                <a:latin typeface="Tahoma"/>
              </a:rPr>
              <a:t>		</a:t>
            </a:r>
            <a:r>
              <a:rPr lang="zh-CN" altLang="en-US" sz="2802" smtClean="0">
                <a:solidFill>
                  <a:srgbClr val="000000"/>
                </a:solidFill>
                <a:latin typeface="Times New Roman"/>
              </a:rPr>
              <a:t>对于</a:t>
            </a:r>
            <a:r>
              <a:rPr lang="en-US" altLang="zh-CN" sz="2802" smtClean="0">
                <a:solidFill>
                  <a:srgbClr val="000000"/>
                </a:solidFill>
                <a:latin typeface="Tahoma"/>
              </a:rPr>
              <a:t>(</a:t>
            </a:r>
            <a:r>
              <a:rPr lang="en-US" altLang="zh-CN" sz="2961" smtClean="0">
                <a:solidFill>
                  <a:srgbClr val="000000"/>
                </a:solidFill>
                <a:latin typeface="Tahoma"/>
              </a:rPr>
              <a:t>N</a:t>
            </a:r>
            <a:r>
              <a:rPr lang="en-US" altLang="zh-CN" sz="2802" smtClean="0">
                <a:solidFill>
                  <a:srgbClr val="000000"/>
                </a:solidFill>
                <a:latin typeface="Tahoma"/>
              </a:rPr>
              <a:t>)</a:t>
            </a:r>
            <a:r>
              <a:rPr lang="en-US" altLang="zh-CN" sz="2010" smtClean="0">
                <a:solidFill>
                  <a:srgbClr val="000000"/>
                </a:solidFill>
                <a:latin typeface="Tahoma"/>
              </a:rPr>
              <a:t>r</a:t>
            </a:r>
            <a:r>
              <a:rPr lang="zh-CN" altLang="en-US" sz="2802" smtClean="0">
                <a:solidFill>
                  <a:srgbClr val="000000"/>
                </a:solidFill>
                <a:latin typeface="Times New Roman"/>
              </a:rPr>
              <a:t>中的数字，从最低位向最高位寻找</a:t>
            </a:r>
          </a:p>
          <a:p>
            <a:pPr marL="0" marR="0" lvl="0" indent="0" defTabSz="914400" eaLnBrk="1" fontAlgn="auto" latinLnBrk="0" hangingPunct="1">
              <a:lnSpc>
                <a:spcPts val="3360"/>
              </a:lnSpc>
              <a:buClrTx/>
              <a:buSzTx/>
              <a:buNone/>
              <a:tabLst>
                <a:tab pos="190500" algn="l"/>
                <a:tab pos="393700" algn="l"/>
              </a:tabLst>
              <a:defRPr/>
            </a:pPr>
            <a:r>
              <a:rPr lang="zh-CN" altLang="en-US" sz="2802" smtClean="0">
                <a:solidFill>
                  <a:srgbClr val="000000"/>
                </a:solidFill>
                <a:latin typeface="Times New Roman"/>
              </a:rPr>
              <a:t>		第一个非</a:t>
            </a:r>
            <a:r>
              <a:rPr lang="en-US" altLang="zh-CN" sz="2802" smtClean="0">
                <a:solidFill>
                  <a:srgbClr val="000000"/>
                </a:solidFill>
                <a:latin typeface="Tahoma"/>
              </a:rPr>
              <a:t>0</a:t>
            </a:r>
            <a:r>
              <a:rPr lang="zh-CN" altLang="en-US" sz="2802" smtClean="0">
                <a:solidFill>
                  <a:srgbClr val="000000"/>
                </a:solidFill>
                <a:latin typeface="Times New Roman"/>
              </a:rPr>
              <a:t>的数字</a:t>
            </a:r>
            <a:r>
              <a:rPr lang="en-US" altLang="zh-CN" sz="2961" smtClean="0">
                <a:solidFill>
                  <a:srgbClr val="000000"/>
                </a:solidFill>
                <a:latin typeface="Tahoma"/>
              </a:rPr>
              <a:t>a</a:t>
            </a:r>
            <a:r>
              <a:rPr lang="en-US" altLang="zh-CN" sz="2010" smtClean="0">
                <a:solidFill>
                  <a:srgbClr val="000000"/>
                </a:solidFill>
                <a:latin typeface="Tahoma"/>
              </a:rPr>
              <a:t>i</a:t>
            </a:r>
            <a:r>
              <a:rPr lang="zh-CN" altLang="en-US" sz="2802" smtClean="0">
                <a:solidFill>
                  <a:srgbClr val="000000"/>
                </a:solidFill>
                <a:latin typeface="Times New Roman"/>
              </a:rPr>
              <a:t>，将该数字用</a:t>
            </a:r>
            <a:r>
              <a:rPr lang="en-US" altLang="zh-CN" sz="2961" smtClean="0">
                <a:solidFill>
                  <a:srgbClr val="000000"/>
                </a:solidFill>
                <a:latin typeface="Tahoma"/>
              </a:rPr>
              <a:t>r-a</a:t>
            </a:r>
            <a:r>
              <a:rPr lang="en-US" altLang="zh-CN" sz="2010" smtClean="0">
                <a:solidFill>
                  <a:srgbClr val="000000"/>
                </a:solidFill>
                <a:latin typeface="Tahoma"/>
              </a:rPr>
              <a:t>i</a:t>
            </a:r>
            <a:r>
              <a:rPr lang="zh-CN" altLang="en-US" sz="2802" smtClean="0">
                <a:solidFill>
                  <a:srgbClr val="000000"/>
                </a:solidFill>
                <a:latin typeface="Times New Roman"/>
              </a:rPr>
              <a:t>替换，</a:t>
            </a:r>
          </a:p>
          <a:p>
            <a:pPr marL="0" marR="0" lvl="0" indent="0" defTabSz="914400" eaLnBrk="1" fontAlgn="auto" latinLnBrk="0" hangingPunct="1">
              <a:lnSpc>
                <a:spcPts val="3354"/>
              </a:lnSpc>
              <a:buClrTx/>
              <a:buSzTx/>
              <a:buNone/>
              <a:tabLst>
                <a:tab pos="190500" algn="l"/>
                <a:tab pos="393700" algn="l"/>
              </a:tabLst>
              <a:defRPr/>
            </a:pPr>
            <a:r>
              <a:rPr lang="zh-CN" altLang="en-US" sz="2802" smtClean="0">
                <a:solidFill>
                  <a:srgbClr val="000000"/>
                </a:solidFill>
                <a:latin typeface="Times New Roman"/>
              </a:rPr>
              <a:t>		将剩余的每个数字</a:t>
            </a:r>
            <a:r>
              <a:rPr lang="en-US" altLang="zh-CN" sz="2961" smtClean="0">
                <a:solidFill>
                  <a:srgbClr val="000000"/>
                </a:solidFill>
                <a:latin typeface="Tahoma"/>
              </a:rPr>
              <a:t>a</a:t>
            </a:r>
            <a:r>
              <a:rPr lang="en-US" altLang="zh-CN" sz="2010" smtClean="0">
                <a:solidFill>
                  <a:srgbClr val="000000"/>
                </a:solidFill>
                <a:latin typeface="Tahoma"/>
              </a:rPr>
              <a:t>j</a:t>
            </a:r>
            <a:r>
              <a:rPr lang="zh-CN" altLang="en-US" sz="2802" smtClean="0">
                <a:solidFill>
                  <a:srgbClr val="000000"/>
                </a:solidFill>
                <a:latin typeface="Times New Roman"/>
              </a:rPr>
              <a:t>用</a:t>
            </a:r>
            <a:r>
              <a:rPr lang="en-US" altLang="zh-CN" sz="2802" smtClean="0">
                <a:solidFill>
                  <a:srgbClr val="000000"/>
                </a:solidFill>
                <a:latin typeface="Tahoma"/>
              </a:rPr>
              <a:t>(</a:t>
            </a:r>
            <a:r>
              <a:rPr lang="en-US" altLang="zh-CN" sz="2961" smtClean="0">
                <a:solidFill>
                  <a:srgbClr val="000000"/>
                </a:solidFill>
                <a:latin typeface="Tahoma"/>
              </a:rPr>
              <a:t>r </a:t>
            </a:r>
            <a:r>
              <a:rPr lang="en-US" altLang="zh-CN" sz="2802" i="1" smtClean="0">
                <a:solidFill>
                  <a:srgbClr val="000000"/>
                </a:solidFill>
                <a:latin typeface="Times New Roman"/>
              </a:rPr>
              <a:t>–</a:t>
            </a:r>
            <a:r>
              <a:rPr lang="en-US" altLang="zh-CN" sz="2802" smtClean="0">
                <a:solidFill>
                  <a:srgbClr val="000000"/>
                </a:solidFill>
                <a:latin typeface="Tahoma"/>
              </a:rPr>
              <a:t>1) </a:t>
            </a:r>
            <a:r>
              <a:rPr lang="en-US" altLang="zh-CN" sz="2961" smtClean="0">
                <a:solidFill>
                  <a:srgbClr val="000000"/>
                </a:solidFill>
                <a:latin typeface="Tahoma"/>
              </a:rPr>
              <a:t>-a</a:t>
            </a:r>
            <a:r>
              <a:rPr lang="en-US" altLang="zh-CN" sz="2010" smtClean="0">
                <a:solidFill>
                  <a:srgbClr val="000000"/>
                </a:solidFill>
                <a:latin typeface="Tahoma"/>
              </a:rPr>
              <a:t>j</a:t>
            </a:r>
            <a:r>
              <a:rPr lang="zh-CN" altLang="en-US" sz="2802" smtClean="0">
                <a:solidFill>
                  <a:srgbClr val="000000"/>
                </a:solidFill>
                <a:latin typeface="Times New Roman"/>
              </a:rPr>
              <a:t>替换。</a:t>
            </a:r>
          </a:p>
          <a:p>
            <a:pPr marL="0" marR="0" lvl="0" indent="0" defTabSz="914400" eaLnBrk="1" fontAlgn="auto" latinLnBrk="0" hangingPunct="1">
              <a:lnSpc>
                <a:spcPts val="4645"/>
              </a:lnSpc>
              <a:buClrTx/>
              <a:buSzTx/>
              <a:buNone/>
              <a:tabLst>
                <a:tab pos="190500" algn="l"/>
                <a:tab pos="393700" algn="l"/>
              </a:tabLst>
              <a:defRPr/>
            </a:pPr>
            <a:r>
              <a:rPr lang="zh-CN" altLang="en-US" sz="3198" smtClean="0">
                <a:solidFill>
                  <a:srgbClr val="000000"/>
                </a:solidFill>
                <a:latin typeface="Times New Roman"/>
              </a:rPr>
              <a:t>求补算法二：每位数字</a:t>
            </a:r>
            <a:r>
              <a:rPr lang="en-US" altLang="zh-CN" sz="3380" smtClean="0">
                <a:solidFill>
                  <a:srgbClr val="000000"/>
                </a:solidFill>
                <a:latin typeface="Tahoma"/>
              </a:rPr>
              <a:t>a</a:t>
            </a:r>
            <a:r>
              <a:rPr lang="en-US" altLang="zh-CN" sz="2219" smtClean="0">
                <a:solidFill>
                  <a:srgbClr val="000000"/>
                </a:solidFill>
                <a:latin typeface="Tahoma"/>
              </a:rPr>
              <a:t>i</a:t>
            </a:r>
            <a:r>
              <a:rPr lang="zh-CN" altLang="en-US" sz="3198" smtClean="0">
                <a:solidFill>
                  <a:srgbClr val="000000"/>
                </a:solidFill>
                <a:latin typeface="Times New Roman"/>
              </a:rPr>
              <a:t>用</a:t>
            </a:r>
            <a:r>
              <a:rPr lang="en-US" altLang="zh-CN" sz="3198" smtClean="0">
                <a:solidFill>
                  <a:srgbClr val="000000"/>
                </a:solidFill>
                <a:latin typeface="Tahoma"/>
              </a:rPr>
              <a:t>(</a:t>
            </a:r>
            <a:r>
              <a:rPr lang="en-US" altLang="zh-CN" sz="3380" smtClean="0">
                <a:solidFill>
                  <a:srgbClr val="000000"/>
                </a:solidFill>
                <a:latin typeface="Tahoma"/>
              </a:rPr>
              <a:t>r </a:t>
            </a:r>
            <a:r>
              <a:rPr lang="en-US" altLang="zh-CN" sz="3198" i="1" smtClean="0">
                <a:solidFill>
                  <a:srgbClr val="000000"/>
                </a:solidFill>
                <a:latin typeface="Times New Roman"/>
              </a:rPr>
              <a:t>–</a:t>
            </a:r>
            <a:r>
              <a:rPr lang="en-US" altLang="zh-CN" sz="3198" smtClean="0">
                <a:solidFill>
                  <a:srgbClr val="000000"/>
                </a:solidFill>
                <a:latin typeface="Tahoma"/>
              </a:rPr>
              <a:t>1) </a:t>
            </a:r>
            <a:r>
              <a:rPr lang="en-US" altLang="zh-CN" sz="3380" smtClean="0">
                <a:solidFill>
                  <a:srgbClr val="000000"/>
                </a:solidFill>
                <a:latin typeface="Tahoma"/>
              </a:rPr>
              <a:t>-a</a:t>
            </a:r>
            <a:r>
              <a:rPr lang="en-US" altLang="zh-CN" sz="2219" smtClean="0">
                <a:solidFill>
                  <a:srgbClr val="000000"/>
                </a:solidFill>
                <a:latin typeface="Tahoma"/>
              </a:rPr>
              <a:t>i</a:t>
            </a:r>
            <a:r>
              <a:rPr lang="zh-CN" altLang="en-US" sz="3198" smtClean="0">
                <a:solidFill>
                  <a:srgbClr val="000000"/>
                </a:solidFill>
                <a:latin typeface="Times New Roman"/>
              </a:rPr>
              <a:t>替</a:t>
            </a:r>
          </a:p>
          <a:p>
            <a:pPr marL="0" marR="0" lvl="0" indent="0" defTabSz="914400" eaLnBrk="1" fontAlgn="auto" latinLnBrk="0" hangingPunct="1">
              <a:lnSpc>
                <a:spcPts val="3171"/>
              </a:lnSpc>
              <a:buClrTx/>
              <a:buSzTx/>
              <a:buNone/>
              <a:tabLst>
                <a:tab pos="190500" algn="l"/>
                <a:tab pos="393700" algn="l"/>
              </a:tabLst>
              <a:defRPr/>
            </a:pPr>
            <a:r>
              <a:rPr lang="zh-CN" altLang="en-US" sz="3198" smtClean="0">
                <a:solidFill>
                  <a:srgbClr val="000000"/>
                </a:solidFill>
                <a:latin typeface="Times New Roman"/>
              </a:rPr>
              <a:t>换，末位加一。</a:t>
            </a:r>
          </a:p>
          <a:p>
            <a:pPr marL="0" marR="0" lvl="0" indent="0" defTabSz="914400" eaLnBrk="1" fontAlgn="auto" latinLnBrk="0" hangingPunct="1">
              <a:lnSpc>
                <a:spcPts val="4693"/>
              </a:lnSpc>
              <a:buClrTx/>
              <a:buSzTx/>
              <a:buNone/>
              <a:tabLst>
                <a:tab pos="190500" algn="l"/>
                <a:tab pos="393700" algn="l"/>
              </a:tabLst>
              <a:defRPr/>
            </a:pPr>
            <a:r>
              <a:rPr lang="zh-CN" altLang="en-US" sz="3198" smtClean="0">
                <a:solidFill>
                  <a:srgbClr val="000000"/>
                </a:solidFill>
                <a:latin typeface="Times New Roman"/>
              </a:rPr>
              <a:t>二进制求补：每位取反，末位加</a:t>
            </a:r>
            <a:r>
              <a:rPr lang="en-US" altLang="zh-CN" sz="3198" smtClean="0">
                <a:solidFill>
                  <a:srgbClr val="000000"/>
                </a:solidFill>
                <a:latin typeface="Tahoma"/>
              </a:rPr>
              <a:t>1</a:t>
            </a:r>
            <a:r>
              <a:rPr lang="zh-CN" altLang="en-US" sz="3198" smtClean="0">
                <a:solidFill>
                  <a:srgbClr val="000000"/>
                </a:solidFill>
                <a:latin typeface="Times New Roman"/>
              </a:rPr>
              <a:t>。</a:t>
            </a:r>
            <a:endParaRPr lang="zh-CN" altLang="en-US" sz="3198">
              <a:solidFill>
                <a:srgbClr val="000000"/>
              </a:solidFill>
              <a:latin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2.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30</a:t>
            </a:r>
            <a:endParaRPr lang="zh-CN" altLang="en-US" sz="1398">
              <a:solidFill>
                <a:srgbClr val="000000"/>
              </a:solidFill>
              <a:latin typeface="Tahoma"/>
            </a:endParaRPr>
          </a:p>
        </p:txBody>
      </p:sp>
      <p:sp>
        <p:nvSpPr>
          <p:cNvPr id="8" name="TextBox 7"/>
          <p:cNvSpPr txBox="1"/>
          <p:nvPr/>
        </p:nvSpPr>
        <p:spPr>
          <a:xfrm>
            <a:off x="1230255" y="579134"/>
            <a:ext cx="6998711" cy="5847755"/>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495300" algn="l"/>
              </a:tabLst>
              <a:defRPr/>
            </a:pPr>
            <a:r>
              <a:rPr lang="zh-CN" altLang="en-US" sz="4398" dirty="0" smtClean="0">
                <a:solidFill>
                  <a:srgbClr val="33339A"/>
                </a:solidFill>
                <a:latin typeface="Times New Roman"/>
              </a:rPr>
              <a:t>求补例题</a:t>
            </a:r>
          </a:p>
          <a:p>
            <a:pPr marL="0" marR="0" lvl="0" indent="0" defTabSz="914400" eaLnBrk="1" fontAlgn="auto" latinLnBrk="0" hangingPunct="1">
              <a:lnSpc>
                <a:spcPts val="1000"/>
              </a:lnSpc>
              <a:buClrTx/>
              <a:buSzTx/>
              <a:buNone/>
              <a:tabLst>
                <a:tab pos="381000" algn="l"/>
                <a:tab pos="4953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4953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4290"/>
              </a:lnSpc>
              <a:buClrTx/>
              <a:buSzTx/>
              <a:buNone/>
              <a:tabLst>
                <a:tab pos="381000" algn="l"/>
                <a:tab pos="495300" algn="l"/>
              </a:tabLst>
              <a:defRPr/>
            </a:pPr>
            <a:r>
              <a:rPr lang="zh-CN" altLang="en-US" sz="4398" dirty="0" smtClean="0">
                <a:solidFill>
                  <a:srgbClr val="33339A"/>
                </a:solidFill>
                <a:latin typeface="Times New Roman"/>
              </a:rPr>
              <a:t>		</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a:t>
            </a:r>
          </a:p>
          <a:p>
            <a:pPr marL="0" marR="0" lvl="0" indent="0" defTabSz="914400" eaLnBrk="1" fontAlgn="auto" latinLnBrk="0" hangingPunct="1">
              <a:lnSpc>
                <a:spcPts val="3696"/>
              </a:lnSpc>
              <a:buClrTx/>
              <a:buSzTx/>
              <a:buNone/>
              <a:tabLst>
                <a:tab pos="381000" algn="l"/>
                <a:tab pos="495300" algn="l"/>
              </a:tabLst>
              <a:defRPr/>
            </a:pPr>
            <a:r>
              <a:rPr lang="en-US" altLang="zh-CN" sz="2010" dirty="0" smtClean="0">
                <a:solidFill>
                  <a:srgbClr val="000000"/>
                </a:solidFill>
                <a:latin typeface="Tahoma"/>
              </a:rPr>
              <a:t>	</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 </a:t>
            </a:r>
            <a:r>
              <a:rPr lang="en-US" altLang="zh-CN" sz="2802" dirty="0" smtClean="0">
                <a:solidFill>
                  <a:srgbClr val="000000"/>
                </a:solidFill>
                <a:latin typeface="Tahoma"/>
              </a:rPr>
              <a:t>= 2</a:t>
            </a:r>
            <a:r>
              <a:rPr lang="en-US" altLang="zh-CN" sz="2010" baseline="50000" dirty="0" smtClean="0">
                <a:solidFill>
                  <a:srgbClr val="000000"/>
                </a:solidFill>
                <a:latin typeface="Tahoma"/>
              </a:rPr>
              <a:t>6</a:t>
            </a:r>
            <a:r>
              <a:rPr lang="en-US" altLang="zh-CN" sz="2010" dirty="0" smtClean="0">
                <a:solidFill>
                  <a:srgbClr val="000000"/>
                </a:solidFill>
                <a:latin typeface="Tahoma"/>
              </a:rPr>
              <a:t>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 </a:t>
            </a:r>
            <a:r>
              <a:rPr lang="en-US" altLang="zh-CN" sz="2802" dirty="0" smtClean="0">
                <a:solidFill>
                  <a:srgbClr val="000000"/>
                </a:solidFill>
                <a:latin typeface="Tahoma"/>
              </a:rPr>
              <a:t>= (010111)</a:t>
            </a:r>
            <a:r>
              <a:rPr lang="en-US" altLang="zh-CN" sz="2010" baseline="-25000" dirty="0" smtClean="0">
                <a:solidFill>
                  <a:srgbClr val="000000"/>
                </a:solidFill>
                <a:latin typeface="Tahoma"/>
              </a:rPr>
              <a:t>2</a:t>
            </a:r>
          </a:p>
          <a:p>
            <a:pPr marL="0" marR="0" lvl="0" indent="0" defTabSz="914400" eaLnBrk="1" fontAlgn="auto" latinLnBrk="0" hangingPunct="1">
              <a:lnSpc>
                <a:spcPts val="3702"/>
              </a:lnSpc>
              <a:buClrTx/>
              <a:buSzTx/>
              <a:buNone/>
              <a:tabLst>
                <a:tab pos="381000" algn="l"/>
                <a:tab pos="495300" algn="l"/>
              </a:tabLst>
              <a:defRPr/>
            </a:pPr>
            <a:r>
              <a:rPr lang="en-US" altLang="zh-CN" sz="2010" dirty="0" smtClean="0">
                <a:solidFill>
                  <a:srgbClr val="000000"/>
                </a:solidFill>
                <a:latin typeface="Tahoma"/>
              </a:rPr>
              <a:t>	</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(010111)</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a:t>
            </a:r>
          </a:p>
          <a:p>
            <a:pPr marL="0" marR="0" lvl="0" indent="0" defTabSz="914400" eaLnBrk="1" fontAlgn="auto" latinLnBrk="0" hangingPunct="1">
              <a:lnSpc>
                <a:spcPts val="3024"/>
              </a:lnSpc>
              <a:buClrTx/>
              <a:buSzTx/>
              <a:buNone/>
              <a:tabLst>
                <a:tab pos="381000" algn="l"/>
                <a:tab pos="495300" algn="l"/>
              </a:tabLst>
              <a:defRPr/>
            </a:pPr>
            <a:r>
              <a:rPr lang="en-US" altLang="zh-CN" sz="2802" dirty="0" smtClean="0">
                <a:solidFill>
                  <a:srgbClr val="000000"/>
                </a:solidFill>
                <a:latin typeface="Tahoma"/>
              </a:rPr>
              <a:t>	(1000000)</a:t>
            </a:r>
            <a:r>
              <a:rPr lang="en-US" altLang="zh-CN" sz="2010" baseline="-25000" dirty="0" smtClean="0">
                <a:solidFill>
                  <a:srgbClr val="000000"/>
                </a:solidFill>
                <a:latin typeface="Tahoma"/>
              </a:rPr>
              <a:t>2</a:t>
            </a:r>
          </a:p>
          <a:p>
            <a:pPr marL="0" marR="0" lvl="0" indent="0" defTabSz="914400" eaLnBrk="1" fontAlgn="auto" latinLnBrk="0" hangingPunct="1">
              <a:lnSpc>
                <a:spcPts val="3702"/>
              </a:lnSpc>
              <a:buClrTx/>
              <a:buSzTx/>
              <a:buNone/>
              <a:tabLst>
                <a:tab pos="381000" algn="l"/>
                <a:tab pos="495300" algn="l"/>
              </a:tabLst>
              <a:defRPr/>
            </a:pPr>
            <a:r>
              <a:rPr lang="en-US" altLang="zh-CN" sz="2010" dirty="0" smtClean="0">
                <a:solidFill>
                  <a:srgbClr val="000000"/>
                </a:solidFill>
                <a:latin typeface="Tahoma"/>
              </a:rPr>
              <a:t>	</a:t>
            </a:r>
            <a:r>
              <a:rPr lang="zh-CN" altLang="en-US" sz="2802" dirty="0" smtClean="0">
                <a:solidFill>
                  <a:srgbClr val="000000"/>
                </a:solidFill>
                <a:latin typeface="Times New Roman"/>
              </a:rPr>
              <a:t>如果忽略最高位的进位</a:t>
            </a: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0</a:t>
            </a:r>
            <a:r>
              <a:rPr lang="zh-CN" altLang="en-US" sz="2802" dirty="0" smtClean="0">
                <a:solidFill>
                  <a:srgbClr val="000000"/>
                </a:solidFill>
                <a:latin typeface="Times New Roman"/>
              </a:rPr>
              <a:t>。</a:t>
            </a:r>
          </a:p>
          <a:p>
            <a:pPr marL="0" marR="0" lvl="0" indent="0" defTabSz="914400" eaLnBrk="1" fontAlgn="auto" latinLnBrk="0" hangingPunct="1">
              <a:lnSpc>
                <a:spcPts val="3696"/>
              </a:lnSpc>
              <a:buClrTx/>
              <a:buSzTx/>
              <a:buNone/>
              <a:tabLst>
                <a:tab pos="381000" algn="l"/>
                <a:tab pos="495300" algn="l"/>
              </a:tabLst>
              <a:defRPr/>
            </a:pPr>
            <a:r>
              <a:rPr lang="zh-CN" altLang="en-US" sz="2802" dirty="0" smtClean="0">
                <a:solidFill>
                  <a:srgbClr val="000000"/>
                </a:solidFill>
                <a:latin typeface="Times New Roman"/>
              </a:rPr>
              <a:t>	因此</a:t>
            </a: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zh-CN" altLang="en-US" sz="2802" dirty="0" smtClean="0">
                <a:solidFill>
                  <a:srgbClr val="000000"/>
                </a:solidFill>
                <a:latin typeface="Times New Roman"/>
              </a:rPr>
              <a:t>可以用来表示 </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802" dirty="0" smtClean="0">
                <a:solidFill>
                  <a:srgbClr val="000000"/>
                </a:solidFill>
                <a:latin typeface="Tahoma"/>
              </a:rPr>
              <a:t>.</a:t>
            </a:r>
          </a:p>
          <a:p>
            <a:pPr marL="0" marR="0" lvl="0" indent="0" defTabSz="914400" eaLnBrk="1" fontAlgn="auto" latinLnBrk="0" hangingPunct="1">
              <a:lnSpc>
                <a:spcPts val="3702"/>
              </a:lnSpc>
              <a:buClrTx/>
              <a:buSzTx/>
              <a:buNone/>
              <a:tabLst>
                <a:tab pos="381000" algn="l"/>
                <a:tab pos="495300" algn="l"/>
              </a:tabLst>
              <a:defRPr/>
            </a:pPr>
            <a:r>
              <a:rPr lang="en-US" altLang="zh-CN" sz="2802" dirty="0" smtClean="0">
                <a:solidFill>
                  <a:srgbClr val="000000"/>
                </a:solidFill>
                <a:latin typeface="Tahoma"/>
              </a:rPr>
              <a:t>	[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[(010111)</a:t>
            </a:r>
            <a:r>
              <a:rPr lang="en-US" altLang="zh-CN" sz="2010" baseline="-25000" dirty="0" smtClean="0">
                <a:solidFill>
                  <a:srgbClr val="000000"/>
                </a:solidFill>
                <a:latin typeface="Tahoma"/>
              </a:rPr>
              <a:t>2</a:t>
            </a:r>
            <a:r>
              <a:rPr lang="en-US" altLang="zh-CN" sz="2802" dirty="0" smtClean="0">
                <a:solidFill>
                  <a:srgbClr val="000000"/>
                </a:solidFill>
                <a:latin typeface="Tahoma"/>
              </a:rPr>
              <a:t>]</a:t>
            </a:r>
            <a:r>
              <a:rPr lang="en-US" altLang="zh-CN" sz="2010" baseline="-25000" dirty="0" smtClean="0">
                <a:solidFill>
                  <a:srgbClr val="000000"/>
                </a:solidFill>
                <a:latin typeface="Tahoma"/>
              </a:rPr>
              <a:t>2 </a:t>
            </a:r>
            <a:r>
              <a:rPr lang="en-US" altLang="zh-CN" sz="2802" dirty="0" smtClean="0">
                <a:solidFill>
                  <a:srgbClr val="000000"/>
                </a:solidFill>
                <a:latin typeface="Tahoma"/>
              </a:rPr>
              <a:t>= (1000000)</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a:t>
            </a:r>
          </a:p>
          <a:p>
            <a:pPr marL="0" marR="0" lvl="0" indent="0" defTabSz="914400" eaLnBrk="1" fontAlgn="auto" latinLnBrk="0" hangingPunct="1">
              <a:lnSpc>
                <a:spcPts val="3024"/>
              </a:lnSpc>
              <a:buClrTx/>
              <a:buSzTx/>
              <a:buNone/>
              <a:tabLst>
                <a:tab pos="381000" algn="l"/>
                <a:tab pos="495300" algn="l"/>
              </a:tabLst>
              <a:defRPr/>
            </a:pPr>
            <a:r>
              <a:rPr lang="en-US" altLang="zh-CN" sz="2802" dirty="0" smtClean="0">
                <a:solidFill>
                  <a:srgbClr val="000000"/>
                </a:solidFill>
                <a:latin typeface="Tahoma"/>
              </a:rPr>
              <a:t>	(010111)</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 </a:t>
            </a: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802" dirty="0" smtClean="0">
                <a:solidFill>
                  <a:srgbClr val="000000"/>
                </a:solidFill>
                <a:latin typeface="Tahoma"/>
              </a:rPr>
              <a:t>.</a:t>
            </a:r>
          </a:p>
          <a:p>
            <a:pPr marL="0" marR="0" lvl="0" indent="0" defTabSz="914400" eaLnBrk="1" fontAlgn="auto" latinLnBrk="0" hangingPunct="1">
              <a:lnSpc>
                <a:spcPts val="3702"/>
              </a:lnSpc>
              <a:buClrTx/>
              <a:buSzTx/>
              <a:buNone/>
              <a:tabLst>
                <a:tab pos="381000" algn="l"/>
                <a:tab pos="495300" algn="l"/>
              </a:tabLst>
              <a:defRPr/>
            </a:pP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for </a:t>
            </a:r>
            <a:r>
              <a:rPr lang="en-US" altLang="zh-CN" sz="2961" dirty="0" smtClean="0">
                <a:solidFill>
                  <a:srgbClr val="000000"/>
                </a:solidFill>
                <a:latin typeface="Tahoma"/>
              </a:rPr>
              <a:t>n </a:t>
            </a:r>
            <a:r>
              <a:rPr lang="en-US" altLang="zh-CN" sz="2802" dirty="0" smtClean="0">
                <a:solidFill>
                  <a:srgbClr val="000000"/>
                </a:solidFill>
                <a:latin typeface="Tahoma"/>
              </a:rPr>
              <a:t>= 8</a:t>
            </a:r>
          </a:p>
          <a:p>
            <a:pPr marL="0" marR="0" lvl="0" indent="0" defTabSz="914400" eaLnBrk="1" fontAlgn="auto" latinLnBrk="0" hangingPunct="1">
              <a:lnSpc>
                <a:spcPts val="3702"/>
              </a:lnSpc>
              <a:buClrTx/>
              <a:buSzTx/>
              <a:buNone/>
              <a:tabLst>
                <a:tab pos="381000" algn="l"/>
                <a:tab pos="495300" algn="l"/>
              </a:tabLst>
              <a:defRPr/>
            </a:pPr>
            <a:r>
              <a:rPr lang="en-US" altLang="zh-CN" sz="2802" dirty="0" smtClean="0">
                <a:solidFill>
                  <a:srgbClr val="000000"/>
                </a:solidFill>
                <a:latin typeface="Tahoma"/>
              </a:rPr>
              <a:t>	[</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(100000000)</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 (101001)</a:t>
            </a:r>
            <a:r>
              <a:rPr lang="en-US" altLang="zh-CN" sz="2010" baseline="-25000" dirty="0" smtClean="0">
                <a:solidFill>
                  <a:srgbClr val="000000"/>
                </a:solidFill>
                <a:latin typeface="Tahoma"/>
              </a:rPr>
              <a:t>2</a:t>
            </a:r>
            <a:r>
              <a:rPr lang="en-US" altLang="zh-CN" sz="2010" dirty="0" smtClean="0">
                <a:solidFill>
                  <a:srgbClr val="000000"/>
                </a:solidFill>
                <a:latin typeface="Tahoma"/>
              </a:rPr>
              <a:t> </a:t>
            </a:r>
            <a:r>
              <a:rPr lang="en-US" altLang="zh-CN" sz="2802" dirty="0" smtClean="0">
                <a:solidFill>
                  <a:srgbClr val="000000"/>
                </a:solidFill>
                <a:latin typeface="Tahoma"/>
              </a:rPr>
              <a:t>=</a:t>
            </a:r>
          </a:p>
          <a:p>
            <a:pPr marL="0" marR="0" lvl="0" indent="0" defTabSz="914400" eaLnBrk="1" fontAlgn="auto" latinLnBrk="0" hangingPunct="1">
              <a:lnSpc>
                <a:spcPts val="3024"/>
              </a:lnSpc>
              <a:buClrTx/>
              <a:buSzTx/>
              <a:buNone/>
              <a:tabLst>
                <a:tab pos="381000" algn="l"/>
                <a:tab pos="495300" algn="l"/>
              </a:tabLst>
              <a:defRPr/>
            </a:pPr>
            <a:r>
              <a:rPr lang="en-US" altLang="zh-CN" sz="2802" dirty="0" smtClean="0">
                <a:solidFill>
                  <a:srgbClr val="000000"/>
                </a:solidFill>
                <a:latin typeface="Tahoma"/>
              </a:rPr>
              <a:t>	(11010111)</a:t>
            </a:r>
            <a:r>
              <a:rPr lang="en-US" altLang="zh-CN" sz="2010" baseline="-25000" dirty="0" smtClean="0">
                <a:solidFill>
                  <a:srgbClr val="000000"/>
                </a:solidFill>
                <a:latin typeface="Tahoma"/>
              </a:rPr>
              <a:t>2</a:t>
            </a:r>
            <a:r>
              <a:rPr lang="en-US" altLang="zh-CN" sz="2802" dirty="0" smtClean="0">
                <a:solidFill>
                  <a:srgbClr val="000000"/>
                </a:solidFill>
                <a:latin typeface="Tahoma"/>
              </a:rPr>
              <a:t>.</a:t>
            </a:r>
            <a:endParaRPr lang="zh-CN" altLang="en-US" sz="2010" baseline="-25000" dirty="0">
              <a:solidFill>
                <a:srgbClr val="000000"/>
              </a:solidFill>
              <a:latin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4.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31</a:t>
            </a:r>
            <a:endParaRPr lang="zh-CN" altLang="en-US" sz="1398">
              <a:solidFill>
                <a:srgbClr val="000000"/>
              </a:solidFill>
              <a:latin typeface="Tahoma"/>
            </a:endParaRPr>
          </a:p>
        </p:txBody>
      </p:sp>
      <p:sp>
        <p:nvSpPr>
          <p:cNvPr id="8" name="TextBox 7"/>
          <p:cNvSpPr txBox="1"/>
          <p:nvPr/>
        </p:nvSpPr>
        <p:spPr>
          <a:xfrm>
            <a:off x="1230255" y="579134"/>
            <a:ext cx="6570710" cy="5168081"/>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774700" algn="l"/>
              </a:tabLst>
              <a:defRPr/>
            </a:pPr>
            <a:r>
              <a:rPr lang="zh-CN" altLang="en-US" sz="4398" dirty="0" smtClean="0">
                <a:solidFill>
                  <a:srgbClr val="33339A"/>
                </a:solidFill>
                <a:latin typeface="Times New Roman"/>
              </a:rPr>
              <a:t>二进制补码</a:t>
            </a: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3651"/>
              </a:lnSpc>
              <a:buClrTx/>
              <a:buSzTx/>
              <a:buNone/>
              <a:tabLst>
                <a:tab pos="381000" algn="l"/>
                <a:tab pos="774700" algn="l"/>
              </a:tabLst>
              <a:defRPr/>
            </a:pPr>
            <a:r>
              <a:rPr lang="zh-CN" altLang="en-US" sz="4398" dirty="0" smtClean="0">
                <a:solidFill>
                  <a:srgbClr val="33339A"/>
                </a:solidFill>
                <a:latin typeface="Times New Roman"/>
              </a:rPr>
              <a:t>	</a:t>
            </a:r>
            <a:r>
              <a:rPr lang="zh-CN" altLang="en-US" sz="2802" dirty="0" smtClean="0">
                <a:solidFill>
                  <a:srgbClr val="000000"/>
                </a:solidFill>
                <a:latin typeface="Times New Roman"/>
              </a:rPr>
              <a:t>正数</a:t>
            </a:r>
          </a:p>
          <a:p>
            <a:pPr marL="0" marR="0" lvl="0" indent="0" defTabSz="914400" eaLnBrk="1" fontAlgn="auto" latinLnBrk="0" hangingPunct="1">
              <a:lnSpc>
                <a:spcPts val="3682"/>
              </a:lnSpc>
              <a:buClrTx/>
              <a:buSzTx/>
              <a:buNone/>
              <a:tabLst>
                <a:tab pos="381000" algn="l"/>
                <a:tab pos="774700" algn="l"/>
              </a:tabLst>
              <a:defRPr/>
            </a:pPr>
            <a:r>
              <a:rPr lang="zh-CN" altLang="en-US" sz="2802" dirty="0" smtClean="0">
                <a:solidFill>
                  <a:srgbClr val="000000"/>
                </a:solidFill>
                <a:latin typeface="Times New Roman"/>
              </a:rPr>
              <a:t>		</a:t>
            </a:r>
            <a:r>
              <a:rPr lang="en-US" altLang="zh-CN" sz="2536" dirty="0" smtClean="0">
                <a:solidFill>
                  <a:srgbClr val="000000"/>
                </a:solidFill>
                <a:latin typeface="Tahoma"/>
              </a:rPr>
              <a:t>N </a:t>
            </a:r>
            <a:r>
              <a:rPr lang="en-US" altLang="zh-CN" sz="2400" dirty="0" smtClean="0">
                <a:solidFill>
                  <a:srgbClr val="000000"/>
                </a:solidFill>
                <a:latin typeface="Tahoma"/>
              </a:rPr>
              <a:t>= +(</a:t>
            </a:r>
            <a:r>
              <a:rPr lang="en-US" altLang="zh-CN" sz="2536" dirty="0" smtClean="0">
                <a:solidFill>
                  <a:srgbClr val="000000"/>
                </a:solidFill>
                <a:latin typeface="Tahoma"/>
              </a:rPr>
              <a:t>a</a:t>
            </a:r>
            <a:r>
              <a:rPr lang="en-US" altLang="zh-CN" sz="1693" dirty="0" smtClean="0">
                <a:solidFill>
                  <a:srgbClr val="000000"/>
                </a:solidFill>
                <a:latin typeface="Tahoma"/>
              </a:rPr>
              <a:t>n-2</a:t>
            </a:r>
            <a:r>
              <a:rPr lang="en-US" altLang="zh-CN" sz="2400" dirty="0" smtClean="0">
                <a:solidFill>
                  <a:srgbClr val="000000"/>
                </a:solidFill>
                <a:latin typeface="Tahoma"/>
              </a:rPr>
              <a:t>,</a:t>
            </a:r>
            <a:r>
              <a:rPr lang="en-US" altLang="zh-CN" sz="2400" dirty="0" smtClean="0">
                <a:solidFill>
                  <a:srgbClr val="000000"/>
                </a:solidFill>
                <a:latin typeface="Times New Roman"/>
              </a:rPr>
              <a:t>……</a:t>
            </a:r>
            <a:r>
              <a:rPr lang="en-US" altLang="zh-CN" sz="2400" dirty="0" smtClean="0">
                <a:solidFill>
                  <a:srgbClr val="000000"/>
                </a:solidFill>
                <a:latin typeface="Tahoma"/>
              </a:rPr>
              <a:t>,</a:t>
            </a:r>
            <a:r>
              <a:rPr lang="en-US" altLang="zh-CN" sz="2536" dirty="0" smtClean="0">
                <a:solidFill>
                  <a:srgbClr val="000000"/>
                </a:solidFill>
                <a:latin typeface="Tahoma"/>
              </a:rPr>
              <a:t>a</a:t>
            </a:r>
            <a:r>
              <a:rPr lang="en-US" altLang="zh-CN" sz="1602" dirty="0" smtClean="0">
                <a:solidFill>
                  <a:srgbClr val="000000"/>
                </a:solidFill>
                <a:latin typeface="Tahoma"/>
              </a:rPr>
              <a:t>0</a:t>
            </a:r>
            <a:r>
              <a:rPr lang="en-US" altLang="zh-CN" sz="2400" dirty="0" smtClean="0">
                <a:solidFill>
                  <a:srgbClr val="000000"/>
                </a:solidFill>
                <a:latin typeface="Tahoma"/>
              </a:rPr>
              <a:t>)</a:t>
            </a:r>
            <a:r>
              <a:rPr lang="en-US" altLang="zh-CN" sz="1602" dirty="0" smtClean="0">
                <a:solidFill>
                  <a:srgbClr val="000000"/>
                </a:solidFill>
                <a:latin typeface="Tahoma"/>
              </a:rPr>
              <a:t>2 </a:t>
            </a:r>
            <a:r>
              <a:rPr lang="en-US" altLang="zh-CN" sz="2400" dirty="0" smtClean="0">
                <a:solidFill>
                  <a:srgbClr val="000000"/>
                </a:solidFill>
                <a:latin typeface="Tahoma"/>
              </a:rPr>
              <a:t>= (0, </a:t>
            </a:r>
            <a:r>
              <a:rPr lang="en-US" altLang="zh-CN" sz="2536" dirty="0" smtClean="0">
                <a:solidFill>
                  <a:srgbClr val="000000"/>
                </a:solidFill>
                <a:latin typeface="Tahoma"/>
              </a:rPr>
              <a:t>a</a:t>
            </a:r>
            <a:r>
              <a:rPr lang="en-US" altLang="zh-CN" sz="1693" dirty="0" smtClean="0">
                <a:solidFill>
                  <a:srgbClr val="000000"/>
                </a:solidFill>
                <a:latin typeface="Tahoma"/>
              </a:rPr>
              <a:t>n-2</a:t>
            </a:r>
            <a:r>
              <a:rPr lang="en-US" altLang="zh-CN" sz="2400" dirty="0" smtClean="0">
                <a:solidFill>
                  <a:srgbClr val="000000"/>
                </a:solidFill>
                <a:latin typeface="Tahoma"/>
              </a:rPr>
              <a:t>, </a:t>
            </a:r>
            <a:r>
              <a:rPr lang="en-US" altLang="zh-CN" sz="2400" dirty="0" smtClean="0">
                <a:solidFill>
                  <a:srgbClr val="000000"/>
                </a:solidFill>
                <a:latin typeface="Times New Roman"/>
              </a:rPr>
              <a:t>……</a:t>
            </a:r>
            <a:r>
              <a:rPr lang="en-US" altLang="zh-CN" sz="2400" dirty="0" smtClean="0">
                <a:solidFill>
                  <a:srgbClr val="000000"/>
                </a:solidFill>
                <a:latin typeface="Tahoma"/>
              </a:rPr>
              <a:t>,</a:t>
            </a:r>
            <a:r>
              <a:rPr lang="en-US" altLang="zh-CN" sz="2536" dirty="0" smtClean="0">
                <a:solidFill>
                  <a:srgbClr val="000000"/>
                </a:solidFill>
                <a:latin typeface="Tahoma"/>
              </a:rPr>
              <a:t>a</a:t>
            </a:r>
            <a:r>
              <a:rPr lang="en-US" altLang="zh-CN" sz="1602" dirty="0" smtClean="0">
                <a:solidFill>
                  <a:srgbClr val="000000"/>
                </a:solidFill>
                <a:latin typeface="Tahoma"/>
              </a:rPr>
              <a:t>0</a:t>
            </a:r>
            <a:r>
              <a:rPr lang="en-US" altLang="zh-CN" sz="2400" dirty="0" smtClean="0">
                <a:solidFill>
                  <a:srgbClr val="000000"/>
                </a:solidFill>
                <a:latin typeface="Tahoma"/>
              </a:rPr>
              <a:t>)</a:t>
            </a:r>
            <a:r>
              <a:rPr lang="zh-CN" altLang="en-US" sz="1602" dirty="0" smtClean="0">
                <a:solidFill>
                  <a:srgbClr val="000000"/>
                </a:solidFill>
                <a:latin typeface="Times New Roman"/>
              </a:rPr>
              <a:t>补</a:t>
            </a:r>
          </a:p>
          <a:p>
            <a:pPr marL="0" marR="0" lvl="0" indent="0" defTabSz="914400" eaLnBrk="1" fontAlgn="auto" latinLnBrk="0" hangingPunct="1">
              <a:lnSpc>
                <a:spcPts val="2739"/>
              </a:lnSpc>
              <a:buClrTx/>
              <a:buSzTx/>
              <a:buNone/>
              <a:tabLst>
                <a:tab pos="381000" algn="l"/>
                <a:tab pos="774700" algn="l"/>
              </a:tabLst>
              <a:defRPr/>
            </a:pPr>
            <a:r>
              <a:rPr lang="zh-CN" altLang="en-US" sz="1602" dirty="0" smtClean="0">
                <a:solidFill>
                  <a:srgbClr val="000000"/>
                </a:solidFill>
                <a:latin typeface="Times New Roman"/>
              </a:rPr>
              <a:t>		</a:t>
            </a:r>
            <a:r>
              <a:rPr lang="en-US" altLang="zh-CN" sz="2400" dirty="0" smtClean="0">
                <a:solidFill>
                  <a:srgbClr val="000000"/>
                </a:solidFill>
                <a:latin typeface="Tahoma"/>
              </a:rPr>
              <a:t>0 </a:t>
            </a:r>
            <a:r>
              <a:rPr lang="en-US" altLang="zh-CN" sz="2400" dirty="0" smtClean="0">
                <a:solidFill>
                  <a:srgbClr val="000000"/>
                </a:solidFill>
                <a:latin typeface="楷体_GB2312"/>
                <a:ea typeface="楷体_GB2312"/>
              </a:rPr>
              <a:t>≥</a:t>
            </a:r>
            <a:r>
              <a:rPr lang="en-US" altLang="zh-CN" sz="2400" dirty="0" smtClean="0">
                <a:solidFill>
                  <a:srgbClr val="000000"/>
                </a:solidFill>
                <a:latin typeface="Symbol"/>
              </a:rPr>
              <a:t> </a:t>
            </a:r>
            <a:r>
              <a:rPr lang="en-US" altLang="zh-CN" sz="2536" dirty="0" smtClean="0">
                <a:solidFill>
                  <a:srgbClr val="000000"/>
                </a:solidFill>
                <a:latin typeface="Tahoma"/>
              </a:rPr>
              <a:t>N </a:t>
            </a:r>
            <a:r>
              <a:rPr lang="en-US" altLang="zh-CN" sz="2536" dirty="0" smtClean="0">
                <a:solidFill>
                  <a:srgbClr val="000000"/>
                </a:solidFill>
                <a:latin typeface="楷体_GB2312"/>
                <a:ea typeface="楷体_GB2312"/>
              </a:rPr>
              <a:t>≥</a:t>
            </a:r>
            <a:r>
              <a:rPr lang="en-US" altLang="zh-CN" sz="2400" dirty="0" smtClean="0">
                <a:solidFill>
                  <a:srgbClr val="000000"/>
                </a:solidFill>
                <a:latin typeface="Symbol"/>
              </a:rPr>
              <a:t> </a:t>
            </a:r>
            <a:r>
              <a:rPr lang="en-US" altLang="zh-CN" sz="2400" dirty="0" smtClean="0">
                <a:solidFill>
                  <a:srgbClr val="000000"/>
                </a:solidFill>
                <a:latin typeface="Tahoma"/>
              </a:rPr>
              <a:t>2</a:t>
            </a:r>
            <a:r>
              <a:rPr lang="en-US" altLang="zh-CN" sz="1693" baseline="50000" dirty="0" smtClean="0">
                <a:solidFill>
                  <a:srgbClr val="000000"/>
                </a:solidFill>
                <a:latin typeface="Tahoma"/>
              </a:rPr>
              <a:t>n-1</a:t>
            </a:r>
            <a:r>
              <a:rPr lang="en-US" altLang="zh-CN" sz="2400" dirty="0" smtClean="0">
                <a:solidFill>
                  <a:srgbClr val="000000"/>
                </a:solidFill>
                <a:latin typeface="Tahoma"/>
              </a:rPr>
              <a:t>-1</a:t>
            </a:r>
          </a:p>
          <a:p>
            <a:pPr marL="0" marR="0" lvl="0" indent="0" defTabSz="914400" eaLnBrk="1" fontAlgn="auto" latinLnBrk="0" hangingPunct="1">
              <a:lnSpc>
                <a:spcPts val="4220"/>
              </a:lnSpc>
              <a:buClrTx/>
              <a:buSzTx/>
              <a:buNone/>
              <a:tabLst>
                <a:tab pos="381000" algn="l"/>
                <a:tab pos="774700" algn="l"/>
              </a:tabLst>
              <a:defRPr/>
            </a:pPr>
            <a:r>
              <a:rPr lang="en-US" altLang="zh-CN" sz="2400" dirty="0" smtClean="0">
                <a:solidFill>
                  <a:srgbClr val="000000"/>
                </a:solidFill>
                <a:latin typeface="Tahoma"/>
              </a:rPr>
              <a:t>	</a:t>
            </a:r>
            <a:r>
              <a:rPr lang="zh-CN" altLang="en-US" sz="2802" dirty="0" smtClean="0">
                <a:solidFill>
                  <a:srgbClr val="000000"/>
                </a:solidFill>
                <a:latin typeface="Times New Roman"/>
              </a:rPr>
              <a:t>负数 </a:t>
            </a:r>
            <a:r>
              <a:rPr lang="en-US" altLang="zh-CN" sz="2961" dirty="0" smtClean="0">
                <a:solidFill>
                  <a:srgbClr val="000000"/>
                </a:solidFill>
                <a:latin typeface="Tahoma"/>
              </a:rPr>
              <a:t>N </a:t>
            </a:r>
            <a:r>
              <a:rPr lang="en-US" altLang="zh-CN" sz="2802" dirty="0" smtClean="0">
                <a:solidFill>
                  <a:srgbClr val="000000"/>
                </a:solidFill>
                <a:latin typeface="Tahoma"/>
              </a:rPr>
              <a:t>= (</a:t>
            </a:r>
            <a:r>
              <a:rPr lang="en-US" altLang="zh-CN" sz="2961" dirty="0" smtClean="0">
                <a:solidFill>
                  <a:srgbClr val="000000"/>
                </a:solidFill>
                <a:latin typeface="Tahoma"/>
              </a:rPr>
              <a:t>a</a:t>
            </a:r>
            <a:r>
              <a:rPr lang="en-US" altLang="zh-CN" sz="2010" dirty="0" smtClean="0">
                <a:solidFill>
                  <a:srgbClr val="000000"/>
                </a:solidFill>
                <a:latin typeface="Tahoma"/>
              </a:rPr>
              <a:t>n-1</a:t>
            </a:r>
            <a:r>
              <a:rPr lang="en-US" altLang="zh-CN" sz="2961" dirty="0" smtClean="0">
                <a:solidFill>
                  <a:srgbClr val="000000"/>
                </a:solidFill>
                <a:latin typeface="Tahoma"/>
              </a:rPr>
              <a:t>a</a:t>
            </a:r>
            <a:r>
              <a:rPr lang="en-US" altLang="zh-CN" sz="2010" dirty="0" smtClean="0">
                <a:solidFill>
                  <a:srgbClr val="000000"/>
                </a:solidFill>
                <a:latin typeface="Tahoma"/>
              </a:rPr>
              <a:t>n-2</a:t>
            </a:r>
            <a:r>
              <a:rPr lang="en-US" altLang="zh-CN" sz="2802" dirty="0" smtClean="0">
                <a:solidFill>
                  <a:srgbClr val="000000"/>
                </a:solidFill>
                <a:latin typeface="Times New Roman"/>
              </a:rPr>
              <a:t>…</a:t>
            </a:r>
            <a:r>
              <a:rPr lang="en-US" altLang="zh-CN" sz="2961" dirty="0" smtClean="0">
                <a:solidFill>
                  <a:srgbClr val="000000"/>
                </a:solidFill>
                <a:latin typeface="Tahoma"/>
              </a:rPr>
              <a:t>a</a:t>
            </a:r>
            <a:r>
              <a:rPr lang="en-US" altLang="zh-CN" sz="1902" dirty="0" smtClean="0">
                <a:solidFill>
                  <a:srgbClr val="000000"/>
                </a:solidFill>
                <a:latin typeface="Tahoma"/>
              </a:rPr>
              <a:t>1</a:t>
            </a:r>
            <a:r>
              <a:rPr lang="en-US" altLang="zh-CN" sz="2961" dirty="0" smtClean="0">
                <a:solidFill>
                  <a:srgbClr val="000000"/>
                </a:solidFill>
                <a:latin typeface="Tahoma"/>
              </a:rPr>
              <a:t>a</a:t>
            </a:r>
            <a:r>
              <a:rPr lang="en-US" altLang="zh-CN" sz="1902" dirty="0" smtClean="0">
                <a:solidFill>
                  <a:srgbClr val="000000"/>
                </a:solidFill>
                <a:latin typeface="Tahoma"/>
              </a:rPr>
              <a:t>0</a:t>
            </a:r>
            <a:r>
              <a:rPr lang="en-US" altLang="zh-CN" sz="2802" dirty="0" smtClean="0">
                <a:solidFill>
                  <a:srgbClr val="000000"/>
                </a:solidFill>
                <a:latin typeface="Tahoma"/>
              </a:rPr>
              <a:t>)</a:t>
            </a:r>
          </a:p>
          <a:p>
            <a:pPr marL="0" marR="0" lvl="0" indent="0" defTabSz="914400" eaLnBrk="1" fontAlgn="auto" latinLnBrk="0" hangingPunct="1">
              <a:lnSpc>
                <a:spcPts val="3067"/>
              </a:lnSpc>
              <a:buClrTx/>
              <a:buSzTx/>
              <a:buNone/>
              <a:tabLst>
                <a:tab pos="381000" algn="l"/>
                <a:tab pos="774700" algn="l"/>
              </a:tabLst>
              <a:defRPr/>
            </a:pPr>
            <a:r>
              <a:rPr lang="en-US" altLang="zh-CN" sz="2802" dirty="0" smtClean="0">
                <a:solidFill>
                  <a:srgbClr val="000000"/>
                </a:solidFill>
                <a:latin typeface="Tahoma"/>
              </a:rPr>
              <a:t>		</a:t>
            </a:r>
            <a:r>
              <a:rPr lang="en-US" altLang="zh-CN" sz="2400" dirty="0" smtClean="0">
                <a:solidFill>
                  <a:srgbClr val="000000"/>
                </a:solidFill>
                <a:latin typeface="Tahoma"/>
              </a:rPr>
              <a:t>-N </a:t>
            </a:r>
            <a:r>
              <a:rPr lang="zh-CN" altLang="en-US" sz="2400" dirty="0" smtClean="0">
                <a:solidFill>
                  <a:srgbClr val="000000"/>
                </a:solidFill>
                <a:latin typeface="Times New Roman"/>
              </a:rPr>
              <a:t>的补码用</a:t>
            </a:r>
            <a:r>
              <a:rPr lang="en-US" altLang="zh-CN" sz="2400" dirty="0" smtClean="0">
                <a:solidFill>
                  <a:srgbClr val="000000"/>
                </a:solidFill>
                <a:latin typeface="Tahoma"/>
              </a:rPr>
              <a:t>[</a:t>
            </a:r>
            <a:r>
              <a:rPr lang="en-US" altLang="zh-CN" sz="2536" dirty="0" smtClean="0">
                <a:solidFill>
                  <a:srgbClr val="000000"/>
                </a:solidFill>
                <a:latin typeface="Tahoma"/>
              </a:rPr>
              <a:t>a</a:t>
            </a:r>
            <a:r>
              <a:rPr lang="en-US" altLang="zh-CN" sz="1693" dirty="0" smtClean="0">
                <a:solidFill>
                  <a:srgbClr val="000000"/>
                </a:solidFill>
                <a:latin typeface="Tahoma"/>
              </a:rPr>
              <a:t>n-1</a:t>
            </a:r>
            <a:r>
              <a:rPr lang="en-US" altLang="zh-CN" sz="2536" dirty="0" smtClean="0">
                <a:solidFill>
                  <a:srgbClr val="000000"/>
                </a:solidFill>
                <a:latin typeface="Tahoma"/>
              </a:rPr>
              <a:t>a</a:t>
            </a:r>
            <a:r>
              <a:rPr lang="en-US" altLang="zh-CN" sz="1693" dirty="0" smtClean="0">
                <a:solidFill>
                  <a:srgbClr val="000000"/>
                </a:solidFill>
                <a:latin typeface="Tahoma"/>
              </a:rPr>
              <a:t>n-2</a:t>
            </a:r>
            <a:r>
              <a:rPr lang="en-US" altLang="zh-CN" sz="2400" dirty="0" smtClean="0">
                <a:solidFill>
                  <a:srgbClr val="000000"/>
                </a:solidFill>
                <a:latin typeface="Times New Roman"/>
              </a:rPr>
              <a:t>…</a:t>
            </a:r>
            <a:r>
              <a:rPr lang="en-US" altLang="zh-CN" sz="2536" dirty="0" smtClean="0">
                <a:solidFill>
                  <a:srgbClr val="000000"/>
                </a:solidFill>
                <a:latin typeface="Tahoma"/>
              </a:rPr>
              <a:t>a</a:t>
            </a:r>
            <a:r>
              <a:rPr lang="en-US" altLang="zh-CN" sz="1602" dirty="0" smtClean="0">
                <a:solidFill>
                  <a:srgbClr val="000000"/>
                </a:solidFill>
                <a:latin typeface="Tahoma"/>
              </a:rPr>
              <a:t>1</a:t>
            </a:r>
            <a:r>
              <a:rPr lang="en-US" altLang="zh-CN" sz="2536" dirty="0" smtClean="0">
                <a:solidFill>
                  <a:srgbClr val="000000"/>
                </a:solidFill>
                <a:latin typeface="Tahoma"/>
              </a:rPr>
              <a:t>a</a:t>
            </a:r>
            <a:r>
              <a:rPr lang="en-US" altLang="zh-CN" sz="1602" dirty="0" smtClean="0">
                <a:solidFill>
                  <a:srgbClr val="000000"/>
                </a:solidFill>
                <a:latin typeface="Tahoma"/>
              </a:rPr>
              <a:t>0</a:t>
            </a:r>
            <a:r>
              <a:rPr lang="en-US" altLang="zh-CN" sz="2400" dirty="0" smtClean="0">
                <a:solidFill>
                  <a:srgbClr val="000000"/>
                </a:solidFill>
                <a:latin typeface="Tahoma"/>
              </a:rPr>
              <a:t>]</a:t>
            </a:r>
            <a:r>
              <a:rPr lang="en-US" altLang="zh-CN" sz="1693" dirty="0" smtClean="0">
                <a:solidFill>
                  <a:srgbClr val="000000"/>
                </a:solidFill>
                <a:latin typeface="Tahoma"/>
              </a:rPr>
              <a:t>r</a:t>
            </a:r>
            <a:r>
              <a:rPr lang="zh-CN" altLang="en-US" sz="2400" dirty="0" smtClean="0">
                <a:solidFill>
                  <a:srgbClr val="000000"/>
                </a:solidFill>
                <a:latin typeface="Times New Roman"/>
              </a:rPr>
              <a:t>表示</a:t>
            </a:r>
          </a:p>
          <a:p>
            <a:pPr marL="0" marR="0" lvl="0" indent="0" defTabSz="914400" eaLnBrk="1" fontAlgn="auto" latinLnBrk="0" hangingPunct="1">
              <a:lnSpc>
                <a:spcPts val="2739"/>
              </a:lnSpc>
              <a:buClrTx/>
              <a:buSzTx/>
              <a:buNone/>
              <a:tabLst>
                <a:tab pos="381000" algn="l"/>
                <a:tab pos="774700" algn="l"/>
              </a:tabLst>
              <a:defRPr/>
            </a:pPr>
            <a:r>
              <a:rPr lang="zh-CN" altLang="en-US" sz="2400" dirty="0" smtClean="0">
                <a:solidFill>
                  <a:srgbClr val="000000"/>
                </a:solidFill>
                <a:latin typeface="Times New Roman"/>
              </a:rPr>
              <a:t>		</a:t>
            </a:r>
            <a:r>
              <a:rPr lang="en-US" altLang="zh-CN" sz="2400" dirty="0" smtClean="0">
                <a:solidFill>
                  <a:srgbClr val="000000"/>
                </a:solidFill>
                <a:latin typeface="Tahoma"/>
              </a:rPr>
              <a:t>-1 </a:t>
            </a:r>
            <a:r>
              <a:rPr lang="en-US" altLang="zh-CN" sz="2400" dirty="0" smtClean="0">
                <a:solidFill>
                  <a:srgbClr val="000000"/>
                </a:solidFill>
                <a:latin typeface="楷体_GB2312"/>
                <a:ea typeface="楷体_GB2312"/>
              </a:rPr>
              <a:t>≥</a:t>
            </a:r>
            <a:r>
              <a:rPr lang="en-US" altLang="zh-CN" sz="2400" dirty="0" smtClean="0">
                <a:solidFill>
                  <a:srgbClr val="000000"/>
                </a:solidFill>
                <a:latin typeface="Symbol"/>
              </a:rPr>
              <a:t> </a:t>
            </a:r>
            <a:r>
              <a:rPr lang="en-US" altLang="zh-CN" sz="2536" dirty="0" smtClean="0">
                <a:solidFill>
                  <a:srgbClr val="000000"/>
                </a:solidFill>
                <a:latin typeface="Tahoma"/>
              </a:rPr>
              <a:t>N </a:t>
            </a:r>
            <a:r>
              <a:rPr lang="en-US" altLang="zh-CN" sz="2536" dirty="0" smtClean="0">
                <a:solidFill>
                  <a:srgbClr val="000000"/>
                </a:solidFill>
                <a:latin typeface="楷体_GB2312"/>
                <a:ea typeface="楷体_GB2312"/>
              </a:rPr>
              <a:t>≥</a:t>
            </a:r>
            <a:r>
              <a:rPr lang="en-US" altLang="zh-CN" sz="2400" dirty="0" smtClean="0">
                <a:solidFill>
                  <a:srgbClr val="000000"/>
                </a:solidFill>
                <a:latin typeface="Tahoma"/>
              </a:rPr>
              <a:t>-</a:t>
            </a:r>
            <a:r>
              <a:rPr lang="en-US" altLang="zh-CN" sz="2400" dirty="0" smtClean="0">
                <a:solidFill>
                  <a:srgbClr val="000000"/>
                </a:solidFill>
                <a:latin typeface="Tahoma"/>
              </a:rPr>
              <a:t>2</a:t>
            </a:r>
            <a:r>
              <a:rPr lang="en-US" altLang="zh-CN" sz="1693" dirty="0" smtClean="0">
                <a:solidFill>
                  <a:srgbClr val="000000"/>
                </a:solidFill>
                <a:latin typeface="Tahoma"/>
              </a:rPr>
              <a:t>n-1</a:t>
            </a:r>
          </a:p>
          <a:p>
            <a:pPr marL="0" marR="0" lvl="0" indent="0" defTabSz="914400" eaLnBrk="1" fontAlgn="auto" latinLnBrk="0" hangingPunct="1">
              <a:lnSpc>
                <a:spcPts val="4073"/>
              </a:lnSpc>
              <a:buClrTx/>
              <a:buSzTx/>
              <a:buNone/>
              <a:tabLst>
                <a:tab pos="381000" algn="l"/>
                <a:tab pos="774700" algn="l"/>
              </a:tabLst>
              <a:defRPr/>
            </a:pPr>
            <a:r>
              <a:rPr lang="en-US" altLang="zh-CN" sz="1693" dirty="0" smtClean="0">
                <a:solidFill>
                  <a:srgbClr val="000000"/>
                </a:solidFill>
                <a:latin typeface="Tahoma"/>
              </a:rPr>
              <a:t>	</a:t>
            </a:r>
            <a:r>
              <a:rPr lang="zh-CN" altLang="en-US" sz="2802" dirty="0" smtClean="0">
                <a:solidFill>
                  <a:srgbClr val="000000"/>
                </a:solidFill>
                <a:latin typeface="Times New Roman"/>
              </a:rPr>
              <a:t>特别的说明：</a:t>
            </a:r>
            <a:r>
              <a:rPr lang="en-US" altLang="zh-CN" sz="2802" dirty="0" smtClean="0">
                <a:solidFill>
                  <a:srgbClr val="000000"/>
                </a:solidFill>
                <a:latin typeface="Tahoma"/>
              </a:rPr>
              <a:t>(1,0</a:t>
            </a:r>
            <a:r>
              <a:rPr lang="en-US" altLang="zh-CN" sz="2802" dirty="0" smtClean="0">
                <a:solidFill>
                  <a:srgbClr val="000000"/>
                </a:solidFill>
                <a:latin typeface="Times New Roman"/>
              </a:rPr>
              <a:t>……</a:t>
            </a:r>
            <a:r>
              <a:rPr lang="en-US" altLang="zh-CN" sz="2802" dirty="0" smtClean="0">
                <a:solidFill>
                  <a:srgbClr val="000000"/>
                </a:solidFill>
                <a:latin typeface="Tahoma"/>
              </a:rPr>
              <a:t>0)</a:t>
            </a:r>
            <a:r>
              <a:rPr lang="zh-CN" altLang="en-US" sz="1902" dirty="0" smtClean="0">
                <a:solidFill>
                  <a:srgbClr val="000000"/>
                </a:solidFill>
                <a:latin typeface="Times New Roman"/>
              </a:rPr>
              <a:t>补</a:t>
            </a:r>
            <a:r>
              <a:rPr lang="zh-CN" altLang="en-US" sz="2802" dirty="0" smtClean="0">
                <a:solidFill>
                  <a:srgbClr val="000000"/>
                </a:solidFill>
                <a:latin typeface="Times New Roman"/>
              </a:rPr>
              <a:t>表示</a:t>
            </a:r>
            <a:r>
              <a:rPr lang="en-US" altLang="zh-CN" sz="2802" dirty="0" smtClean="0">
                <a:solidFill>
                  <a:srgbClr val="000000"/>
                </a:solidFill>
                <a:latin typeface="Tahoma"/>
              </a:rPr>
              <a:t>-2</a:t>
            </a:r>
            <a:r>
              <a:rPr lang="en-US" altLang="zh-CN" sz="2010" baseline="50000" dirty="0" smtClean="0">
                <a:solidFill>
                  <a:srgbClr val="000000"/>
                </a:solidFill>
                <a:latin typeface="Tahoma"/>
              </a:rPr>
              <a:t>n-1</a:t>
            </a:r>
            <a:r>
              <a:rPr lang="zh-CN" altLang="en-US" sz="2802" dirty="0" smtClean="0">
                <a:solidFill>
                  <a:srgbClr val="000000"/>
                </a:solidFill>
                <a:latin typeface="Times New Roman"/>
              </a:rPr>
              <a:t>。</a:t>
            </a:r>
          </a:p>
          <a:p>
            <a:pPr marL="0" marR="0" lvl="0" indent="0" defTabSz="914400" eaLnBrk="1" fontAlgn="auto" latinLnBrk="0" hangingPunct="1">
              <a:lnSpc>
                <a:spcPts val="2698"/>
              </a:lnSpc>
              <a:buClrTx/>
              <a:buSzTx/>
              <a:buNone/>
              <a:tabLst>
                <a:tab pos="381000" algn="l"/>
                <a:tab pos="7747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有一定的数学意义</a:t>
            </a:r>
          </a:p>
          <a:p>
            <a:pPr marL="0" marR="0" lvl="0" indent="0" defTabSz="914400" eaLnBrk="1" fontAlgn="auto" latinLnBrk="0" hangingPunct="1">
              <a:lnSpc>
                <a:spcPts val="3162"/>
              </a:lnSpc>
              <a:buClrTx/>
              <a:buSzTx/>
              <a:buNone/>
              <a:tabLst>
                <a:tab pos="381000" algn="l"/>
                <a:tab pos="774700" algn="l"/>
              </a:tabLst>
              <a:defRPr/>
            </a:pPr>
            <a:r>
              <a:rPr lang="zh-CN" altLang="en-US" sz="2400" dirty="0" smtClean="0">
                <a:solidFill>
                  <a:srgbClr val="000000"/>
                </a:solidFill>
                <a:latin typeface="Times New Roman"/>
              </a:rPr>
              <a:t>		没有重码</a:t>
            </a:r>
          </a:p>
          <a:p>
            <a:pPr lvl="0">
              <a:lnSpc>
                <a:spcPts val="3800"/>
              </a:lnSpc>
              <a:tabLst>
                <a:tab pos="381000" algn="l"/>
                <a:tab pos="774700" algn="l"/>
              </a:tabLst>
              <a:defRPr/>
            </a:pPr>
            <a:r>
              <a:rPr lang="zh-CN" altLang="en-US" sz="2400" dirty="0" smtClean="0">
                <a:solidFill>
                  <a:srgbClr val="000000"/>
                </a:solidFill>
                <a:latin typeface="Times New Roman"/>
              </a:rPr>
              <a:t>	</a:t>
            </a:r>
            <a:r>
              <a:rPr lang="zh-CN" altLang="en-US" sz="2802" dirty="0" smtClean="0">
                <a:solidFill>
                  <a:srgbClr val="000000"/>
                </a:solidFill>
                <a:latin typeface="Times New Roman"/>
              </a:rPr>
              <a:t>补码的表示范围： </a:t>
            </a:r>
            <a:r>
              <a:rPr lang="en-US" altLang="zh-CN" sz="2802" dirty="0" smtClean="0">
                <a:solidFill>
                  <a:srgbClr val="000000"/>
                </a:solidFill>
                <a:latin typeface="Tahoma"/>
              </a:rPr>
              <a:t>2</a:t>
            </a:r>
            <a:r>
              <a:rPr lang="en-US" altLang="zh-CN" sz="2010" baseline="50000" dirty="0" smtClean="0">
                <a:solidFill>
                  <a:srgbClr val="000000"/>
                </a:solidFill>
                <a:latin typeface="Tahoma"/>
              </a:rPr>
              <a:t>n-1</a:t>
            </a:r>
            <a:r>
              <a:rPr lang="en-US" altLang="zh-CN" sz="2802" dirty="0" smtClean="0">
                <a:solidFill>
                  <a:srgbClr val="000000"/>
                </a:solidFill>
                <a:latin typeface="Tahoma"/>
              </a:rPr>
              <a:t>-1</a:t>
            </a:r>
            <a:r>
              <a:rPr lang="en-US" altLang="zh-CN" sz="2800" dirty="0" smtClean="0">
                <a:solidFill>
                  <a:srgbClr val="000000"/>
                </a:solidFill>
                <a:latin typeface="楷体_GB2312"/>
                <a:ea typeface="楷体_GB2312"/>
              </a:rPr>
              <a:t>≥</a:t>
            </a:r>
            <a:r>
              <a:rPr lang="en-US" altLang="zh-CN" sz="2961" dirty="0" smtClean="0">
                <a:solidFill>
                  <a:srgbClr val="000000"/>
                </a:solidFill>
                <a:latin typeface="Tahoma"/>
              </a:rPr>
              <a:t>N </a:t>
            </a:r>
            <a:r>
              <a:rPr lang="en-US" altLang="zh-CN" sz="2800" dirty="0" smtClean="0">
                <a:solidFill>
                  <a:srgbClr val="000000"/>
                </a:solidFill>
                <a:latin typeface="楷体_GB2312"/>
                <a:ea typeface="楷体_GB2312"/>
              </a:rPr>
              <a:t>≥</a:t>
            </a:r>
            <a:r>
              <a:rPr lang="en-US" altLang="zh-CN" sz="2802" dirty="0" smtClean="0">
                <a:solidFill>
                  <a:srgbClr val="000000"/>
                </a:solidFill>
                <a:latin typeface="Symbol"/>
              </a:rPr>
              <a:t> </a:t>
            </a:r>
            <a:r>
              <a:rPr lang="en-US" altLang="zh-CN" sz="2802" dirty="0" smtClean="0">
                <a:solidFill>
                  <a:srgbClr val="000000"/>
                </a:solidFill>
                <a:latin typeface="Tahoma"/>
              </a:rPr>
              <a:t>-2</a:t>
            </a:r>
            <a:r>
              <a:rPr lang="en-US" altLang="zh-CN" sz="2010" baseline="50000" dirty="0" smtClean="0">
                <a:solidFill>
                  <a:srgbClr val="000000"/>
                </a:solidFill>
                <a:latin typeface="Tahoma"/>
              </a:rPr>
              <a:t>n-1</a:t>
            </a:r>
            <a:endParaRPr lang="zh-CN" altLang="en-US" sz="2010" baseline="50000" dirty="0">
              <a:solidFill>
                <a:srgbClr val="000000"/>
              </a:solidFill>
              <a:latin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9.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32</a:t>
            </a:r>
            <a:endParaRPr lang="zh-CN" altLang="en-US" sz="1398">
              <a:solidFill>
                <a:srgbClr val="000000"/>
              </a:solidFill>
              <a:latin typeface="Tahoma"/>
            </a:endParaRPr>
          </a:p>
        </p:txBody>
      </p:sp>
      <p:sp>
        <p:nvSpPr>
          <p:cNvPr id="8" name="TextBox 7"/>
          <p:cNvSpPr txBox="1"/>
          <p:nvPr/>
        </p:nvSpPr>
        <p:spPr>
          <a:xfrm>
            <a:off x="1230255" y="579134"/>
            <a:ext cx="7207101" cy="5450210"/>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774700" algn="l"/>
              </a:tabLst>
              <a:defRPr/>
            </a:pPr>
            <a:r>
              <a:rPr lang="zh-CN" altLang="en-US" sz="4398" dirty="0" smtClean="0">
                <a:solidFill>
                  <a:srgbClr val="33339A"/>
                </a:solidFill>
                <a:latin typeface="Times New Roman"/>
              </a:rPr>
              <a:t>二进制补码运算</a:t>
            </a: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2939"/>
              </a:lnSpc>
              <a:buClrTx/>
              <a:buSzTx/>
              <a:buNone/>
              <a:tabLst>
                <a:tab pos="381000" algn="l"/>
                <a:tab pos="774700" algn="l"/>
              </a:tabLst>
              <a:defRPr/>
            </a:pPr>
            <a:r>
              <a:rPr lang="zh-CN" altLang="en-US" sz="4398" dirty="0" smtClean="0">
                <a:solidFill>
                  <a:srgbClr val="33339A"/>
                </a:solidFill>
                <a:latin typeface="Times New Roman"/>
              </a:rPr>
              <a:t>	</a:t>
            </a:r>
            <a:r>
              <a:rPr lang="zh-CN" altLang="en-US" sz="2802" dirty="0" smtClean="0">
                <a:solidFill>
                  <a:srgbClr val="000000"/>
                </a:solidFill>
                <a:latin typeface="Times New Roman"/>
              </a:rPr>
              <a:t>补码用来将减法转换成加法，减少机器的硬</a:t>
            </a:r>
          </a:p>
          <a:p>
            <a:pPr marL="0" marR="0" lvl="0" indent="0" defTabSz="914400" eaLnBrk="1" fontAlgn="auto" latinLnBrk="0" hangingPunct="1">
              <a:lnSpc>
                <a:spcPts val="3360"/>
              </a:lnSpc>
              <a:buClrTx/>
              <a:buSzTx/>
              <a:buNone/>
              <a:tabLst>
                <a:tab pos="381000" algn="l"/>
                <a:tab pos="774700" algn="l"/>
              </a:tabLst>
              <a:defRPr/>
            </a:pPr>
            <a:r>
              <a:rPr lang="zh-CN" altLang="en-US" sz="2802" dirty="0" smtClean="0">
                <a:solidFill>
                  <a:srgbClr val="000000"/>
                </a:solidFill>
                <a:latin typeface="Times New Roman"/>
              </a:rPr>
              <a:t>	件。</a:t>
            </a:r>
          </a:p>
          <a:p>
            <a:pPr marL="0" marR="0" lvl="0" indent="0" defTabSz="914400" eaLnBrk="1" fontAlgn="auto" latinLnBrk="0" hangingPunct="1">
              <a:lnSpc>
                <a:spcPts val="3528"/>
              </a:lnSpc>
              <a:buClrTx/>
              <a:buSzTx/>
              <a:buNone/>
              <a:tabLst>
                <a:tab pos="381000" algn="l"/>
                <a:tab pos="774700" algn="l"/>
              </a:tabLst>
              <a:defRPr/>
            </a:pPr>
            <a:r>
              <a:rPr lang="zh-CN" altLang="en-US" sz="2802" dirty="0" smtClean="0">
                <a:solidFill>
                  <a:srgbClr val="000000"/>
                </a:solidFill>
                <a:latin typeface="Times New Roman"/>
              </a:rPr>
              <a:t>		</a:t>
            </a:r>
            <a:r>
              <a:rPr lang="en-US" altLang="zh-CN" sz="2400" dirty="0" smtClean="0">
                <a:solidFill>
                  <a:srgbClr val="000000"/>
                </a:solidFill>
                <a:latin typeface="Tahoma"/>
              </a:rPr>
              <a:t>A-B = A + (-B)</a:t>
            </a:r>
          </a:p>
          <a:p>
            <a:pPr marL="0" marR="0" lvl="0" indent="0" defTabSz="914400" eaLnBrk="1" fontAlgn="auto" latinLnBrk="0" hangingPunct="1">
              <a:lnSpc>
                <a:spcPts val="1000"/>
              </a:lnSpc>
              <a:buClrTx/>
              <a:buSzTx/>
              <a:buNone/>
              <a:tabLst>
                <a:tab pos="381000" algn="l"/>
                <a:tab pos="774700" algn="l"/>
              </a:tabLst>
              <a:defRPr/>
            </a:pPr>
            <a:endParaRPr lang="en-US" altLang="zh-CN" sz="2400" dirty="0" smtClean="0">
              <a:solidFill>
                <a:srgbClr val="000000"/>
              </a:solidFill>
              <a:latin typeface="Tahoma"/>
            </a:endParaRPr>
          </a:p>
          <a:p>
            <a:pPr marL="0" marR="0" lvl="0" indent="0" defTabSz="914400" eaLnBrk="1" fontAlgn="auto" latinLnBrk="0" hangingPunct="1">
              <a:lnSpc>
                <a:spcPts val="2960"/>
              </a:lnSpc>
              <a:buClrTx/>
              <a:buSzTx/>
              <a:buNone/>
              <a:tabLst>
                <a:tab pos="381000" algn="l"/>
                <a:tab pos="774700" algn="l"/>
              </a:tabLst>
              <a:defRPr/>
            </a:pPr>
            <a:r>
              <a:rPr lang="en-US" altLang="zh-CN" sz="2400" dirty="0" smtClean="0">
                <a:solidFill>
                  <a:srgbClr val="000000"/>
                </a:solidFill>
                <a:latin typeface="Tahoma"/>
              </a:rPr>
              <a:t>	</a:t>
            </a:r>
            <a:r>
              <a:rPr lang="zh-CN" altLang="en-US" sz="2802" dirty="0" smtClean="0">
                <a:solidFill>
                  <a:srgbClr val="000000"/>
                </a:solidFill>
                <a:latin typeface="Times New Roman"/>
              </a:rPr>
              <a:t>数的机器表示</a:t>
            </a:r>
          </a:p>
          <a:p>
            <a:pPr marL="0" marR="0" lvl="0" indent="0" defTabSz="914400" eaLnBrk="1" fontAlgn="auto" latinLnBrk="0" hangingPunct="1">
              <a:lnSpc>
                <a:spcPts val="1000"/>
              </a:lnSpc>
              <a:buClrTx/>
              <a:buSzTx/>
              <a:buNone/>
              <a:tabLst>
                <a:tab pos="381000" algn="l"/>
                <a:tab pos="774700" algn="l"/>
              </a:tabLst>
              <a:defRPr/>
            </a:pPr>
            <a:endParaRPr lang="zh-CN" altLang="en-US" sz="2802" dirty="0" smtClean="0">
              <a:solidFill>
                <a:srgbClr val="000000"/>
              </a:solidFill>
              <a:latin typeface="Times New Roman"/>
            </a:endParaRPr>
          </a:p>
          <a:p>
            <a:pPr marL="0" marR="0" lvl="0" indent="0" defTabSz="914400" eaLnBrk="1" fontAlgn="auto" latinLnBrk="0" hangingPunct="1">
              <a:lnSpc>
                <a:spcPts val="2466"/>
              </a:lnSpc>
              <a:buClrTx/>
              <a:buSzTx/>
              <a:buNone/>
              <a:tabLst>
                <a:tab pos="381000" algn="l"/>
                <a:tab pos="7747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用一定有限数量的比特表示数字</a:t>
            </a:r>
          </a:p>
          <a:p>
            <a:pPr marL="0" marR="0" lvl="0" indent="0" defTabSz="914400" eaLnBrk="1" fontAlgn="auto" latinLnBrk="0" hangingPunct="1">
              <a:lnSpc>
                <a:spcPts val="3541"/>
              </a:lnSpc>
              <a:buClrTx/>
              <a:buSzTx/>
              <a:buNone/>
              <a:tabLst>
                <a:tab pos="381000" algn="l"/>
                <a:tab pos="774700" algn="l"/>
              </a:tabLst>
              <a:defRPr/>
            </a:pPr>
            <a:r>
              <a:rPr lang="zh-CN" altLang="en-US" sz="2400" dirty="0" smtClean="0">
                <a:solidFill>
                  <a:srgbClr val="000000"/>
                </a:solidFill>
                <a:latin typeface="Times New Roman"/>
              </a:rPr>
              <a:t>		</a:t>
            </a:r>
            <a:r>
              <a:rPr lang="en-US" altLang="zh-CN" sz="2536" dirty="0" smtClean="0">
                <a:solidFill>
                  <a:srgbClr val="000000"/>
                </a:solidFill>
                <a:latin typeface="Tahoma"/>
              </a:rPr>
              <a:t>n</a:t>
            </a:r>
            <a:r>
              <a:rPr lang="zh-CN" altLang="en-US" sz="2400" dirty="0" smtClean="0">
                <a:solidFill>
                  <a:srgbClr val="000000"/>
                </a:solidFill>
                <a:latin typeface="Times New Roman"/>
              </a:rPr>
              <a:t>比特能表示</a:t>
            </a:r>
            <a:r>
              <a:rPr lang="en-US" altLang="zh-CN" sz="2400" dirty="0" smtClean="0">
                <a:solidFill>
                  <a:srgbClr val="000000"/>
                </a:solidFill>
                <a:latin typeface="Tahoma"/>
              </a:rPr>
              <a:t>2</a:t>
            </a:r>
            <a:r>
              <a:rPr lang="en-US" altLang="zh-CN" sz="1693" baseline="50000" dirty="0" smtClean="0">
                <a:solidFill>
                  <a:srgbClr val="000000"/>
                </a:solidFill>
                <a:latin typeface="Tahoma"/>
              </a:rPr>
              <a:t>n</a:t>
            </a:r>
            <a:r>
              <a:rPr lang="zh-CN" altLang="en-US" sz="2400" dirty="0" smtClean="0">
                <a:solidFill>
                  <a:srgbClr val="000000"/>
                </a:solidFill>
                <a:latin typeface="Times New Roman"/>
              </a:rPr>
              <a:t>个数</a:t>
            </a:r>
          </a:p>
          <a:p>
            <a:pPr marL="0" marR="0" lvl="0" indent="0" defTabSz="914400" eaLnBrk="1" fontAlgn="auto" latinLnBrk="0" hangingPunct="1">
              <a:lnSpc>
                <a:spcPts val="3441"/>
              </a:lnSpc>
              <a:buClrTx/>
              <a:buSzTx/>
              <a:buNone/>
              <a:tabLst>
                <a:tab pos="381000" algn="l"/>
                <a:tab pos="774700" algn="l"/>
              </a:tabLst>
              <a:defRPr/>
            </a:pPr>
            <a:r>
              <a:rPr lang="zh-CN" altLang="en-US" sz="2400" dirty="0" smtClean="0">
                <a:solidFill>
                  <a:srgbClr val="000000"/>
                </a:solidFill>
                <a:latin typeface="Times New Roman"/>
              </a:rPr>
              <a:t>		补码的表示范围：</a:t>
            </a:r>
            <a:r>
              <a:rPr lang="en-US" altLang="zh-CN" sz="2400" dirty="0" smtClean="0">
                <a:solidFill>
                  <a:srgbClr val="000000"/>
                </a:solidFill>
                <a:latin typeface="Tahoma"/>
              </a:rPr>
              <a:t>2</a:t>
            </a:r>
            <a:r>
              <a:rPr lang="en-US" altLang="zh-CN" sz="1693" baseline="50000" dirty="0" smtClean="0">
                <a:solidFill>
                  <a:srgbClr val="000000"/>
                </a:solidFill>
                <a:latin typeface="Tahoma"/>
              </a:rPr>
              <a:t>n-1</a:t>
            </a:r>
            <a:r>
              <a:rPr lang="en-US" altLang="zh-CN" sz="2400" dirty="0" smtClean="0">
                <a:solidFill>
                  <a:srgbClr val="000000"/>
                </a:solidFill>
                <a:latin typeface="Tahoma"/>
              </a:rPr>
              <a:t>-1 </a:t>
            </a:r>
            <a:r>
              <a:rPr lang="en-US" altLang="zh-CN" sz="2400" dirty="0" smtClean="0">
                <a:solidFill>
                  <a:srgbClr val="000000"/>
                </a:solidFill>
                <a:latin typeface="楷体_GB2312"/>
                <a:ea typeface="楷体_GB2312"/>
              </a:rPr>
              <a:t>≥</a:t>
            </a:r>
            <a:r>
              <a:rPr lang="en-US" altLang="zh-CN" sz="2400" dirty="0" smtClean="0">
                <a:solidFill>
                  <a:srgbClr val="000000"/>
                </a:solidFill>
                <a:latin typeface="Symbol"/>
              </a:rPr>
              <a:t> </a:t>
            </a:r>
            <a:r>
              <a:rPr lang="en-US" altLang="zh-CN" sz="2536" dirty="0" smtClean="0">
                <a:solidFill>
                  <a:srgbClr val="000000"/>
                </a:solidFill>
                <a:latin typeface="Tahoma"/>
              </a:rPr>
              <a:t>N </a:t>
            </a:r>
            <a:r>
              <a:rPr lang="en-US" altLang="zh-CN" sz="2536" dirty="0" smtClean="0">
                <a:solidFill>
                  <a:srgbClr val="000000"/>
                </a:solidFill>
                <a:latin typeface="楷体_GB2312"/>
                <a:ea typeface="楷体_GB2312"/>
              </a:rPr>
              <a:t>≥</a:t>
            </a:r>
            <a:r>
              <a:rPr lang="en-US" altLang="zh-CN" sz="2400" dirty="0" smtClean="0">
                <a:solidFill>
                  <a:srgbClr val="000000"/>
                </a:solidFill>
                <a:latin typeface="Tahoma"/>
              </a:rPr>
              <a:t>-</a:t>
            </a:r>
            <a:r>
              <a:rPr lang="en-US" altLang="zh-CN" sz="2400" dirty="0" smtClean="0">
                <a:solidFill>
                  <a:srgbClr val="000000"/>
                </a:solidFill>
                <a:latin typeface="Tahoma"/>
              </a:rPr>
              <a:t>2</a:t>
            </a:r>
            <a:r>
              <a:rPr lang="en-US" altLang="zh-CN" sz="1693" baseline="50000" dirty="0" smtClean="0">
                <a:solidFill>
                  <a:srgbClr val="000000"/>
                </a:solidFill>
                <a:latin typeface="Tahoma"/>
              </a:rPr>
              <a:t>n-1</a:t>
            </a:r>
          </a:p>
          <a:p>
            <a:pPr marL="0" marR="0" lvl="0" indent="0" defTabSz="914400" eaLnBrk="1" fontAlgn="auto" latinLnBrk="0" hangingPunct="1">
              <a:lnSpc>
                <a:spcPts val="4024"/>
              </a:lnSpc>
              <a:buClrTx/>
              <a:buSzTx/>
              <a:buNone/>
              <a:tabLst>
                <a:tab pos="381000" algn="l"/>
                <a:tab pos="774700" algn="l"/>
              </a:tabLst>
              <a:defRPr/>
            </a:pPr>
            <a:r>
              <a:rPr lang="en-US" altLang="zh-CN" sz="1693" dirty="0" smtClean="0">
                <a:solidFill>
                  <a:srgbClr val="000000"/>
                </a:solidFill>
                <a:latin typeface="Tahoma"/>
              </a:rPr>
              <a:t>	</a:t>
            </a:r>
            <a:r>
              <a:rPr lang="zh-CN" altLang="en-US" sz="2802" dirty="0" smtClean="0">
                <a:solidFill>
                  <a:srgbClr val="000000"/>
                </a:solidFill>
                <a:latin typeface="Times New Roman"/>
              </a:rPr>
              <a:t>溢出</a:t>
            </a:r>
            <a:r>
              <a:rPr lang="en-US" altLang="zh-CN" sz="2802" dirty="0" smtClean="0">
                <a:solidFill>
                  <a:srgbClr val="000000"/>
                </a:solidFill>
                <a:latin typeface="Tahoma"/>
              </a:rPr>
              <a:t>(overflow)</a:t>
            </a:r>
          </a:p>
          <a:p>
            <a:pPr marL="0" marR="0" lvl="0" indent="0" defTabSz="914400" eaLnBrk="1" fontAlgn="auto" latinLnBrk="0" hangingPunct="1">
              <a:lnSpc>
                <a:spcPts val="3445"/>
              </a:lnSpc>
              <a:buClrTx/>
              <a:buSzTx/>
              <a:buNone/>
              <a:tabLst>
                <a:tab pos="381000" algn="l"/>
                <a:tab pos="774700" algn="l"/>
              </a:tabLst>
              <a:defRPr/>
            </a:pPr>
            <a:r>
              <a:rPr lang="en-US" altLang="zh-CN" sz="2802" dirty="0" smtClean="0">
                <a:solidFill>
                  <a:srgbClr val="000000"/>
                </a:solidFill>
                <a:latin typeface="Tahoma"/>
              </a:rPr>
              <a:t>		</a:t>
            </a:r>
            <a:r>
              <a:rPr lang="zh-CN" altLang="en-US" sz="2400" dirty="0" smtClean="0">
                <a:solidFill>
                  <a:srgbClr val="000000"/>
                </a:solidFill>
                <a:latin typeface="Times New Roman"/>
              </a:rPr>
              <a:t>上溢：</a:t>
            </a:r>
            <a:r>
              <a:rPr lang="en-US" altLang="zh-CN" sz="2400" dirty="0" smtClean="0">
                <a:solidFill>
                  <a:srgbClr val="000000"/>
                </a:solidFill>
                <a:latin typeface="Tahoma"/>
              </a:rPr>
              <a:t>N &gt; 2</a:t>
            </a:r>
            <a:r>
              <a:rPr lang="en-US" altLang="zh-CN" sz="1693" baseline="50000" dirty="0" smtClean="0">
                <a:solidFill>
                  <a:srgbClr val="000000"/>
                </a:solidFill>
                <a:latin typeface="Tahoma"/>
              </a:rPr>
              <a:t>n-1</a:t>
            </a:r>
            <a:r>
              <a:rPr lang="en-US" altLang="zh-CN" sz="2400" dirty="0" smtClean="0">
                <a:solidFill>
                  <a:srgbClr val="000000"/>
                </a:solidFill>
                <a:latin typeface="Tahoma"/>
              </a:rPr>
              <a:t>-1</a:t>
            </a:r>
            <a:r>
              <a:rPr lang="zh-CN" altLang="en-US" sz="2400" dirty="0" smtClean="0">
                <a:solidFill>
                  <a:srgbClr val="000000"/>
                </a:solidFill>
                <a:latin typeface="Times New Roman"/>
              </a:rPr>
              <a:t>，或者</a:t>
            </a:r>
          </a:p>
          <a:p>
            <a:pPr marL="0" marR="0" lvl="0" indent="0" defTabSz="914400" eaLnBrk="1" fontAlgn="auto" latinLnBrk="0" hangingPunct="1">
              <a:lnSpc>
                <a:spcPts val="3450"/>
              </a:lnSpc>
              <a:buClrTx/>
              <a:buSzTx/>
              <a:buNone/>
              <a:tabLst>
                <a:tab pos="381000" algn="l"/>
                <a:tab pos="774700" algn="l"/>
              </a:tabLst>
              <a:defRPr/>
            </a:pPr>
            <a:r>
              <a:rPr lang="zh-CN" altLang="en-US" sz="2400" dirty="0" smtClean="0">
                <a:solidFill>
                  <a:srgbClr val="000000"/>
                </a:solidFill>
                <a:latin typeface="Times New Roman"/>
              </a:rPr>
              <a:t>		下溢：</a:t>
            </a:r>
            <a:r>
              <a:rPr lang="en-US" altLang="zh-CN" sz="2400" dirty="0" smtClean="0">
                <a:solidFill>
                  <a:srgbClr val="000000"/>
                </a:solidFill>
                <a:latin typeface="Tahoma"/>
              </a:rPr>
              <a:t>N &lt; -2</a:t>
            </a:r>
            <a:r>
              <a:rPr lang="en-US" altLang="zh-CN" sz="1693" baseline="50000" dirty="0" smtClean="0">
                <a:solidFill>
                  <a:srgbClr val="000000"/>
                </a:solidFill>
                <a:latin typeface="Tahoma"/>
              </a:rPr>
              <a:t>n</a:t>
            </a:r>
            <a:r>
              <a:rPr lang="en-US" altLang="zh-CN" sz="2400" dirty="0" smtClean="0">
                <a:solidFill>
                  <a:srgbClr val="000000"/>
                </a:solidFill>
                <a:latin typeface="Tahoma"/>
              </a:rPr>
              <a:t>-1</a:t>
            </a:r>
            <a:endParaRPr lang="zh-CN" altLang="en-US" sz="2400" dirty="0">
              <a:solidFill>
                <a:srgbClr val="000000"/>
              </a:solidFill>
              <a:latin typeface="Tahom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A.tmp"/>
          <p:cNvPicPr>
            <a:picLocks/>
          </p:cNvPicPr>
          <p:nvPr/>
        </p:nvPicPr>
        <p:blipFill>
          <a:blip r:embed="rId2"/>
          <a:stretch>
            <a:fillRect/>
          </a:stretch>
        </p:blipFill>
        <p:spPr>
          <a:xfrm>
            <a:off x="101600" y="520700"/>
            <a:ext cx="8572500" cy="927100"/>
          </a:xfrm>
          <a:prstGeom prst="rect">
            <a:avLst/>
          </a:prstGeom>
        </p:spPr>
      </p:pic>
      <p:graphicFrame>
        <p:nvGraphicFramePr>
          <p:cNvPr id="6" name="表格 5"/>
          <p:cNvGraphicFramePr>
            <a:graphicFrameLocks noGrp="1"/>
          </p:cNvGraphicFramePr>
          <p:nvPr/>
        </p:nvGraphicFramePr>
        <p:xfrm>
          <a:off x="1381899" y="3794886"/>
          <a:ext cx="6042647" cy="1900174"/>
        </p:xfrm>
        <a:graphic>
          <a:graphicData uri="http://schemas.openxmlformats.org/drawingml/2006/table">
            <a:tbl>
              <a:tblPr firstRow="1" bandRow="1">
                <a:tableStyleId>{B301B821-A1FF-4177-AEE7-76D212191A09}</a:tableStyleId>
              </a:tblPr>
              <a:tblGrid>
                <a:gridCol w="944118"/>
                <a:gridCol w="851916"/>
                <a:gridCol w="1022604"/>
                <a:gridCol w="1876806"/>
                <a:gridCol w="1347203"/>
              </a:tblGrid>
              <a:tr h="274320">
                <a:tc>
                  <a:txBody>
                    <a:bodyPr/>
                    <a:lstStyle/>
                    <a:p>
                      <a:pPr>
                        <a:lnSpc>
                          <a:spcPts val="1502"/>
                        </a:lnSpc>
                        <a:spcBef>
                          <a:spcPts val="0"/>
                        </a:spcBef>
                        <a:spcAft>
                          <a:spcPts val="0"/>
                        </a:spcAft>
                      </a:pPr>
                      <a:r>
                        <a:rPr lang="en-US" altLang="zh-CN" sz="1668" b="0" i="0" dirty="0" smtClean="0">
                          <a:solidFill>
                            <a:srgbClr val="000000"/>
                          </a:solidFill>
                          <a:latin typeface="Times New Roman"/>
                        </a:rPr>
                        <a:t>Case</a:t>
                      </a:r>
                      <a:endParaRPr lang="zh-CN" altLang="en-US" sz="1668" b="0" i="0" dirty="0">
                        <a:solidFill>
                          <a:srgbClr val="000000"/>
                        </a:solidFill>
                        <a:latin typeface="Times New Roman"/>
                      </a:endParaRPr>
                    </a:p>
                  </a:txBody>
                  <a:tcPr marL="0" marR="0" marT="0" marB="0">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Carry</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Sign Bit</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Condition</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Overflow ?</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r>
              <a:tr h="505206">
                <a:tc>
                  <a:txBody>
                    <a:bodyPr/>
                    <a:lstStyle/>
                    <a:p>
                      <a:pPr>
                        <a:lnSpc>
                          <a:spcPts val="1502"/>
                        </a:lnSpc>
                        <a:spcBef>
                          <a:spcPts val="0"/>
                        </a:spcBef>
                        <a:spcAft>
                          <a:spcPts val="0"/>
                        </a:spcAft>
                      </a:pPr>
                      <a:r>
                        <a:rPr lang="en-US" altLang="zh-CN" sz="1668" b="0" i="0" smtClean="0">
                          <a:solidFill>
                            <a:srgbClr val="000000"/>
                          </a:solidFill>
                          <a:latin typeface="Times New Roman"/>
                        </a:rPr>
                        <a:t>B+C</a:t>
                      </a:r>
                      <a:endParaRPr lang="zh-CN" altLang="en-US" sz="1668" b="0" i="0">
                        <a:solidFill>
                          <a:srgbClr val="000000"/>
                        </a:solidFill>
                        <a:latin typeface="Times New Roman"/>
                      </a:endParaRPr>
                    </a:p>
                  </a:txBody>
                  <a:tcPr marL="0" marR="0" marT="0" marB="0">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0</a:t>
                      </a:r>
                    </a:p>
                    <a:p>
                      <a:pPr>
                        <a:lnSpc>
                          <a:spcPts val="1956"/>
                        </a:lnSpc>
                        <a:spcBef>
                          <a:spcPts val="0"/>
                        </a:spcBef>
                        <a:spcAft>
                          <a:spcPts val="0"/>
                        </a:spcAft>
                      </a:pPr>
                      <a:r>
                        <a:rPr lang="en-US" altLang="zh-CN" sz="1668" b="0" i="0" smtClean="0">
                          <a:solidFill>
                            <a:srgbClr val="000000"/>
                          </a:solidFill>
                          <a:latin typeface="Times New Roman"/>
                        </a:rPr>
                        <a:t>0</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0</a:t>
                      </a:r>
                    </a:p>
                    <a:p>
                      <a:pPr>
                        <a:lnSpc>
                          <a:spcPts val="1956"/>
                        </a:lnSpc>
                        <a:spcBef>
                          <a:spcPts val="0"/>
                        </a:spcBef>
                        <a:spcAft>
                          <a:spcPts val="0"/>
                        </a:spcAft>
                      </a:pPr>
                      <a:r>
                        <a:rPr lang="en-US" altLang="zh-CN" sz="1668" b="0" i="0" smtClean="0">
                          <a:solidFill>
                            <a:srgbClr val="000000"/>
                          </a:solidFill>
                          <a:latin typeface="Times New Roman"/>
                        </a:rPr>
                        <a:t>1</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marL="0" marR="0" lvl="0" indent="0" algn="l" defTabSz="914400" rtl="0" eaLnBrk="1" fontAlgn="auto" latinLnBrk="0" hangingPunct="1">
                        <a:lnSpc>
                          <a:spcPts val="969"/>
                        </a:lnSpc>
                        <a:spcBef>
                          <a:spcPts val="0"/>
                        </a:spcBef>
                        <a:spcAft>
                          <a:spcPts val="0"/>
                        </a:spcAft>
                        <a:buClrTx/>
                        <a:buSzTx/>
                        <a:buFontTx/>
                        <a:buNone/>
                        <a:tabLst>
                          <a:tab pos="889000" algn="l"/>
                          <a:tab pos="901700" algn="l"/>
                        </a:tabLst>
                        <a:defRPr/>
                      </a:pPr>
                      <a:r>
                        <a:rPr lang="pt-BR" altLang="zh-CN" dirty="0" smtClean="0"/>
                        <a:t>	</a:t>
                      </a:r>
                      <a:r>
                        <a:rPr lang="pt-BR" altLang="zh-CN" sz="1068" b="0" i="1" dirty="0" smtClean="0">
                          <a:solidFill>
                            <a:srgbClr val="000000"/>
                          </a:solidFill>
                          <a:latin typeface="Times New Roman"/>
                        </a:rPr>
                        <a:t>n-1</a:t>
                      </a:r>
                    </a:p>
                    <a:p>
                      <a:pPr marL="0" marR="0" lvl="0" indent="0" algn="l" defTabSz="914400" rtl="0" eaLnBrk="1" fontAlgn="auto" latinLnBrk="0" hangingPunct="1">
                        <a:lnSpc>
                          <a:spcPts val="874"/>
                        </a:lnSpc>
                        <a:spcBef>
                          <a:spcPts val="0"/>
                        </a:spcBef>
                        <a:spcAft>
                          <a:spcPts val="0"/>
                        </a:spcAft>
                        <a:buClrTx/>
                        <a:buSzTx/>
                        <a:buFontTx/>
                        <a:buNone/>
                        <a:tabLst>
                          <a:tab pos="889000" algn="l"/>
                          <a:tab pos="901700" algn="l"/>
                        </a:tabLst>
                        <a:defRPr/>
                      </a:pPr>
                      <a:r>
                        <a:rPr lang="pt-BR" altLang="zh-CN" sz="1668" b="0" i="0" dirty="0" smtClean="0">
                          <a:solidFill>
                            <a:srgbClr val="000000"/>
                          </a:solidFill>
                          <a:latin typeface="Times New Roman"/>
                        </a:rPr>
                        <a:t>B + C </a:t>
                      </a:r>
                      <a:r>
                        <a:rPr lang="pt-BR" altLang="zh-CN" sz="1479" b="0" i="0" dirty="0" smtClean="0">
                          <a:solidFill>
                            <a:srgbClr val="000000"/>
                          </a:solidFill>
                          <a:latin typeface="楷体_GB2312"/>
                          <a:ea typeface="楷体_GB2312"/>
                        </a:rPr>
                        <a:t>≤</a:t>
                      </a:r>
                      <a:r>
                        <a:rPr lang="pt-BR" altLang="zh-CN" sz="1479" b="0" i="0" dirty="0" smtClean="0">
                          <a:solidFill>
                            <a:srgbClr val="000000"/>
                          </a:solidFill>
                          <a:latin typeface="Symbol"/>
                        </a:rPr>
                        <a:t> </a:t>
                      </a:r>
                      <a:r>
                        <a:rPr lang="pt-BR" altLang="zh-CN" sz="1668" b="0" i="0" dirty="0" smtClean="0">
                          <a:solidFill>
                            <a:srgbClr val="000000"/>
                          </a:solidFill>
                          <a:latin typeface="Times New Roman"/>
                        </a:rPr>
                        <a:t>2     - 1</a:t>
                      </a:r>
                    </a:p>
                    <a:p>
                      <a:pPr marL="0" marR="0" lvl="0" indent="0" algn="l" defTabSz="914400" rtl="0" eaLnBrk="1" fontAlgn="auto" latinLnBrk="0" hangingPunct="1">
                        <a:lnSpc>
                          <a:spcPts val="1082"/>
                        </a:lnSpc>
                        <a:spcBef>
                          <a:spcPts val="0"/>
                        </a:spcBef>
                        <a:spcAft>
                          <a:spcPts val="0"/>
                        </a:spcAft>
                        <a:buClrTx/>
                        <a:buSzTx/>
                        <a:buFontTx/>
                        <a:buNone/>
                        <a:tabLst>
                          <a:tab pos="889000" algn="l"/>
                          <a:tab pos="901700" algn="l"/>
                        </a:tabLst>
                        <a:defRPr/>
                      </a:pPr>
                      <a:r>
                        <a:rPr lang="pt-BR" altLang="zh-CN" sz="1668" b="0" i="0" dirty="0" smtClean="0">
                          <a:solidFill>
                            <a:srgbClr val="000000"/>
                          </a:solidFill>
                          <a:latin typeface="Times New Roman"/>
                        </a:rPr>
                        <a:t>		</a:t>
                      </a:r>
                      <a:r>
                        <a:rPr lang="pt-BR" altLang="zh-CN" sz="1068" b="0" i="1" dirty="0" smtClean="0">
                          <a:solidFill>
                            <a:srgbClr val="000000"/>
                          </a:solidFill>
                          <a:latin typeface="Times New Roman"/>
                        </a:rPr>
                        <a:t>n-1</a:t>
                      </a:r>
                    </a:p>
                    <a:p>
                      <a:pPr marL="0" marR="0" lvl="0" indent="0" algn="l" defTabSz="914400" rtl="0" eaLnBrk="1" fontAlgn="auto" latinLnBrk="0" hangingPunct="1">
                        <a:lnSpc>
                          <a:spcPts val="874"/>
                        </a:lnSpc>
                        <a:spcBef>
                          <a:spcPts val="0"/>
                        </a:spcBef>
                        <a:spcAft>
                          <a:spcPts val="0"/>
                        </a:spcAft>
                        <a:buClrTx/>
                        <a:buSzTx/>
                        <a:buFontTx/>
                        <a:buNone/>
                        <a:tabLst>
                          <a:tab pos="889000" algn="l"/>
                          <a:tab pos="901700" algn="l"/>
                        </a:tabLst>
                        <a:defRPr/>
                      </a:pPr>
                      <a:r>
                        <a:rPr lang="pt-BR" altLang="zh-CN" sz="1668" b="0" i="0" dirty="0" smtClean="0">
                          <a:solidFill>
                            <a:srgbClr val="000000"/>
                          </a:solidFill>
                          <a:latin typeface="Times New Roman"/>
                        </a:rPr>
                        <a:t>B + C &gt; 2     - 1</a:t>
                      </a:r>
                      <a:endParaRPr lang="zh-CN" altLang="en-US" sz="1668" b="0" i="0" dirty="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marL="0" marR="0" lvl="0" indent="0" algn="l" defTabSz="914400" rtl="0" eaLnBrk="1" fontAlgn="auto" latinLnBrk="0" hangingPunct="1">
                        <a:lnSpc>
                          <a:spcPts val="1502"/>
                        </a:lnSpc>
                        <a:spcBef>
                          <a:spcPts val="0"/>
                        </a:spcBef>
                        <a:spcAft>
                          <a:spcPts val="0"/>
                        </a:spcAft>
                        <a:buClrTx/>
                        <a:buSzTx/>
                        <a:buFontTx/>
                        <a:buNone/>
                        <a:tabLst>
                          <a:tab pos="38100" algn="l"/>
                        </a:tabLst>
                        <a:defRPr/>
                      </a:pPr>
                      <a:r>
                        <a:rPr lang="en-US" altLang="zh-CN" smtClean="0"/>
                        <a:t>	</a:t>
                      </a:r>
                      <a:r>
                        <a:rPr lang="en-US" altLang="zh-CN" sz="1668" b="0" i="0" smtClean="0">
                          <a:solidFill>
                            <a:srgbClr val="000000"/>
                          </a:solidFill>
                          <a:latin typeface="Times New Roman"/>
                        </a:rPr>
                        <a:t>No</a:t>
                      </a:r>
                    </a:p>
                    <a:p>
                      <a:pPr marL="0" marR="0" lvl="0" indent="0" algn="l" defTabSz="914400" rtl="0" eaLnBrk="1" fontAlgn="auto" latinLnBrk="0" hangingPunct="1">
                        <a:lnSpc>
                          <a:spcPts val="1956"/>
                        </a:lnSpc>
                        <a:spcBef>
                          <a:spcPts val="0"/>
                        </a:spcBef>
                        <a:spcAft>
                          <a:spcPts val="0"/>
                        </a:spcAft>
                        <a:buClrTx/>
                        <a:buSzTx/>
                        <a:buFontTx/>
                        <a:buNone/>
                        <a:tabLst>
                          <a:tab pos="38100" algn="l"/>
                        </a:tabLst>
                        <a:defRPr/>
                      </a:pPr>
                      <a:r>
                        <a:rPr lang="en-US" altLang="zh-CN" sz="1668" b="0" i="0" smtClean="0">
                          <a:solidFill>
                            <a:srgbClr val="000000"/>
                          </a:solidFill>
                          <a:latin typeface="Times New Roman"/>
                        </a:rPr>
                        <a:t>Yes</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r>
              <a:tr h="517398">
                <a:tc>
                  <a:txBody>
                    <a:bodyPr/>
                    <a:lstStyle/>
                    <a:p>
                      <a:pPr>
                        <a:lnSpc>
                          <a:spcPts val="1502"/>
                        </a:lnSpc>
                        <a:spcBef>
                          <a:spcPts val="0"/>
                        </a:spcBef>
                        <a:spcAft>
                          <a:spcPts val="0"/>
                        </a:spcAft>
                      </a:pPr>
                      <a:r>
                        <a:rPr lang="en-US" altLang="zh-CN" sz="1668" b="0" i="0" smtClean="0">
                          <a:solidFill>
                            <a:srgbClr val="000000"/>
                          </a:solidFill>
                          <a:latin typeface="Times New Roman"/>
                        </a:rPr>
                        <a:t>B-C</a:t>
                      </a:r>
                      <a:endParaRPr lang="zh-CN" altLang="en-US" sz="1668" b="0" i="0">
                        <a:solidFill>
                          <a:srgbClr val="000000"/>
                        </a:solidFill>
                        <a:latin typeface="Times New Roman"/>
                      </a:endParaRPr>
                    </a:p>
                  </a:txBody>
                  <a:tcPr marL="0" marR="0" marT="0" marB="0">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1</a:t>
                      </a:r>
                    </a:p>
                    <a:p>
                      <a:pPr>
                        <a:lnSpc>
                          <a:spcPts val="1956"/>
                        </a:lnSpc>
                        <a:spcBef>
                          <a:spcPts val="0"/>
                        </a:spcBef>
                        <a:spcAft>
                          <a:spcPts val="0"/>
                        </a:spcAft>
                      </a:pPr>
                      <a:r>
                        <a:rPr lang="en-US" altLang="zh-CN" sz="1668" b="0" i="0" smtClean="0">
                          <a:solidFill>
                            <a:srgbClr val="000000"/>
                          </a:solidFill>
                          <a:latin typeface="Times New Roman"/>
                        </a:rPr>
                        <a:t>0</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0</a:t>
                      </a:r>
                    </a:p>
                    <a:p>
                      <a:pPr>
                        <a:lnSpc>
                          <a:spcPts val="1956"/>
                        </a:lnSpc>
                        <a:spcBef>
                          <a:spcPts val="0"/>
                        </a:spcBef>
                        <a:spcAft>
                          <a:spcPts val="0"/>
                        </a:spcAft>
                      </a:pPr>
                      <a:r>
                        <a:rPr lang="en-US" altLang="zh-CN" sz="1668" b="0" i="0" smtClean="0">
                          <a:solidFill>
                            <a:srgbClr val="000000"/>
                          </a:solidFill>
                          <a:latin typeface="Times New Roman"/>
                        </a:rPr>
                        <a:t>1</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843"/>
                        </a:lnSpc>
                        <a:spcBef>
                          <a:spcPts val="0"/>
                        </a:spcBef>
                        <a:spcAft>
                          <a:spcPts val="0"/>
                        </a:spcAft>
                      </a:pPr>
                      <a:r>
                        <a:rPr lang="en-US" altLang="zh-CN" sz="1668" b="0" i="0" dirty="0" smtClean="0">
                          <a:solidFill>
                            <a:srgbClr val="000000"/>
                          </a:solidFill>
                          <a:latin typeface="Times New Roman"/>
                        </a:rPr>
                        <a:t>B </a:t>
                      </a:r>
                      <a:r>
                        <a:rPr lang="pt-BR" altLang="zh-CN" sz="1479" b="0" i="0" dirty="0" smtClean="0">
                          <a:solidFill>
                            <a:srgbClr val="000000"/>
                          </a:solidFill>
                          <a:latin typeface="楷体_GB2312"/>
                          <a:ea typeface="楷体_GB2312"/>
                        </a:rPr>
                        <a:t>≤</a:t>
                      </a:r>
                      <a:r>
                        <a:rPr lang="en-US" altLang="zh-CN" sz="1479" b="0" i="0" dirty="0" smtClean="0">
                          <a:solidFill>
                            <a:srgbClr val="000000"/>
                          </a:solidFill>
                          <a:latin typeface="Symbol"/>
                        </a:rPr>
                        <a:t> </a:t>
                      </a:r>
                      <a:r>
                        <a:rPr lang="en-US" altLang="zh-CN" sz="1668" b="0" i="0" dirty="0" smtClean="0">
                          <a:solidFill>
                            <a:srgbClr val="000000"/>
                          </a:solidFill>
                          <a:latin typeface="Times New Roman"/>
                        </a:rPr>
                        <a:t>C</a:t>
                      </a:r>
                    </a:p>
                    <a:p>
                      <a:pPr>
                        <a:lnSpc>
                          <a:spcPts val="1956"/>
                        </a:lnSpc>
                        <a:spcBef>
                          <a:spcPts val="0"/>
                        </a:spcBef>
                        <a:spcAft>
                          <a:spcPts val="0"/>
                        </a:spcAft>
                      </a:pPr>
                      <a:r>
                        <a:rPr lang="en-US" altLang="zh-CN" sz="1668" b="0" i="0" dirty="0" smtClean="0">
                          <a:solidFill>
                            <a:srgbClr val="000000"/>
                          </a:solidFill>
                          <a:latin typeface="Times New Roman"/>
                        </a:rPr>
                        <a:t>B&gt;C</a:t>
                      </a:r>
                      <a:endParaRPr lang="zh-CN" altLang="en-US" sz="1668" b="0" i="0" dirty="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No</a:t>
                      </a:r>
                    </a:p>
                    <a:p>
                      <a:pPr>
                        <a:lnSpc>
                          <a:spcPts val="1956"/>
                        </a:lnSpc>
                        <a:spcBef>
                          <a:spcPts val="0"/>
                        </a:spcBef>
                        <a:spcAft>
                          <a:spcPts val="0"/>
                        </a:spcAft>
                      </a:pPr>
                      <a:r>
                        <a:rPr lang="en-US" altLang="zh-CN" sz="1668" b="0" i="0" smtClean="0">
                          <a:solidFill>
                            <a:srgbClr val="000000"/>
                          </a:solidFill>
                          <a:latin typeface="Times New Roman"/>
                        </a:rPr>
                        <a:t>No</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r>
              <a:tr h="592074">
                <a:tc>
                  <a:txBody>
                    <a:bodyPr/>
                    <a:lstStyle/>
                    <a:p>
                      <a:pPr>
                        <a:lnSpc>
                          <a:spcPts val="1502"/>
                        </a:lnSpc>
                        <a:spcBef>
                          <a:spcPts val="0"/>
                        </a:spcBef>
                        <a:spcAft>
                          <a:spcPts val="0"/>
                        </a:spcAft>
                      </a:pPr>
                      <a:r>
                        <a:rPr lang="en-US" altLang="zh-CN" sz="1668" b="0" i="0" smtClean="0">
                          <a:solidFill>
                            <a:srgbClr val="000000"/>
                          </a:solidFill>
                          <a:latin typeface="Times New Roman"/>
                        </a:rPr>
                        <a:t>-B - C</a:t>
                      </a:r>
                      <a:endParaRPr lang="zh-CN" altLang="en-US" sz="1668" b="0" i="0">
                        <a:solidFill>
                          <a:srgbClr val="000000"/>
                        </a:solidFill>
                        <a:latin typeface="Times New Roman"/>
                      </a:endParaRPr>
                    </a:p>
                  </a:txBody>
                  <a:tcPr marL="0" marR="0" marT="0" marB="0">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1</a:t>
                      </a:r>
                    </a:p>
                    <a:p>
                      <a:pPr>
                        <a:lnSpc>
                          <a:spcPts val="1956"/>
                        </a:lnSpc>
                        <a:spcBef>
                          <a:spcPts val="0"/>
                        </a:spcBef>
                        <a:spcAft>
                          <a:spcPts val="0"/>
                        </a:spcAft>
                      </a:pPr>
                      <a:r>
                        <a:rPr lang="en-US" altLang="zh-CN" sz="1668" b="0" i="0" smtClean="0">
                          <a:solidFill>
                            <a:srgbClr val="000000"/>
                          </a:solidFill>
                          <a:latin typeface="Times New Roman"/>
                        </a:rPr>
                        <a:t>1</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a:lnSpc>
                          <a:spcPts val="1502"/>
                        </a:lnSpc>
                        <a:spcBef>
                          <a:spcPts val="0"/>
                        </a:spcBef>
                        <a:spcAft>
                          <a:spcPts val="0"/>
                        </a:spcAft>
                      </a:pPr>
                      <a:r>
                        <a:rPr lang="en-US" altLang="zh-CN" sz="1668" b="0" i="0" smtClean="0">
                          <a:solidFill>
                            <a:srgbClr val="000000"/>
                          </a:solidFill>
                          <a:latin typeface="Times New Roman"/>
                        </a:rPr>
                        <a:t>1</a:t>
                      </a:r>
                    </a:p>
                    <a:p>
                      <a:pPr>
                        <a:lnSpc>
                          <a:spcPts val="1956"/>
                        </a:lnSpc>
                        <a:spcBef>
                          <a:spcPts val="0"/>
                        </a:spcBef>
                        <a:spcAft>
                          <a:spcPts val="0"/>
                        </a:spcAft>
                      </a:pPr>
                      <a:r>
                        <a:rPr lang="en-US" altLang="zh-CN" sz="1668" b="0" i="0" smtClean="0">
                          <a:solidFill>
                            <a:srgbClr val="000000"/>
                          </a:solidFill>
                          <a:latin typeface="Times New Roman"/>
                        </a:rPr>
                        <a:t>0</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marL="0" marR="0" lvl="0" indent="0" algn="l" defTabSz="914400" rtl="0" eaLnBrk="1" fontAlgn="auto" latinLnBrk="0" hangingPunct="1">
                        <a:lnSpc>
                          <a:spcPts val="969"/>
                        </a:lnSpc>
                        <a:spcBef>
                          <a:spcPts val="0"/>
                        </a:spcBef>
                        <a:spcAft>
                          <a:spcPts val="0"/>
                        </a:spcAft>
                        <a:buClrTx/>
                        <a:buSzTx/>
                        <a:buFontTx/>
                        <a:buNone/>
                        <a:tabLst>
                          <a:tab pos="1193800" algn="l"/>
                          <a:tab pos="1206500" algn="l"/>
                        </a:tabLst>
                        <a:defRPr/>
                      </a:pPr>
                      <a:r>
                        <a:rPr lang="pt-BR" altLang="zh-CN" dirty="0" smtClean="0"/>
                        <a:t>	</a:t>
                      </a:r>
                      <a:r>
                        <a:rPr lang="pt-BR" altLang="zh-CN" sz="1068" b="0" i="1" dirty="0" smtClean="0">
                          <a:solidFill>
                            <a:srgbClr val="000000"/>
                          </a:solidFill>
                          <a:latin typeface="Times New Roman"/>
                        </a:rPr>
                        <a:t>n-1</a:t>
                      </a:r>
                    </a:p>
                    <a:p>
                      <a:pPr marL="0" marR="0" lvl="0" indent="0" algn="l" defTabSz="914400" rtl="0" eaLnBrk="1" fontAlgn="auto" latinLnBrk="0" hangingPunct="1">
                        <a:lnSpc>
                          <a:spcPts val="874"/>
                        </a:lnSpc>
                        <a:spcBef>
                          <a:spcPts val="0"/>
                        </a:spcBef>
                        <a:spcAft>
                          <a:spcPts val="0"/>
                        </a:spcAft>
                        <a:buClrTx/>
                        <a:buSzTx/>
                        <a:buFontTx/>
                        <a:buNone/>
                        <a:tabLst>
                          <a:tab pos="1193800" algn="l"/>
                          <a:tab pos="1206500" algn="l"/>
                        </a:tabLst>
                        <a:defRPr/>
                      </a:pPr>
                      <a:r>
                        <a:rPr lang="pt-BR" altLang="zh-CN" sz="1668" b="0" i="0" dirty="0" smtClean="0">
                          <a:solidFill>
                            <a:srgbClr val="000000"/>
                          </a:solidFill>
                          <a:latin typeface="Times New Roman"/>
                        </a:rPr>
                        <a:t>-(B + C) </a:t>
                      </a:r>
                      <a:r>
                        <a:rPr lang="pt-BR" altLang="zh-CN" sz="1479" b="0" i="0" dirty="0" smtClean="0">
                          <a:solidFill>
                            <a:srgbClr val="000000"/>
                          </a:solidFill>
                          <a:latin typeface="楷体_GB2312"/>
                          <a:ea typeface="楷体_GB2312"/>
                        </a:rPr>
                        <a:t>≥</a:t>
                      </a:r>
                      <a:r>
                        <a:rPr lang="pt-BR" altLang="zh-CN" sz="1479" b="0" i="0" dirty="0" smtClean="0">
                          <a:solidFill>
                            <a:srgbClr val="000000"/>
                          </a:solidFill>
                          <a:latin typeface="Symbol"/>
                        </a:rPr>
                        <a:t> </a:t>
                      </a:r>
                      <a:r>
                        <a:rPr lang="pt-BR" altLang="zh-CN" sz="1668" b="0" i="0" dirty="0" smtClean="0">
                          <a:solidFill>
                            <a:srgbClr val="000000"/>
                          </a:solidFill>
                          <a:latin typeface="Times New Roman"/>
                        </a:rPr>
                        <a:t>-2</a:t>
                      </a:r>
                    </a:p>
                    <a:p>
                      <a:pPr marL="0" marR="0" lvl="0" indent="0" algn="l" defTabSz="914400" rtl="0" eaLnBrk="1" fontAlgn="auto" latinLnBrk="0" hangingPunct="1">
                        <a:lnSpc>
                          <a:spcPts val="1082"/>
                        </a:lnSpc>
                        <a:spcBef>
                          <a:spcPts val="0"/>
                        </a:spcBef>
                        <a:spcAft>
                          <a:spcPts val="0"/>
                        </a:spcAft>
                        <a:buClrTx/>
                        <a:buSzTx/>
                        <a:buFontTx/>
                        <a:buNone/>
                        <a:tabLst>
                          <a:tab pos="1193800" algn="l"/>
                          <a:tab pos="1206500" algn="l"/>
                        </a:tabLst>
                        <a:defRPr/>
                      </a:pPr>
                      <a:r>
                        <a:rPr lang="pt-BR" altLang="zh-CN" sz="1668" b="0" i="0" dirty="0" smtClean="0">
                          <a:solidFill>
                            <a:srgbClr val="000000"/>
                          </a:solidFill>
                          <a:latin typeface="Times New Roman"/>
                        </a:rPr>
                        <a:t>		</a:t>
                      </a:r>
                      <a:r>
                        <a:rPr lang="pt-BR" altLang="zh-CN" sz="1068" b="0" i="1" dirty="0" smtClean="0">
                          <a:solidFill>
                            <a:srgbClr val="000000"/>
                          </a:solidFill>
                          <a:latin typeface="Times New Roman"/>
                        </a:rPr>
                        <a:t>n-1</a:t>
                      </a:r>
                    </a:p>
                    <a:p>
                      <a:pPr marL="0" marR="0" lvl="0" indent="0" algn="l" defTabSz="914400" rtl="0" eaLnBrk="1" fontAlgn="auto" latinLnBrk="0" hangingPunct="1">
                        <a:lnSpc>
                          <a:spcPts val="874"/>
                        </a:lnSpc>
                        <a:spcBef>
                          <a:spcPts val="0"/>
                        </a:spcBef>
                        <a:spcAft>
                          <a:spcPts val="0"/>
                        </a:spcAft>
                        <a:buClrTx/>
                        <a:buSzTx/>
                        <a:buFontTx/>
                        <a:buNone/>
                        <a:tabLst>
                          <a:tab pos="1193800" algn="l"/>
                          <a:tab pos="1206500" algn="l"/>
                        </a:tabLst>
                        <a:defRPr/>
                      </a:pPr>
                      <a:r>
                        <a:rPr lang="pt-BR" altLang="zh-CN" sz="1668" b="0" i="0" dirty="0" smtClean="0">
                          <a:solidFill>
                            <a:srgbClr val="000000"/>
                          </a:solidFill>
                          <a:latin typeface="Times New Roman"/>
                        </a:rPr>
                        <a:t>-(B + C) &lt; -2</a:t>
                      </a:r>
                      <a:endParaRPr lang="zh-CN" altLang="en-US" sz="1668" b="0" i="0" dirty="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c>
                  <a:txBody>
                    <a:bodyPr/>
                    <a:lstStyle/>
                    <a:p>
                      <a:pPr marL="0" marR="0" lvl="0" indent="0" algn="l" defTabSz="914400" rtl="0" eaLnBrk="1" fontAlgn="auto" latinLnBrk="0" hangingPunct="1">
                        <a:lnSpc>
                          <a:spcPts val="1502"/>
                        </a:lnSpc>
                        <a:spcBef>
                          <a:spcPts val="0"/>
                        </a:spcBef>
                        <a:spcAft>
                          <a:spcPts val="0"/>
                        </a:spcAft>
                        <a:buClrTx/>
                        <a:buSzTx/>
                        <a:buFontTx/>
                        <a:buNone/>
                        <a:tabLst>
                          <a:tab pos="38100" algn="l"/>
                        </a:tabLst>
                        <a:defRPr/>
                      </a:pPr>
                      <a:r>
                        <a:rPr lang="en-US" altLang="zh-CN" smtClean="0"/>
                        <a:t>	</a:t>
                      </a:r>
                      <a:r>
                        <a:rPr lang="en-US" altLang="zh-CN" sz="1668" b="0" i="0" smtClean="0">
                          <a:solidFill>
                            <a:srgbClr val="000000"/>
                          </a:solidFill>
                          <a:latin typeface="Times New Roman"/>
                        </a:rPr>
                        <a:t>No</a:t>
                      </a:r>
                    </a:p>
                    <a:p>
                      <a:pPr marL="0" marR="0" lvl="0" indent="0" algn="l" defTabSz="914400" rtl="0" eaLnBrk="1" fontAlgn="auto" latinLnBrk="0" hangingPunct="1">
                        <a:lnSpc>
                          <a:spcPts val="1956"/>
                        </a:lnSpc>
                        <a:spcBef>
                          <a:spcPts val="0"/>
                        </a:spcBef>
                        <a:spcAft>
                          <a:spcPts val="0"/>
                        </a:spcAft>
                        <a:buClrTx/>
                        <a:buSzTx/>
                        <a:buFontTx/>
                        <a:buNone/>
                        <a:tabLst>
                          <a:tab pos="38100" algn="l"/>
                        </a:tabLst>
                        <a:defRPr/>
                      </a:pPr>
                      <a:r>
                        <a:rPr lang="en-US" altLang="zh-CN" sz="1668" b="0" i="0" smtClean="0">
                          <a:solidFill>
                            <a:srgbClr val="000000"/>
                          </a:solidFill>
                          <a:latin typeface="Times New Roman"/>
                        </a:rPr>
                        <a:t>Yes</a:t>
                      </a:r>
                      <a:endParaRPr lang="zh-CN" altLang="en-US" sz="1668" b="0" i="0">
                        <a:solidFill>
                          <a:srgbClr val="000000"/>
                        </a:solidFill>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FFFFFF"/>
                    </a:solidFill>
                  </a:tcPr>
                </a:tc>
              </a:tr>
            </a:tbl>
          </a:graphicData>
        </a:graphic>
      </p:graphicFrame>
      <p:sp>
        <p:nvSpPr>
          <p:cNvPr id="7" name="TextBox 6"/>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33</a:t>
            </a:r>
            <a:endParaRPr lang="zh-CN" altLang="en-US" sz="1398">
              <a:solidFill>
                <a:srgbClr val="000000"/>
              </a:solidFill>
              <a:latin typeface="Tahoma"/>
            </a:endParaRPr>
          </a:p>
        </p:txBody>
      </p:sp>
      <p:sp>
        <p:nvSpPr>
          <p:cNvPr id="9" name="TextBox 8"/>
          <p:cNvSpPr txBox="1"/>
          <p:nvPr/>
        </p:nvSpPr>
        <p:spPr>
          <a:xfrm>
            <a:off x="1230255" y="579134"/>
            <a:ext cx="6748642" cy="2936701"/>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Lst>
              <a:defRPr/>
            </a:pPr>
            <a:r>
              <a:rPr lang="zh-CN" altLang="en-US" sz="4398" dirty="0" smtClean="0">
                <a:solidFill>
                  <a:srgbClr val="33339A"/>
                </a:solidFill>
                <a:latin typeface="Times New Roman"/>
              </a:rPr>
              <a:t>补码运算（续）</a:t>
            </a:r>
          </a:p>
          <a:p>
            <a:pPr marL="0" marR="0" lvl="0" indent="0" defTabSz="914400" eaLnBrk="1" fontAlgn="auto" latinLnBrk="0" hangingPunct="1">
              <a:lnSpc>
                <a:spcPts val="1000"/>
              </a:lnSpc>
              <a:buClrTx/>
              <a:buSzTx/>
              <a:buNone/>
              <a:tabLst>
                <a:tab pos="3810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Lst>
              <a:defRPr/>
            </a:pPr>
            <a:endParaRPr lang="zh-CN" altLang="en-US" sz="4398" dirty="0" smtClean="0">
              <a:solidFill>
                <a:srgbClr val="33339A"/>
              </a:solidFill>
              <a:latin typeface="Times New Roman"/>
            </a:endParaRPr>
          </a:p>
          <a:p>
            <a:pPr lvl="0">
              <a:lnSpc>
                <a:spcPts val="4034"/>
              </a:lnSpc>
              <a:tabLst>
                <a:tab pos="381000" algn="l"/>
              </a:tabLst>
              <a:defRPr/>
            </a:pPr>
            <a:r>
              <a:rPr lang="zh-CN" altLang="en-US" sz="4398" dirty="0" smtClean="0">
                <a:solidFill>
                  <a:srgbClr val="33339A"/>
                </a:solidFill>
                <a:latin typeface="Times New Roman"/>
              </a:rPr>
              <a:t>	</a:t>
            </a:r>
            <a:r>
              <a:rPr lang="zh-CN" altLang="en-US" sz="2802" dirty="0" smtClean="0">
                <a:solidFill>
                  <a:srgbClr val="000000"/>
                </a:solidFill>
                <a:latin typeface="Times New Roman"/>
              </a:rPr>
              <a:t>如果，</a:t>
            </a:r>
            <a:r>
              <a:rPr lang="en-US" altLang="zh-CN" sz="2802" dirty="0" smtClean="0">
                <a:solidFill>
                  <a:srgbClr val="000000"/>
                </a:solidFill>
                <a:latin typeface="Tahoma"/>
              </a:rPr>
              <a:t>B </a:t>
            </a:r>
            <a:r>
              <a:rPr lang="en-US" altLang="zh-CN" sz="2802" dirty="0" smtClean="0">
                <a:solidFill>
                  <a:srgbClr val="000000"/>
                </a:solidFill>
                <a:latin typeface="楷体_GB2312"/>
                <a:ea typeface="楷体_GB2312"/>
              </a:rPr>
              <a:t>≥</a:t>
            </a:r>
            <a:r>
              <a:rPr lang="en-US" altLang="zh-CN" sz="2802" dirty="0" smtClean="0">
                <a:solidFill>
                  <a:srgbClr val="000000"/>
                </a:solidFill>
                <a:latin typeface="Symbol"/>
              </a:rPr>
              <a:t> </a:t>
            </a:r>
            <a:r>
              <a:rPr lang="en-US" altLang="zh-CN" sz="2802" dirty="0" smtClean="0">
                <a:solidFill>
                  <a:srgbClr val="000000"/>
                </a:solidFill>
                <a:latin typeface="Tahoma"/>
              </a:rPr>
              <a:t>0, C </a:t>
            </a:r>
            <a:r>
              <a:rPr lang="en-US" altLang="zh-CN" sz="2802" dirty="0" smtClean="0">
                <a:solidFill>
                  <a:srgbClr val="000000"/>
                </a:solidFill>
                <a:latin typeface="楷体_GB2312"/>
                <a:ea typeface="楷体_GB2312"/>
              </a:rPr>
              <a:t>≥</a:t>
            </a:r>
            <a:r>
              <a:rPr lang="en-US" altLang="zh-CN" sz="2802" dirty="0" smtClean="0">
                <a:solidFill>
                  <a:srgbClr val="000000"/>
                </a:solidFill>
                <a:latin typeface="Tahoma"/>
              </a:rPr>
              <a:t>0</a:t>
            </a:r>
            <a:endParaRPr lang="en-US" altLang="zh-CN" sz="2802" dirty="0" smtClean="0">
              <a:solidFill>
                <a:srgbClr val="000000"/>
              </a:solidFill>
              <a:latin typeface="Tahoma"/>
            </a:endParaRPr>
          </a:p>
          <a:p>
            <a:pPr marL="0" marR="0" lvl="0" indent="0" defTabSz="914400" eaLnBrk="1" fontAlgn="auto" latinLnBrk="0" hangingPunct="1">
              <a:lnSpc>
                <a:spcPts val="4542"/>
              </a:lnSpc>
              <a:buClrTx/>
              <a:buSzTx/>
              <a:buNone/>
              <a:tabLst>
                <a:tab pos="381000" algn="l"/>
              </a:tabLst>
              <a:defRPr/>
            </a:pPr>
            <a:r>
              <a:rPr lang="en-US" altLang="zh-CN" sz="2802" dirty="0" smtClean="0">
                <a:solidFill>
                  <a:srgbClr val="000000"/>
                </a:solidFill>
                <a:latin typeface="Tahoma"/>
              </a:rPr>
              <a:t>	A = B + C; (A)</a:t>
            </a:r>
            <a:r>
              <a:rPr lang="en-US" altLang="zh-CN" sz="1902" dirty="0" smtClean="0">
                <a:solidFill>
                  <a:srgbClr val="000000"/>
                </a:solidFill>
                <a:latin typeface="Tahoma"/>
              </a:rPr>
              <a:t>2 </a:t>
            </a:r>
            <a:r>
              <a:rPr lang="en-US" altLang="zh-CN" sz="2802" dirty="0" smtClean="0">
                <a:solidFill>
                  <a:srgbClr val="000000"/>
                </a:solidFill>
                <a:latin typeface="Tahoma"/>
              </a:rPr>
              <a:t>= (B)</a:t>
            </a:r>
            <a:r>
              <a:rPr lang="en-US" altLang="zh-CN" sz="1902" dirty="0" smtClean="0">
                <a:solidFill>
                  <a:srgbClr val="000000"/>
                </a:solidFill>
                <a:latin typeface="Tahoma"/>
              </a:rPr>
              <a:t>2  </a:t>
            </a:r>
            <a:r>
              <a:rPr lang="en-US" altLang="zh-CN" sz="2802" dirty="0" smtClean="0">
                <a:solidFill>
                  <a:srgbClr val="000000"/>
                </a:solidFill>
                <a:latin typeface="Tahoma"/>
              </a:rPr>
              <a:t>+ (C)</a:t>
            </a:r>
            <a:r>
              <a:rPr lang="en-US" altLang="zh-CN" sz="1902" dirty="0" smtClean="0">
                <a:solidFill>
                  <a:srgbClr val="000000"/>
                </a:solidFill>
                <a:latin typeface="Tahoma"/>
              </a:rPr>
              <a:t>2</a:t>
            </a:r>
          </a:p>
          <a:p>
            <a:pPr marL="0" marR="0" lvl="0" indent="0" defTabSz="914400" eaLnBrk="1" fontAlgn="auto" latinLnBrk="0" hangingPunct="1">
              <a:lnSpc>
                <a:spcPts val="4038"/>
              </a:lnSpc>
              <a:buClrTx/>
              <a:buSzTx/>
              <a:buNone/>
              <a:tabLst>
                <a:tab pos="381000" algn="l"/>
              </a:tabLst>
              <a:defRPr/>
            </a:pPr>
            <a:r>
              <a:rPr lang="en-US" altLang="zh-CN" sz="1902" dirty="0" smtClean="0">
                <a:solidFill>
                  <a:srgbClr val="000000"/>
                </a:solidFill>
                <a:latin typeface="Tahoma"/>
              </a:rPr>
              <a:t>	</a:t>
            </a:r>
            <a:r>
              <a:rPr lang="en-US" altLang="zh-CN" sz="2802" dirty="0" smtClean="0">
                <a:solidFill>
                  <a:srgbClr val="000000"/>
                </a:solidFill>
                <a:latin typeface="Tahoma"/>
              </a:rPr>
              <a:t>A = B - C; (A)</a:t>
            </a:r>
            <a:r>
              <a:rPr lang="en-US" altLang="zh-CN" sz="1902" dirty="0" smtClean="0">
                <a:solidFill>
                  <a:srgbClr val="000000"/>
                </a:solidFill>
                <a:latin typeface="Tahoma"/>
              </a:rPr>
              <a:t>2 </a:t>
            </a:r>
            <a:r>
              <a:rPr lang="en-US" altLang="zh-CN" sz="2802" dirty="0" smtClean="0">
                <a:solidFill>
                  <a:srgbClr val="000000"/>
                </a:solidFill>
                <a:latin typeface="Tahoma"/>
              </a:rPr>
              <a:t>= (B)</a:t>
            </a:r>
            <a:r>
              <a:rPr lang="en-US" altLang="zh-CN" sz="1902" dirty="0" smtClean="0">
                <a:solidFill>
                  <a:srgbClr val="000000"/>
                </a:solidFill>
                <a:latin typeface="Tahoma"/>
              </a:rPr>
              <a:t>2  </a:t>
            </a:r>
            <a:r>
              <a:rPr lang="en-US" altLang="zh-CN" sz="2802" dirty="0" smtClean="0">
                <a:solidFill>
                  <a:srgbClr val="000000"/>
                </a:solidFill>
                <a:latin typeface="Tahoma"/>
              </a:rPr>
              <a:t>+ [C]</a:t>
            </a:r>
            <a:r>
              <a:rPr lang="en-US" altLang="zh-CN" sz="1902" dirty="0" smtClean="0">
                <a:solidFill>
                  <a:srgbClr val="000000"/>
                </a:solidFill>
                <a:latin typeface="Tahoma"/>
              </a:rPr>
              <a:t>2</a:t>
            </a:r>
            <a:r>
              <a:rPr lang="zh-CN" altLang="en-US" sz="2802" dirty="0" smtClean="0">
                <a:solidFill>
                  <a:srgbClr val="000000"/>
                </a:solidFill>
                <a:latin typeface="Times New Roman"/>
              </a:rPr>
              <a:t>；忽略进位</a:t>
            </a:r>
          </a:p>
          <a:p>
            <a:pPr marL="0" marR="0" lvl="0" indent="0" defTabSz="914400" eaLnBrk="1" fontAlgn="auto" latinLnBrk="0" hangingPunct="1">
              <a:lnSpc>
                <a:spcPts val="4038"/>
              </a:lnSpc>
              <a:buClrTx/>
              <a:buSzTx/>
              <a:buNone/>
              <a:tabLst>
                <a:tab pos="381000" algn="l"/>
              </a:tabLst>
              <a:defRPr/>
            </a:pPr>
            <a:r>
              <a:rPr lang="zh-CN" altLang="en-US" sz="2802" dirty="0" smtClean="0">
                <a:solidFill>
                  <a:srgbClr val="000000"/>
                </a:solidFill>
                <a:latin typeface="Times New Roman"/>
              </a:rPr>
              <a:t>	</a:t>
            </a:r>
            <a:r>
              <a:rPr lang="en-US" altLang="zh-CN" sz="2802" dirty="0" smtClean="0">
                <a:solidFill>
                  <a:srgbClr val="000000"/>
                </a:solidFill>
                <a:latin typeface="Tahoma"/>
              </a:rPr>
              <a:t>A = - B - C; (A)</a:t>
            </a:r>
            <a:r>
              <a:rPr lang="en-US" altLang="zh-CN" sz="1902" dirty="0" smtClean="0">
                <a:solidFill>
                  <a:srgbClr val="000000"/>
                </a:solidFill>
                <a:latin typeface="Tahoma"/>
              </a:rPr>
              <a:t>2 </a:t>
            </a:r>
            <a:r>
              <a:rPr lang="en-US" altLang="zh-CN" sz="2802" dirty="0" smtClean="0">
                <a:solidFill>
                  <a:srgbClr val="000000"/>
                </a:solidFill>
                <a:latin typeface="Tahoma"/>
              </a:rPr>
              <a:t>= [B]</a:t>
            </a:r>
            <a:r>
              <a:rPr lang="en-US" altLang="zh-CN" sz="1902" dirty="0" smtClean="0">
                <a:solidFill>
                  <a:srgbClr val="000000"/>
                </a:solidFill>
                <a:latin typeface="Tahoma"/>
              </a:rPr>
              <a:t>2  </a:t>
            </a:r>
            <a:r>
              <a:rPr lang="en-US" altLang="zh-CN" sz="2802" dirty="0" smtClean="0">
                <a:solidFill>
                  <a:srgbClr val="000000"/>
                </a:solidFill>
                <a:latin typeface="Tahoma"/>
              </a:rPr>
              <a:t>+ [C]</a:t>
            </a:r>
            <a:r>
              <a:rPr lang="en-US" altLang="zh-CN" sz="1902" dirty="0" smtClean="0">
                <a:solidFill>
                  <a:srgbClr val="000000"/>
                </a:solidFill>
                <a:latin typeface="Tahoma"/>
              </a:rPr>
              <a:t>2</a:t>
            </a:r>
            <a:r>
              <a:rPr lang="zh-CN" altLang="en-US" sz="2802" dirty="0" smtClean="0">
                <a:solidFill>
                  <a:srgbClr val="000000"/>
                </a:solidFill>
                <a:latin typeface="Times New Roman"/>
              </a:rPr>
              <a:t>；</a:t>
            </a:r>
            <a:endParaRPr lang="zh-CN" altLang="en-US" sz="2802" dirty="0">
              <a:solidFill>
                <a:srgbClr val="000000"/>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84213" y="304800"/>
            <a:ext cx="8135937" cy="1431925"/>
          </a:xfrm>
        </p:spPr>
        <p:txBody>
          <a:bodyPr/>
          <a:lstStyle/>
          <a:p>
            <a:r>
              <a:rPr lang="zh-CN" altLang="en-US"/>
              <a:t>无所不在的</a:t>
            </a:r>
            <a:r>
              <a:rPr lang="zh-CN" altLang="en-US">
                <a:latin typeface="Arial"/>
              </a:rPr>
              <a:t>“</a:t>
            </a:r>
            <a:r>
              <a:rPr lang="zh-CN" altLang="en-US"/>
              <a:t>数字化</a:t>
            </a:r>
            <a:r>
              <a:rPr lang="zh-CN" altLang="en-US">
                <a:latin typeface="Arial"/>
              </a:rPr>
              <a:t>”</a:t>
            </a:r>
            <a:r>
              <a:rPr lang="zh-CN" altLang="en-US"/>
              <a:t>技术</a:t>
            </a:r>
          </a:p>
        </p:txBody>
      </p:sp>
      <p:sp>
        <p:nvSpPr>
          <p:cNvPr id="80899" name="Rectangle 3"/>
          <p:cNvSpPr>
            <a:spLocks noGrp="1" noChangeArrowheads="1"/>
          </p:cNvSpPr>
          <p:nvPr>
            <p:ph type="body" idx="1"/>
          </p:nvPr>
        </p:nvSpPr>
        <p:spPr/>
        <p:txBody>
          <a:bodyPr/>
          <a:lstStyle/>
          <a:p>
            <a:r>
              <a:rPr lang="zh-CN" altLang="en-US" sz="2800" b="1"/>
              <a:t>以二进制为代表的数字化技术已经渗透到人们日常生活的各个领域，改变了人们的工作和生活方式。现代数字化技术的核心就是计算机和网络，计算机和网络已经溶入到各个领域，各个方面，无所不在，无所不能。</a:t>
            </a:r>
          </a:p>
          <a:p>
            <a:r>
              <a:rPr lang="en-US" altLang="zh-CN" sz="2800" b="1"/>
              <a:t>Digital X</a:t>
            </a:r>
            <a:r>
              <a:rPr lang="zh-CN" altLang="en-US" sz="2800" b="1"/>
              <a:t>举例：数字电视，数字电话，数码相机，数字化仪表，数字化医疗设备，数字图书馆，数字博物馆，数字化地球，数字化城市，西部数字鸿沟</a:t>
            </a:r>
            <a:r>
              <a:rPr lang="en-US" altLang="zh-CN" sz="2800" b="1">
                <a:latin typeface="Arial"/>
              </a:rPr>
              <a:t>……</a:t>
            </a: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88403" y="383661"/>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任意多边形 2"/>
          <p:cNvSpPr/>
          <p:nvPr/>
        </p:nvSpPr>
        <p:spPr>
          <a:xfrm>
            <a:off x="712609" y="805809"/>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949211" y="275457"/>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 name="图片 4" descr="ws_27B.tmp"/>
          <p:cNvPicPr>
            <a:picLocks/>
          </p:cNvPicPr>
          <p:nvPr/>
        </p:nvPicPr>
        <p:blipFill>
          <a:blip r:embed="rId2"/>
          <a:stretch>
            <a:fillRect/>
          </a:stretch>
        </p:blipFill>
        <p:spPr>
          <a:xfrm>
            <a:off x="285750" y="366643"/>
            <a:ext cx="8572500" cy="927100"/>
          </a:xfrm>
          <a:prstGeom prst="rect">
            <a:avLst/>
          </a:prstGeom>
        </p:spPr>
      </p:pic>
      <p:sp>
        <p:nvSpPr>
          <p:cNvPr id="6" name="TextBox 5"/>
          <p:cNvSpPr txBox="1"/>
          <p:nvPr/>
        </p:nvSpPr>
        <p:spPr>
          <a:xfrm>
            <a:off x="8572633" y="6348597"/>
            <a:ext cx="195566" cy="200311"/>
          </a:xfrm>
          <a:prstGeom prst="rect">
            <a:avLst/>
          </a:prstGeom>
          <a:noFill/>
        </p:spPr>
        <p:txBody>
          <a:bodyPr vert="horz"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86"/>
              </a:lnSpc>
            </a:pPr>
            <a:r>
              <a:rPr lang="en-US" altLang="zh-CN" sz="1398" smtClean="0">
                <a:solidFill>
                  <a:srgbClr val="000000"/>
                </a:solidFill>
                <a:latin typeface="Tahoma"/>
              </a:rPr>
              <a:t>34</a:t>
            </a:r>
            <a:endParaRPr lang="zh-CN" altLang="en-US" sz="1398">
              <a:solidFill>
                <a:srgbClr val="000000"/>
              </a:solidFill>
              <a:latin typeface="Tahoma"/>
            </a:endParaRPr>
          </a:p>
        </p:txBody>
      </p:sp>
      <p:sp>
        <p:nvSpPr>
          <p:cNvPr id="8" name="TextBox 7"/>
          <p:cNvSpPr txBox="1"/>
          <p:nvPr/>
        </p:nvSpPr>
        <p:spPr>
          <a:xfrm>
            <a:off x="1414405" y="425077"/>
            <a:ext cx="7441140" cy="4385816"/>
          </a:xfrm>
          <a:prstGeom prst="rect">
            <a:avLst/>
          </a:prstGeom>
          <a:noFill/>
        </p:spPr>
        <p:txBody>
          <a:bodyPr vert="horz"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ts val="4394"/>
              </a:lnSpc>
              <a:buClrTx/>
              <a:buSzTx/>
              <a:buNone/>
              <a:tabLst>
                <a:tab pos="381000" algn="l"/>
                <a:tab pos="774700" algn="l"/>
              </a:tabLst>
              <a:defRPr/>
            </a:pPr>
            <a:r>
              <a:rPr lang="zh-CN" altLang="en-US" sz="4398" smtClean="0">
                <a:solidFill>
                  <a:srgbClr val="33339A"/>
                </a:solidFill>
                <a:latin typeface="Times New Roman"/>
              </a:rPr>
              <a:t>补码运算（续）</a:t>
            </a: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3402"/>
              </a:lnSpc>
              <a:buClrTx/>
              <a:buSzTx/>
              <a:buNone/>
              <a:tabLst>
                <a:tab pos="381000" algn="l"/>
                <a:tab pos="774700" algn="l"/>
              </a:tabLst>
              <a:defRPr/>
            </a:pPr>
            <a:r>
              <a:rPr lang="zh-CN" altLang="en-US" sz="4398" smtClean="0">
                <a:solidFill>
                  <a:srgbClr val="33339A"/>
                </a:solidFill>
                <a:latin typeface="Times New Roman"/>
              </a:rPr>
              <a:t>	</a:t>
            </a:r>
            <a:r>
              <a:rPr lang="zh-CN" altLang="en-US" sz="3198" smtClean="0">
                <a:solidFill>
                  <a:srgbClr val="000000"/>
                </a:solidFill>
                <a:latin typeface="Times New Roman"/>
              </a:rPr>
              <a:t>在用补码表示计算中</a:t>
            </a:r>
          </a:p>
          <a:p>
            <a:pPr marL="0" marR="0" lvl="0" indent="0" defTabSz="914400" eaLnBrk="1" fontAlgn="auto" latinLnBrk="0" hangingPunct="1">
              <a:lnSpc>
                <a:spcPts val="1000"/>
              </a:lnSpc>
              <a:buClrTx/>
              <a:buSzTx/>
              <a:buNone/>
              <a:tabLst>
                <a:tab pos="381000" algn="l"/>
                <a:tab pos="7747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3049"/>
              </a:lnSpc>
              <a:buClrTx/>
              <a:buSzTx/>
              <a:buNone/>
              <a:tabLst>
                <a:tab pos="381000" algn="l"/>
                <a:tab pos="774700" algn="l"/>
              </a:tabLst>
              <a:defRPr/>
            </a:pPr>
            <a:r>
              <a:rPr lang="zh-CN" altLang="en-US" sz="3198" smtClean="0">
                <a:solidFill>
                  <a:srgbClr val="000000"/>
                </a:solidFill>
                <a:latin typeface="Times New Roman"/>
              </a:rPr>
              <a:t>		</a:t>
            </a:r>
            <a:r>
              <a:rPr lang="zh-CN" altLang="en-US" sz="2802" smtClean="0">
                <a:solidFill>
                  <a:srgbClr val="000000"/>
                </a:solidFill>
                <a:latin typeface="Times New Roman"/>
              </a:rPr>
              <a:t>加法：两个数相加</a:t>
            </a: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3038"/>
              </a:lnSpc>
              <a:buClrTx/>
              <a:buSzTx/>
              <a:buNone/>
              <a:tabLst>
                <a:tab pos="381000" algn="l"/>
                <a:tab pos="774700" algn="l"/>
              </a:tabLst>
              <a:defRPr/>
            </a:pPr>
            <a:r>
              <a:rPr lang="zh-CN" altLang="en-US" sz="2802" smtClean="0">
                <a:solidFill>
                  <a:srgbClr val="000000"/>
                </a:solidFill>
                <a:latin typeface="Times New Roman"/>
              </a:rPr>
              <a:t>		减法：加上减数的补码</a:t>
            </a: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3038"/>
              </a:lnSpc>
              <a:buClrTx/>
              <a:buSzTx/>
              <a:buNone/>
              <a:tabLst>
                <a:tab pos="381000" algn="l"/>
                <a:tab pos="774700" algn="l"/>
              </a:tabLst>
              <a:defRPr/>
            </a:pPr>
            <a:r>
              <a:rPr lang="zh-CN" altLang="en-US" sz="2802" smtClean="0">
                <a:solidFill>
                  <a:srgbClr val="000000"/>
                </a:solidFill>
                <a:latin typeface="Times New Roman"/>
              </a:rPr>
              <a:t>		忽略进位，判断溢出</a:t>
            </a: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4192"/>
              </a:lnSpc>
              <a:buClrTx/>
              <a:buSzTx/>
              <a:buNone/>
              <a:tabLst>
                <a:tab pos="381000" algn="l"/>
                <a:tab pos="774700" algn="l"/>
              </a:tabLst>
              <a:defRPr/>
            </a:pPr>
            <a:r>
              <a:rPr lang="zh-CN" altLang="en-US" sz="2802" smtClean="0">
                <a:solidFill>
                  <a:srgbClr val="000000"/>
                </a:solidFill>
                <a:latin typeface="Times New Roman"/>
              </a:rPr>
              <a:t>		以上的计算机方法可以延伸到任何</a:t>
            </a:r>
            <a:r>
              <a:rPr lang="en-US" altLang="zh-CN" sz="2961" smtClean="0">
                <a:solidFill>
                  <a:srgbClr val="000000"/>
                </a:solidFill>
                <a:latin typeface="Tahoma"/>
              </a:rPr>
              <a:t>r</a:t>
            </a:r>
            <a:r>
              <a:rPr lang="zh-CN" altLang="en-US" sz="2802" smtClean="0">
                <a:solidFill>
                  <a:srgbClr val="000000"/>
                </a:solidFill>
                <a:latin typeface="Times New Roman"/>
              </a:rPr>
              <a:t>进制运</a:t>
            </a:r>
          </a:p>
          <a:p>
            <a:pPr marL="0" marR="0" lvl="0" indent="0" defTabSz="914400" eaLnBrk="1" fontAlgn="auto" latinLnBrk="0" hangingPunct="1">
              <a:lnSpc>
                <a:spcPts val="3244"/>
              </a:lnSpc>
              <a:buClrTx/>
              <a:buSzTx/>
              <a:buNone/>
              <a:tabLst>
                <a:tab pos="381000" algn="l"/>
                <a:tab pos="774700" algn="l"/>
              </a:tabLst>
              <a:defRPr/>
            </a:pPr>
            <a:r>
              <a:rPr lang="zh-CN" altLang="en-US" sz="2802" smtClean="0">
                <a:solidFill>
                  <a:srgbClr val="000000"/>
                </a:solidFill>
                <a:latin typeface="Times New Roman"/>
              </a:rPr>
              <a:t>		算中。</a:t>
            </a:r>
            <a:endParaRPr lang="zh-CN" altLang="en-US" sz="2802">
              <a:solidFill>
                <a:srgbClr val="000000"/>
              </a:solidFill>
              <a:latin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C.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35</a:t>
            </a:r>
            <a:endParaRPr lang="zh-CN" altLang="en-US" sz="1398">
              <a:solidFill>
                <a:srgbClr val="000000"/>
              </a:solidFill>
              <a:latin typeface="Tahoma"/>
            </a:endParaRPr>
          </a:p>
        </p:txBody>
      </p:sp>
      <p:sp>
        <p:nvSpPr>
          <p:cNvPr id="7" name="TextBox 6"/>
          <p:cNvSpPr txBox="1"/>
          <p:nvPr/>
        </p:nvSpPr>
        <p:spPr>
          <a:xfrm>
            <a:off x="302140" y="6467296"/>
            <a:ext cx="2795637" cy="269304"/>
          </a:xfrm>
          <a:prstGeom prst="rect">
            <a:avLst/>
          </a:prstGeom>
          <a:noFill/>
        </p:spPr>
        <p:txBody>
          <a:bodyPr vert="horz" wrap="none" lIns="0" tIns="0" rIns="0" bIns="0" rtlCol="0">
            <a:spAutoFit/>
          </a:bodyPr>
          <a:lstStyle/>
          <a:p>
            <a:pPr>
              <a:lnSpc>
                <a:spcPts val="2064"/>
              </a:lnSpc>
            </a:pPr>
            <a:r>
              <a:rPr lang="zh-CN" altLang="en-US" sz="1998" smtClean="0">
                <a:solidFill>
                  <a:srgbClr val="33339A"/>
                </a:solidFill>
                <a:latin typeface="华文琥珀"/>
              </a:rPr>
              <a:t>数字逻辑</a:t>
            </a:r>
            <a:r>
              <a:rPr lang="en-US" altLang="zh-CN" sz="1998" smtClean="0">
                <a:solidFill>
                  <a:srgbClr val="33339A"/>
                </a:solidFill>
                <a:latin typeface="Times New Roman"/>
              </a:rPr>
              <a:t>——</a:t>
            </a:r>
            <a:r>
              <a:rPr lang="zh-CN" altLang="en-US" sz="1998" smtClean="0">
                <a:solidFill>
                  <a:srgbClr val="33339A"/>
                </a:solidFill>
                <a:latin typeface="华文琥珀"/>
              </a:rPr>
              <a:t>数制和编码</a:t>
            </a:r>
            <a:endParaRPr lang="zh-CN" altLang="en-US" sz="1998">
              <a:solidFill>
                <a:srgbClr val="33339A"/>
              </a:solidFill>
              <a:latin typeface="华文琥珀"/>
            </a:endParaRPr>
          </a:p>
        </p:txBody>
      </p:sp>
      <p:sp>
        <p:nvSpPr>
          <p:cNvPr id="8" name="TextBox 7"/>
          <p:cNvSpPr txBox="1"/>
          <p:nvPr/>
        </p:nvSpPr>
        <p:spPr>
          <a:xfrm>
            <a:off x="803535" y="579134"/>
            <a:ext cx="7947689" cy="4385816"/>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93700" algn="l"/>
                <a:tab pos="419100" algn="l"/>
                <a:tab pos="6692900" algn="l"/>
              </a:tabLst>
              <a:defRPr/>
            </a:pPr>
            <a:r>
              <a:rPr lang="zh-CN" altLang="en-US" dirty="0" smtClean="0"/>
              <a:t>		</a:t>
            </a:r>
            <a:r>
              <a:rPr lang="zh-CN" altLang="en-US" sz="4398" dirty="0" smtClean="0">
                <a:solidFill>
                  <a:srgbClr val="33339A"/>
                </a:solidFill>
                <a:latin typeface="Times New Roman"/>
              </a:rPr>
              <a:t>补码运算例题</a:t>
            </a:r>
          </a:p>
          <a:p>
            <a:pPr marL="0" marR="0" lvl="0" indent="0" defTabSz="914400" eaLnBrk="1" fontAlgn="auto" latinLnBrk="0" hangingPunct="1">
              <a:lnSpc>
                <a:spcPts val="1000"/>
              </a:lnSpc>
              <a:buClrTx/>
              <a:buSzTx/>
              <a:buNone/>
              <a:tabLst>
                <a:tab pos="393700" algn="l"/>
                <a:tab pos="419100" algn="l"/>
                <a:tab pos="66929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1000"/>
              </a:lnSpc>
              <a:buClrTx/>
              <a:buSzTx/>
              <a:buNone/>
              <a:tabLst>
                <a:tab pos="393700" algn="l"/>
                <a:tab pos="419100" algn="l"/>
                <a:tab pos="6692900" algn="l"/>
              </a:tabLst>
              <a:defRPr/>
            </a:pPr>
            <a:endParaRPr lang="zh-CN" altLang="en-US" sz="4398" dirty="0" smtClean="0">
              <a:solidFill>
                <a:srgbClr val="33339A"/>
              </a:solidFill>
              <a:latin typeface="Times New Roman"/>
            </a:endParaRPr>
          </a:p>
          <a:p>
            <a:pPr marL="0" marR="0" lvl="0" indent="0" defTabSz="914400" eaLnBrk="1" fontAlgn="auto" latinLnBrk="0" hangingPunct="1">
              <a:lnSpc>
                <a:spcPts val="4493"/>
              </a:lnSpc>
              <a:buClrTx/>
              <a:buSzTx/>
              <a:buNone/>
              <a:tabLst>
                <a:tab pos="393700" algn="l"/>
                <a:tab pos="419100" algn="l"/>
                <a:tab pos="6692900" algn="l"/>
              </a:tabLst>
              <a:defRPr/>
            </a:pPr>
            <a:r>
              <a:rPr lang="en-US" altLang="zh-CN" sz="3198" dirty="0" smtClean="0">
                <a:solidFill>
                  <a:srgbClr val="000000"/>
                </a:solidFill>
                <a:latin typeface="Tahoma"/>
              </a:rPr>
              <a:t>5</a:t>
            </a:r>
            <a:r>
              <a:rPr lang="zh-CN" altLang="en-US" sz="3198" dirty="0" smtClean="0">
                <a:solidFill>
                  <a:srgbClr val="000000"/>
                </a:solidFill>
                <a:latin typeface="Times New Roman"/>
              </a:rPr>
              <a:t>位补码运算</a:t>
            </a:r>
          </a:p>
          <a:p>
            <a:pPr marL="0" marR="0" lvl="0" indent="0" defTabSz="914400" eaLnBrk="1" fontAlgn="auto" latinLnBrk="0" hangingPunct="1">
              <a:lnSpc>
                <a:spcPts val="4557"/>
              </a:lnSpc>
              <a:buClrTx/>
              <a:buSzTx/>
              <a:buNone/>
              <a:tabLst>
                <a:tab pos="393700" algn="l"/>
                <a:tab pos="419100" algn="l"/>
                <a:tab pos="6692900" algn="l"/>
              </a:tabLst>
              <a:defRPr/>
            </a:pPr>
            <a:r>
              <a:rPr lang="zh-CN" altLang="en-US" sz="3198" dirty="0" smtClean="0">
                <a:solidFill>
                  <a:srgbClr val="000000"/>
                </a:solidFill>
                <a:latin typeface="Times New Roman"/>
              </a:rPr>
              <a:t>	</a:t>
            </a:r>
            <a:r>
              <a:rPr lang="en-US" altLang="zh-CN" sz="2802" dirty="0" smtClean="0">
                <a:solidFill>
                  <a:srgbClr val="000000"/>
                </a:solidFill>
                <a:latin typeface="Tahoma"/>
              </a:rPr>
              <a:t>(5)</a:t>
            </a:r>
            <a:r>
              <a:rPr lang="en-US" altLang="zh-CN" sz="1902" dirty="0" smtClean="0">
                <a:solidFill>
                  <a:srgbClr val="000000"/>
                </a:solidFill>
                <a:latin typeface="Tahoma"/>
              </a:rPr>
              <a:t>10</a:t>
            </a:r>
            <a:r>
              <a:rPr lang="en-US" altLang="zh-CN" sz="2802" dirty="0" smtClean="0">
                <a:solidFill>
                  <a:srgbClr val="000000"/>
                </a:solidFill>
                <a:latin typeface="Tahoma"/>
              </a:rPr>
              <a:t>+(6)</a:t>
            </a:r>
            <a:r>
              <a:rPr lang="en-US" altLang="zh-CN" sz="1902" dirty="0" smtClean="0">
                <a:solidFill>
                  <a:srgbClr val="000000"/>
                </a:solidFill>
                <a:latin typeface="Tahoma"/>
              </a:rPr>
              <a:t>10 </a:t>
            </a:r>
            <a:r>
              <a:rPr lang="en-US" altLang="zh-CN" sz="2802" dirty="0" smtClean="0">
                <a:solidFill>
                  <a:srgbClr val="000000"/>
                </a:solidFill>
                <a:latin typeface="Tahoma"/>
              </a:rPr>
              <a:t>= (0,1011)</a:t>
            </a:r>
            <a:r>
              <a:rPr lang="en-US" altLang="zh-CN" sz="1902" dirty="0" smtClean="0">
                <a:solidFill>
                  <a:srgbClr val="000000"/>
                </a:solidFill>
                <a:latin typeface="Tahoma"/>
              </a:rPr>
              <a:t>2</a:t>
            </a:r>
          </a:p>
          <a:p>
            <a:pPr marL="0" marR="0" lvl="0" indent="0" defTabSz="914400" eaLnBrk="1" fontAlgn="auto" latinLnBrk="0" hangingPunct="1">
              <a:lnSpc>
                <a:spcPts val="4038"/>
              </a:lnSpc>
              <a:buClrTx/>
              <a:buSzTx/>
              <a:buNone/>
              <a:tabLst>
                <a:tab pos="393700" algn="l"/>
                <a:tab pos="419100" algn="l"/>
                <a:tab pos="6692900" algn="l"/>
              </a:tabLst>
              <a:defRPr/>
            </a:pPr>
            <a:r>
              <a:rPr lang="en-US" altLang="zh-CN" sz="1902" dirty="0" smtClean="0">
                <a:solidFill>
                  <a:srgbClr val="000000"/>
                </a:solidFill>
                <a:latin typeface="Tahoma"/>
              </a:rPr>
              <a:t>	</a:t>
            </a:r>
            <a:r>
              <a:rPr lang="en-US" altLang="zh-CN" sz="2802" dirty="0" smtClean="0">
                <a:solidFill>
                  <a:srgbClr val="000000"/>
                </a:solidFill>
                <a:latin typeface="Tahoma"/>
              </a:rPr>
              <a:t>(10)</a:t>
            </a:r>
            <a:r>
              <a:rPr lang="en-US" altLang="zh-CN" sz="1902" dirty="0" smtClean="0">
                <a:solidFill>
                  <a:srgbClr val="000000"/>
                </a:solidFill>
                <a:latin typeface="Tahoma"/>
              </a:rPr>
              <a:t>10</a:t>
            </a:r>
            <a:r>
              <a:rPr lang="en-US" altLang="zh-CN" sz="2802" dirty="0" smtClean="0">
                <a:solidFill>
                  <a:srgbClr val="000000"/>
                </a:solidFill>
                <a:latin typeface="Tahoma"/>
              </a:rPr>
              <a:t>+(8)</a:t>
            </a:r>
            <a:r>
              <a:rPr lang="en-US" altLang="zh-CN" sz="1902" dirty="0" smtClean="0">
                <a:solidFill>
                  <a:srgbClr val="000000"/>
                </a:solidFill>
                <a:latin typeface="Tahoma"/>
              </a:rPr>
              <a:t>10</a:t>
            </a:r>
            <a:r>
              <a:rPr lang="en-US" altLang="zh-CN" sz="2802" dirty="0" smtClean="0">
                <a:solidFill>
                  <a:srgbClr val="000000"/>
                </a:solidFill>
                <a:latin typeface="Tahoma"/>
              </a:rPr>
              <a:t>=(1,0010)</a:t>
            </a:r>
            <a:r>
              <a:rPr lang="en-US" altLang="zh-CN" sz="1902" dirty="0" smtClean="0">
                <a:solidFill>
                  <a:srgbClr val="000000"/>
                </a:solidFill>
                <a:latin typeface="Tahoma"/>
              </a:rPr>
              <a:t>2</a:t>
            </a:r>
            <a:r>
              <a:rPr lang="zh-CN" altLang="en-US" sz="2802" dirty="0" smtClean="0">
                <a:solidFill>
                  <a:srgbClr val="000000"/>
                </a:solidFill>
                <a:latin typeface="Times New Roman"/>
              </a:rPr>
              <a:t>，溢出</a:t>
            </a:r>
          </a:p>
          <a:p>
            <a:pPr marL="0" marR="0" lvl="0" indent="0" defTabSz="914400" eaLnBrk="1" fontAlgn="auto" latinLnBrk="0" hangingPunct="1">
              <a:lnSpc>
                <a:spcPts val="4038"/>
              </a:lnSpc>
              <a:buClrTx/>
              <a:buSzTx/>
              <a:buNone/>
              <a:tabLst>
                <a:tab pos="393700" algn="l"/>
                <a:tab pos="419100" algn="l"/>
                <a:tab pos="6692900" algn="l"/>
              </a:tabLst>
              <a:defRPr/>
            </a:pPr>
            <a:r>
              <a:rPr lang="zh-CN" altLang="en-US" sz="2802" dirty="0" smtClean="0">
                <a:solidFill>
                  <a:srgbClr val="000000"/>
                </a:solidFill>
                <a:latin typeface="Times New Roman"/>
              </a:rPr>
              <a:t>	</a:t>
            </a:r>
            <a:r>
              <a:rPr lang="en-US" altLang="zh-CN" sz="2802" dirty="0" smtClean="0">
                <a:solidFill>
                  <a:srgbClr val="000000"/>
                </a:solidFill>
                <a:latin typeface="Tahoma"/>
              </a:rPr>
              <a:t>(7)</a:t>
            </a:r>
            <a:r>
              <a:rPr lang="en-US" altLang="zh-CN" sz="1902" dirty="0" smtClean="0">
                <a:solidFill>
                  <a:srgbClr val="000000"/>
                </a:solidFill>
                <a:latin typeface="Tahoma"/>
              </a:rPr>
              <a:t>10</a:t>
            </a:r>
            <a:r>
              <a:rPr lang="en-US" altLang="zh-CN" sz="2802" dirty="0" smtClean="0">
                <a:solidFill>
                  <a:srgbClr val="000000"/>
                </a:solidFill>
                <a:latin typeface="Tahoma"/>
              </a:rPr>
              <a:t>-(10)</a:t>
            </a:r>
            <a:r>
              <a:rPr lang="en-US" altLang="zh-CN" sz="1902" dirty="0" smtClean="0">
                <a:solidFill>
                  <a:srgbClr val="000000"/>
                </a:solidFill>
                <a:latin typeface="Tahoma"/>
              </a:rPr>
              <a:t>10 </a:t>
            </a:r>
            <a:r>
              <a:rPr lang="en-US" altLang="zh-CN" sz="2802" dirty="0" smtClean="0">
                <a:solidFill>
                  <a:srgbClr val="000000"/>
                </a:solidFill>
                <a:latin typeface="Tahoma"/>
              </a:rPr>
              <a:t>=(0,0111)</a:t>
            </a:r>
            <a:r>
              <a:rPr lang="en-US" altLang="zh-CN" sz="1902" dirty="0" smtClean="0">
                <a:solidFill>
                  <a:srgbClr val="000000"/>
                </a:solidFill>
                <a:latin typeface="Tahoma"/>
              </a:rPr>
              <a:t>2</a:t>
            </a:r>
            <a:r>
              <a:rPr lang="en-US" altLang="zh-CN" sz="2802" dirty="0" smtClean="0">
                <a:solidFill>
                  <a:srgbClr val="000000"/>
                </a:solidFill>
                <a:latin typeface="Tahoma"/>
              </a:rPr>
              <a:t>+(1,0110)</a:t>
            </a:r>
            <a:r>
              <a:rPr lang="en-US" altLang="zh-CN" sz="1902" dirty="0" smtClean="0">
                <a:solidFill>
                  <a:srgbClr val="000000"/>
                </a:solidFill>
                <a:latin typeface="Tahoma"/>
              </a:rPr>
              <a:t>2 </a:t>
            </a:r>
            <a:r>
              <a:rPr lang="en-US" altLang="zh-CN" sz="2802" dirty="0" smtClean="0">
                <a:solidFill>
                  <a:srgbClr val="000000"/>
                </a:solidFill>
                <a:latin typeface="Tahoma"/>
              </a:rPr>
              <a:t>= (1,1101)</a:t>
            </a:r>
            <a:r>
              <a:rPr lang="en-US" altLang="zh-CN" sz="1902" dirty="0" smtClean="0">
                <a:solidFill>
                  <a:srgbClr val="000000"/>
                </a:solidFill>
                <a:latin typeface="Tahoma"/>
              </a:rPr>
              <a:t>2</a:t>
            </a:r>
          </a:p>
          <a:p>
            <a:pPr marL="0" marR="0" lvl="0" indent="0" defTabSz="914400" eaLnBrk="1" fontAlgn="auto" latinLnBrk="0" hangingPunct="1">
              <a:lnSpc>
                <a:spcPts val="4038"/>
              </a:lnSpc>
              <a:buClrTx/>
              <a:buSzTx/>
              <a:buNone/>
              <a:tabLst>
                <a:tab pos="393700" algn="l"/>
                <a:tab pos="419100" algn="l"/>
                <a:tab pos="6692900" algn="l"/>
              </a:tabLst>
              <a:defRPr/>
            </a:pPr>
            <a:r>
              <a:rPr lang="en-US" altLang="zh-CN" sz="1902" dirty="0" smtClean="0">
                <a:solidFill>
                  <a:srgbClr val="000000"/>
                </a:solidFill>
                <a:latin typeface="Tahoma"/>
              </a:rPr>
              <a:t>	</a:t>
            </a:r>
            <a:r>
              <a:rPr lang="en-US" altLang="zh-CN" sz="2802" dirty="0" smtClean="0">
                <a:solidFill>
                  <a:srgbClr val="000000"/>
                </a:solidFill>
                <a:latin typeface="Tahoma"/>
              </a:rPr>
              <a:t>-(5)</a:t>
            </a:r>
            <a:r>
              <a:rPr lang="en-US" altLang="zh-CN" sz="1902" dirty="0" smtClean="0">
                <a:solidFill>
                  <a:srgbClr val="000000"/>
                </a:solidFill>
                <a:latin typeface="Tahoma"/>
              </a:rPr>
              <a:t>10</a:t>
            </a:r>
            <a:r>
              <a:rPr lang="en-US" altLang="zh-CN" sz="2802" dirty="0" smtClean="0">
                <a:solidFill>
                  <a:srgbClr val="000000"/>
                </a:solidFill>
                <a:latin typeface="Tahoma"/>
              </a:rPr>
              <a:t>-(10)</a:t>
            </a:r>
            <a:r>
              <a:rPr lang="en-US" altLang="zh-CN" sz="1902" dirty="0" smtClean="0">
                <a:solidFill>
                  <a:srgbClr val="000000"/>
                </a:solidFill>
                <a:latin typeface="Tahoma"/>
              </a:rPr>
              <a:t>10</a:t>
            </a:r>
            <a:r>
              <a:rPr lang="en-US" altLang="zh-CN" sz="2802" dirty="0" smtClean="0">
                <a:solidFill>
                  <a:srgbClr val="000000"/>
                </a:solidFill>
                <a:latin typeface="Tahoma"/>
              </a:rPr>
              <a:t>=(1,1011)</a:t>
            </a:r>
            <a:r>
              <a:rPr lang="en-US" altLang="zh-CN" sz="1902" dirty="0" smtClean="0">
                <a:solidFill>
                  <a:srgbClr val="000000"/>
                </a:solidFill>
                <a:latin typeface="Tahoma"/>
              </a:rPr>
              <a:t>2</a:t>
            </a:r>
            <a:r>
              <a:rPr lang="en-US" altLang="zh-CN" sz="2802" dirty="0" smtClean="0">
                <a:solidFill>
                  <a:srgbClr val="000000"/>
                </a:solidFill>
                <a:latin typeface="Tahoma"/>
              </a:rPr>
              <a:t>+(1,0110)</a:t>
            </a:r>
            <a:r>
              <a:rPr lang="en-US" altLang="zh-CN" sz="1902" dirty="0" smtClean="0">
                <a:solidFill>
                  <a:srgbClr val="000000"/>
                </a:solidFill>
                <a:latin typeface="Tahoma"/>
              </a:rPr>
              <a:t>2 </a:t>
            </a:r>
            <a:r>
              <a:rPr lang="en-US" altLang="zh-CN" sz="2802" dirty="0" smtClean="0">
                <a:solidFill>
                  <a:srgbClr val="000000"/>
                </a:solidFill>
                <a:latin typeface="Tahoma"/>
              </a:rPr>
              <a:t>= (1,0001)</a:t>
            </a:r>
            <a:r>
              <a:rPr lang="en-US" altLang="zh-CN" sz="1902" dirty="0" smtClean="0">
                <a:solidFill>
                  <a:srgbClr val="000000"/>
                </a:solidFill>
                <a:latin typeface="Tahoma"/>
              </a:rPr>
              <a:t>2</a:t>
            </a:r>
          </a:p>
          <a:p>
            <a:pPr marL="0" marR="0" lvl="0" indent="0" defTabSz="914400" eaLnBrk="1" fontAlgn="auto" latinLnBrk="0" hangingPunct="1">
              <a:lnSpc>
                <a:spcPts val="4038"/>
              </a:lnSpc>
              <a:buClrTx/>
              <a:buSzTx/>
              <a:buNone/>
              <a:tabLst>
                <a:tab pos="393700" algn="l"/>
                <a:tab pos="419100" algn="l"/>
                <a:tab pos="6692900" algn="l"/>
              </a:tabLst>
              <a:defRPr/>
            </a:pPr>
            <a:r>
              <a:rPr lang="en-US" altLang="zh-CN" sz="1902" dirty="0" smtClean="0">
                <a:solidFill>
                  <a:srgbClr val="000000"/>
                </a:solidFill>
                <a:latin typeface="Tahoma"/>
              </a:rPr>
              <a:t>	</a:t>
            </a:r>
            <a:r>
              <a:rPr lang="en-US" altLang="zh-CN" sz="2802" dirty="0" smtClean="0">
                <a:solidFill>
                  <a:srgbClr val="000000"/>
                </a:solidFill>
                <a:latin typeface="Tahoma"/>
              </a:rPr>
              <a:t>-(15)</a:t>
            </a:r>
            <a:r>
              <a:rPr lang="en-US" altLang="zh-CN" sz="1902" dirty="0" smtClean="0">
                <a:solidFill>
                  <a:srgbClr val="000000"/>
                </a:solidFill>
                <a:latin typeface="Tahoma"/>
              </a:rPr>
              <a:t>10</a:t>
            </a:r>
            <a:r>
              <a:rPr lang="en-US" altLang="zh-CN" sz="2802" dirty="0" smtClean="0">
                <a:solidFill>
                  <a:srgbClr val="000000"/>
                </a:solidFill>
                <a:latin typeface="Tahoma"/>
              </a:rPr>
              <a:t>-(6)</a:t>
            </a:r>
            <a:r>
              <a:rPr lang="en-US" altLang="zh-CN" sz="1902" dirty="0" smtClean="0">
                <a:solidFill>
                  <a:srgbClr val="000000"/>
                </a:solidFill>
                <a:latin typeface="Tahoma"/>
              </a:rPr>
              <a:t>10</a:t>
            </a:r>
            <a:r>
              <a:rPr lang="en-US" altLang="zh-CN" sz="2802" dirty="0" smtClean="0">
                <a:solidFill>
                  <a:srgbClr val="000000"/>
                </a:solidFill>
                <a:latin typeface="Tahoma"/>
              </a:rPr>
              <a:t>=(1,0001)</a:t>
            </a:r>
            <a:r>
              <a:rPr lang="en-US" altLang="zh-CN" sz="1902" dirty="0" smtClean="0">
                <a:solidFill>
                  <a:srgbClr val="000000"/>
                </a:solidFill>
                <a:latin typeface="Tahoma"/>
              </a:rPr>
              <a:t>2</a:t>
            </a:r>
            <a:r>
              <a:rPr lang="en-US" altLang="zh-CN" sz="2802" dirty="0" smtClean="0">
                <a:solidFill>
                  <a:srgbClr val="000000"/>
                </a:solidFill>
                <a:latin typeface="Tahoma"/>
              </a:rPr>
              <a:t>+(1,1010)</a:t>
            </a:r>
            <a:r>
              <a:rPr lang="en-US" altLang="zh-CN" sz="1902" dirty="0" smtClean="0">
                <a:solidFill>
                  <a:srgbClr val="000000"/>
                </a:solidFill>
                <a:latin typeface="Tahoma"/>
              </a:rPr>
              <a:t>2 </a:t>
            </a:r>
            <a:r>
              <a:rPr lang="en-US" altLang="zh-CN" sz="2802" dirty="0" smtClean="0">
                <a:solidFill>
                  <a:srgbClr val="000000"/>
                </a:solidFill>
                <a:latin typeface="Tahoma"/>
              </a:rPr>
              <a:t>= (0,0111)</a:t>
            </a:r>
            <a:r>
              <a:rPr lang="en-US" altLang="zh-CN" sz="1902" dirty="0" smtClean="0">
                <a:solidFill>
                  <a:srgbClr val="000000"/>
                </a:solidFill>
                <a:latin typeface="Tahoma"/>
              </a:rPr>
              <a:t>2</a:t>
            </a:r>
          </a:p>
          <a:p>
            <a:pPr marL="0" marR="0" lvl="0" indent="0" defTabSz="914400" eaLnBrk="1" fontAlgn="auto" latinLnBrk="0" hangingPunct="1">
              <a:lnSpc>
                <a:spcPts val="2658"/>
              </a:lnSpc>
              <a:buClrTx/>
              <a:buSzTx/>
              <a:buNone/>
              <a:tabLst>
                <a:tab pos="393700" algn="l"/>
                <a:tab pos="419100" algn="l"/>
                <a:tab pos="6692900" algn="l"/>
              </a:tabLst>
              <a:defRPr/>
            </a:pPr>
            <a:r>
              <a:rPr lang="en-US" altLang="zh-CN" sz="1902" dirty="0" smtClean="0">
                <a:solidFill>
                  <a:srgbClr val="000000"/>
                </a:solidFill>
                <a:latin typeface="Tahoma"/>
              </a:rPr>
              <a:t>			</a:t>
            </a:r>
            <a:r>
              <a:rPr lang="zh-CN" altLang="en-US" sz="2802" dirty="0" smtClean="0">
                <a:solidFill>
                  <a:srgbClr val="000000"/>
                </a:solidFill>
                <a:latin typeface="Times New Roman"/>
              </a:rPr>
              <a:t>溢出</a:t>
            </a:r>
            <a:endParaRPr lang="zh-CN" altLang="en-US" sz="2802" dirty="0">
              <a:solidFill>
                <a:srgbClr val="000000"/>
              </a:solidFill>
              <a:latin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D.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36</a:t>
            </a:r>
            <a:endParaRPr lang="zh-CN" altLang="en-US" sz="1398">
              <a:solidFill>
                <a:srgbClr val="000000"/>
              </a:solidFill>
              <a:latin typeface="Tahoma"/>
            </a:endParaRPr>
          </a:p>
        </p:txBody>
      </p:sp>
      <p:sp>
        <p:nvSpPr>
          <p:cNvPr id="8" name="TextBox 7"/>
          <p:cNvSpPr txBox="1"/>
          <p:nvPr/>
        </p:nvSpPr>
        <p:spPr>
          <a:xfrm>
            <a:off x="1230255" y="603250"/>
            <a:ext cx="7731668" cy="5001369"/>
          </a:xfrm>
          <a:prstGeom prst="rect">
            <a:avLst/>
          </a:prstGeom>
          <a:noFill/>
        </p:spPr>
        <p:txBody>
          <a:bodyPr vert="horz" wrap="none" lIns="0" tIns="0" rIns="0" bIns="0" rtlCol="0">
            <a:spAutoFit/>
          </a:bodyPr>
          <a:lstStyle/>
          <a:p>
            <a:pPr marL="0" marR="0" lvl="0" indent="0" defTabSz="914400" eaLnBrk="1" fontAlgn="auto" latinLnBrk="0" hangingPunct="1">
              <a:lnSpc>
                <a:spcPts val="4342"/>
              </a:lnSpc>
              <a:buClrTx/>
              <a:buSzTx/>
              <a:buNone/>
              <a:tabLst>
                <a:tab pos="190500" algn="l"/>
                <a:tab pos="584200" algn="l"/>
                <a:tab pos="990600" algn="l"/>
                <a:tab pos="2286000" algn="l"/>
              </a:tabLst>
              <a:defRPr/>
            </a:pPr>
            <a:r>
              <a:rPr lang="zh-CN" altLang="en-US" sz="3600" dirty="0" smtClean="0">
                <a:solidFill>
                  <a:srgbClr val="33339A"/>
                </a:solidFill>
                <a:latin typeface="Times New Roman"/>
              </a:rPr>
              <a:t>反码</a:t>
            </a:r>
            <a:r>
              <a:rPr lang="en-US" altLang="zh-CN" sz="3600" dirty="0" smtClean="0">
                <a:solidFill>
                  <a:srgbClr val="33339A"/>
                </a:solidFill>
                <a:latin typeface="Tahoma"/>
              </a:rPr>
              <a:t>(Diminished Radix Complement)</a:t>
            </a:r>
          </a:p>
          <a:p>
            <a:pPr marL="0" marR="0" lvl="0" indent="0" defTabSz="914400" eaLnBrk="1" fontAlgn="auto" latinLnBrk="0" hangingPunct="1">
              <a:lnSpc>
                <a:spcPts val="1000"/>
              </a:lnSpc>
              <a:buClrTx/>
              <a:buSzTx/>
              <a:buNone/>
              <a:tabLst>
                <a:tab pos="190500" algn="l"/>
                <a:tab pos="584200" algn="l"/>
                <a:tab pos="990600" algn="l"/>
                <a:tab pos="2286000" algn="l"/>
              </a:tabLst>
              <a:defRPr/>
            </a:pPr>
            <a:endParaRPr lang="en-US" altLang="zh-CN" sz="3600" dirty="0" smtClean="0">
              <a:solidFill>
                <a:srgbClr val="33339A"/>
              </a:solidFill>
              <a:latin typeface="Tahoma"/>
            </a:endParaRPr>
          </a:p>
          <a:p>
            <a:pPr marL="0" marR="0" lvl="0" indent="0" defTabSz="914400" eaLnBrk="1" fontAlgn="auto" latinLnBrk="0" hangingPunct="1">
              <a:lnSpc>
                <a:spcPts val="1000"/>
              </a:lnSpc>
              <a:buClrTx/>
              <a:buSzTx/>
              <a:buNone/>
              <a:tabLst>
                <a:tab pos="190500" algn="l"/>
                <a:tab pos="584200" algn="l"/>
                <a:tab pos="990600" algn="l"/>
                <a:tab pos="2286000" algn="l"/>
              </a:tabLst>
              <a:defRPr/>
            </a:pPr>
            <a:endParaRPr lang="en-US" altLang="zh-CN" sz="3600" dirty="0" smtClean="0">
              <a:solidFill>
                <a:srgbClr val="33339A"/>
              </a:solidFill>
              <a:latin typeface="Tahoma"/>
            </a:endParaRPr>
          </a:p>
          <a:p>
            <a:pPr marL="0" marR="0" lvl="0" indent="0" defTabSz="914400" eaLnBrk="1" fontAlgn="auto" latinLnBrk="0" hangingPunct="1">
              <a:lnSpc>
                <a:spcPts val="4422"/>
              </a:lnSpc>
              <a:buClrTx/>
              <a:buSzTx/>
              <a:buNone/>
              <a:tabLst>
                <a:tab pos="190500" algn="l"/>
                <a:tab pos="584200" algn="l"/>
                <a:tab pos="990600" algn="l"/>
                <a:tab pos="2286000" algn="l"/>
              </a:tabLst>
              <a:defRPr/>
            </a:pPr>
            <a:r>
              <a:rPr lang="en-US" altLang="zh-CN" sz="3600" dirty="0" smtClean="0">
                <a:solidFill>
                  <a:srgbClr val="33339A"/>
                </a:solidFill>
                <a:latin typeface="Tahoma"/>
              </a:rPr>
              <a:t>	</a:t>
            </a:r>
            <a:r>
              <a:rPr lang="zh-CN" altLang="en-US" sz="2802" dirty="0" smtClean="0">
                <a:solidFill>
                  <a:srgbClr val="000000"/>
                </a:solidFill>
                <a:latin typeface="Times New Roman"/>
              </a:rPr>
              <a:t>数</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a:t>
            </a:r>
            <a:r>
              <a:rPr lang="zh-CN" altLang="en-US" sz="2802" dirty="0" smtClean="0">
                <a:solidFill>
                  <a:srgbClr val="000000"/>
                </a:solidFill>
                <a:latin typeface="Times New Roman"/>
              </a:rPr>
              <a:t>的反码</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r-1</a:t>
            </a:r>
            <a:r>
              <a:rPr lang="zh-CN" altLang="en-US" sz="2802" dirty="0" smtClean="0">
                <a:solidFill>
                  <a:srgbClr val="000000"/>
                </a:solidFill>
                <a:latin typeface="Times New Roman"/>
              </a:rPr>
              <a:t>定义为：</a:t>
            </a:r>
          </a:p>
          <a:p>
            <a:pPr marL="0" marR="0" lvl="0" indent="0" defTabSz="914400" eaLnBrk="1" fontAlgn="auto" latinLnBrk="0" hangingPunct="1">
              <a:lnSpc>
                <a:spcPts val="4026"/>
              </a:lnSpc>
              <a:buClrTx/>
              <a:buSzTx/>
              <a:buNone/>
              <a:tabLst>
                <a:tab pos="190500" algn="l"/>
                <a:tab pos="584200" algn="l"/>
                <a:tab pos="990600" algn="l"/>
                <a:tab pos="2286000" algn="l"/>
              </a:tabLst>
              <a:defRPr/>
            </a:pPr>
            <a:r>
              <a:rPr lang="zh-CN" altLang="en-US" sz="2802" dirty="0" smtClean="0">
                <a:solidFill>
                  <a:srgbClr val="000000"/>
                </a:solidFill>
                <a:latin typeface="Times New Roman"/>
              </a:rPr>
              <a:t>				</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r-1 </a:t>
            </a:r>
            <a:r>
              <a:rPr lang="en-US" altLang="zh-CN" sz="2961" dirty="0" smtClean="0">
                <a:solidFill>
                  <a:srgbClr val="000000"/>
                </a:solidFill>
                <a:latin typeface="Tahoma"/>
              </a:rPr>
              <a:t>= r</a:t>
            </a:r>
            <a:r>
              <a:rPr lang="en-US" altLang="zh-CN" sz="2010" baseline="50000" dirty="0" smtClean="0">
                <a:solidFill>
                  <a:srgbClr val="000000"/>
                </a:solidFill>
                <a:latin typeface="Tahoma"/>
              </a:rPr>
              <a:t>n</a:t>
            </a:r>
            <a:r>
              <a:rPr lang="en-US" altLang="zh-CN" sz="2010" dirty="0" smtClean="0">
                <a:solidFill>
                  <a:srgbClr val="000000"/>
                </a:solidFill>
                <a:latin typeface="Tahoma"/>
              </a:rPr>
              <a:t> </a:t>
            </a:r>
            <a:r>
              <a:rPr lang="en-US" altLang="zh-CN" sz="2802" i="1" dirty="0" smtClean="0">
                <a:solidFill>
                  <a:srgbClr val="000000"/>
                </a:solidFill>
                <a:latin typeface="Times New Roman"/>
              </a:rPr>
              <a:t>–</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 </a:t>
            </a:r>
            <a:r>
              <a:rPr lang="en-US" altLang="zh-CN" sz="2802" i="1" dirty="0" smtClean="0">
                <a:solidFill>
                  <a:srgbClr val="000000"/>
                </a:solidFill>
                <a:latin typeface="Times New Roman"/>
              </a:rPr>
              <a:t>–</a:t>
            </a:r>
            <a:r>
              <a:rPr lang="en-US" altLang="zh-CN" sz="2802" dirty="0" smtClean="0">
                <a:solidFill>
                  <a:srgbClr val="000000"/>
                </a:solidFill>
                <a:latin typeface="Tahoma"/>
              </a:rPr>
              <a:t>1</a:t>
            </a:r>
          </a:p>
          <a:p>
            <a:pPr marL="0" marR="0" lvl="0" indent="0" defTabSz="914400" eaLnBrk="1" fontAlgn="auto" latinLnBrk="0" hangingPunct="1">
              <a:lnSpc>
                <a:spcPts val="4050"/>
              </a:lnSpc>
              <a:buClrTx/>
              <a:buSzTx/>
              <a:buNone/>
              <a:tabLst>
                <a:tab pos="190500" algn="l"/>
                <a:tab pos="584200" algn="l"/>
                <a:tab pos="990600" algn="l"/>
                <a:tab pos="2286000" algn="l"/>
              </a:tabLst>
              <a:defRPr/>
            </a:pPr>
            <a:r>
              <a:rPr lang="en-US" altLang="zh-CN" sz="2802" dirty="0" smtClean="0">
                <a:solidFill>
                  <a:srgbClr val="000000"/>
                </a:solidFill>
                <a:latin typeface="Tahoma"/>
              </a:rPr>
              <a:t>	</a:t>
            </a:r>
            <a:r>
              <a:rPr lang="zh-CN" altLang="en-US" sz="2802" dirty="0" smtClean="0">
                <a:solidFill>
                  <a:srgbClr val="000000"/>
                </a:solidFill>
                <a:latin typeface="Times New Roman"/>
              </a:rPr>
              <a:t>求反算法：将</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a:t>
            </a:r>
            <a:r>
              <a:rPr lang="zh-CN" altLang="en-US" sz="2802" dirty="0" smtClean="0">
                <a:solidFill>
                  <a:srgbClr val="000000"/>
                </a:solidFill>
                <a:latin typeface="Times New Roman"/>
              </a:rPr>
              <a:t>中的每一个数字</a:t>
            </a:r>
            <a:r>
              <a:rPr lang="en-US" altLang="zh-CN" sz="2961" dirty="0" err="1" smtClean="0">
                <a:solidFill>
                  <a:srgbClr val="000000"/>
                </a:solidFill>
                <a:latin typeface="Tahoma"/>
              </a:rPr>
              <a:t>a</a:t>
            </a:r>
            <a:r>
              <a:rPr lang="en-US" altLang="zh-CN" sz="2010" dirty="0" err="1" smtClean="0">
                <a:solidFill>
                  <a:srgbClr val="000000"/>
                </a:solidFill>
                <a:latin typeface="Tahoma"/>
              </a:rPr>
              <a:t>i</a:t>
            </a:r>
            <a:r>
              <a:rPr lang="zh-CN" altLang="en-US" sz="2802" dirty="0" smtClean="0">
                <a:solidFill>
                  <a:srgbClr val="000000"/>
                </a:solidFill>
                <a:latin typeface="Times New Roman"/>
              </a:rPr>
              <a:t>替换位</a:t>
            </a:r>
            <a:r>
              <a:rPr lang="en-US" altLang="zh-CN" sz="2961" dirty="0" smtClean="0">
                <a:solidFill>
                  <a:srgbClr val="000000"/>
                </a:solidFill>
                <a:latin typeface="Tahoma"/>
              </a:rPr>
              <a:t>r</a:t>
            </a:r>
            <a:r>
              <a:rPr lang="en-US" altLang="zh-CN" sz="2802" dirty="0" smtClean="0">
                <a:solidFill>
                  <a:srgbClr val="000000"/>
                </a:solidFill>
                <a:latin typeface="Tahoma"/>
              </a:rPr>
              <a:t>-1-</a:t>
            </a:r>
            <a:r>
              <a:rPr lang="en-US" altLang="zh-CN" sz="2961" dirty="0" smtClean="0">
                <a:solidFill>
                  <a:srgbClr val="000000"/>
                </a:solidFill>
                <a:latin typeface="Tahoma"/>
              </a:rPr>
              <a:t>a</a:t>
            </a:r>
            <a:r>
              <a:rPr lang="en-US" altLang="zh-CN" sz="2010" dirty="0" smtClean="0">
                <a:solidFill>
                  <a:srgbClr val="000000"/>
                </a:solidFill>
                <a:latin typeface="Tahoma"/>
              </a:rPr>
              <a:t>i</a:t>
            </a:r>
          </a:p>
          <a:p>
            <a:pPr marL="0" marR="0" lvl="0" indent="0" defTabSz="914400" eaLnBrk="1" fontAlgn="auto" latinLnBrk="0" hangingPunct="1">
              <a:lnSpc>
                <a:spcPts val="4038"/>
              </a:lnSpc>
              <a:buClrTx/>
              <a:buSzTx/>
              <a:buNone/>
              <a:tabLst>
                <a:tab pos="190500" algn="l"/>
                <a:tab pos="584200" algn="l"/>
                <a:tab pos="990600" algn="l"/>
                <a:tab pos="2286000" algn="l"/>
              </a:tabLst>
              <a:defRPr/>
            </a:pPr>
            <a:r>
              <a:rPr lang="en-US" altLang="zh-CN" sz="2010" dirty="0" smtClean="0">
                <a:solidFill>
                  <a:srgbClr val="000000"/>
                </a:solidFill>
                <a:latin typeface="Tahoma"/>
              </a:rPr>
              <a:t>	</a:t>
            </a:r>
            <a:r>
              <a:rPr lang="zh-CN" altLang="en-US" sz="2802" dirty="0" smtClean="0">
                <a:solidFill>
                  <a:srgbClr val="000000"/>
                </a:solidFill>
                <a:latin typeface="Times New Roman"/>
              </a:rPr>
              <a:t>补码和反码的关系：</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r-1 </a:t>
            </a:r>
            <a:r>
              <a:rPr lang="en-US" altLang="zh-CN" sz="1902" dirty="0" smtClean="0">
                <a:solidFill>
                  <a:srgbClr val="000000"/>
                </a:solidFill>
                <a:latin typeface="Tahoma"/>
              </a:rPr>
              <a:t>=</a:t>
            </a:r>
            <a:r>
              <a:rPr lang="en-US" altLang="zh-CN" sz="2802" dirty="0" smtClean="0">
                <a:solidFill>
                  <a:srgbClr val="000000"/>
                </a:solidFill>
                <a:latin typeface="Tahoma"/>
              </a:rPr>
              <a:t>[</a:t>
            </a:r>
            <a:r>
              <a:rPr lang="en-US" altLang="zh-CN" sz="2961" dirty="0" smtClean="0">
                <a:solidFill>
                  <a:srgbClr val="000000"/>
                </a:solidFill>
                <a:latin typeface="Tahoma"/>
              </a:rPr>
              <a:t>N</a:t>
            </a:r>
            <a:r>
              <a:rPr lang="en-US" altLang="zh-CN" sz="2802" dirty="0" smtClean="0">
                <a:solidFill>
                  <a:srgbClr val="000000"/>
                </a:solidFill>
                <a:latin typeface="Tahoma"/>
              </a:rPr>
              <a:t>]</a:t>
            </a:r>
            <a:r>
              <a:rPr lang="en-US" altLang="zh-CN" sz="2010" dirty="0" smtClean="0">
                <a:solidFill>
                  <a:srgbClr val="000000"/>
                </a:solidFill>
                <a:latin typeface="Tahoma"/>
              </a:rPr>
              <a:t>r </a:t>
            </a:r>
            <a:r>
              <a:rPr lang="en-US" altLang="zh-CN" sz="2802" dirty="0" smtClean="0">
                <a:solidFill>
                  <a:srgbClr val="000000"/>
                </a:solidFill>
                <a:latin typeface="Tahoma"/>
              </a:rPr>
              <a:t>- 1</a:t>
            </a:r>
          </a:p>
          <a:p>
            <a:pPr marL="0" marR="0" lvl="0" indent="0" defTabSz="914400" eaLnBrk="1" fontAlgn="auto" latinLnBrk="0" hangingPunct="1">
              <a:lnSpc>
                <a:spcPts val="3416"/>
              </a:lnSpc>
              <a:buClrTx/>
              <a:buSzTx/>
              <a:buNone/>
              <a:tabLst>
                <a:tab pos="190500" algn="l"/>
                <a:tab pos="584200" algn="l"/>
                <a:tab pos="990600" algn="l"/>
                <a:tab pos="2286000" algn="l"/>
              </a:tabLst>
              <a:defRPr/>
            </a:pPr>
            <a:r>
              <a:rPr lang="en-US" altLang="zh-CN" sz="2802" dirty="0" smtClean="0">
                <a:solidFill>
                  <a:srgbClr val="000000"/>
                </a:solidFill>
                <a:latin typeface="Tahoma"/>
              </a:rPr>
              <a:t>	</a:t>
            </a:r>
            <a:r>
              <a:rPr lang="zh-CN" altLang="en-US" sz="2802" dirty="0" smtClean="0">
                <a:solidFill>
                  <a:srgbClr val="000000"/>
                </a:solidFill>
                <a:latin typeface="Times New Roman"/>
              </a:rPr>
              <a:t>反码运算</a:t>
            </a:r>
          </a:p>
          <a:p>
            <a:pPr marL="0" marR="0" lvl="0" indent="0" defTabSz="914400" eaLnBrk="1" fontAlgn="auto" latinLnBrk="0" hangingPunct="1">
              <a:lnSpc>
                <a:spcPts val="1000"/>
              </a:lnSpc>
              <a:buClrTx/>
              <a:buSzTx/>
              <a:buNone/>
              <a:tabLst>
                <a:tab pos="190500" algn="l"/>
                <a:tab pos="584200" algn="l"/>
                <a:tab pos="990600" algn="l"/>
                <a:tab pos="2286000" algn="l"/>
              </a:tabLst>
              <a:defRPr/>
            </a:pPr>
            <a:endParaRPr lang="zh-CN" altLang="en-US" sz="2802" dirty="0" smtClean="0">
              <a:solidFill>
                <a:srgbClr val="000000"/>
              </a:solidFill>
              <a:latin typeface="Times New Roman"/>
            </a:endParaRPr>
          </a:p>
          <a:p>
            <a:pPr marL="0" marR="0" lvl="0" indent="0" defTabSz="914400" eaLnBrk="1" fontAlgn="auto" latinLnBrk="0" hangingPunct="1">
              <a:lnSpc>
                <a:spcPts val="2466"/>
              </a:lnSpc>
              <a:buClrTx/>
              <a:buSzTx/>
              <a:buNone/>
              <a:tabLst>
                <a:tab pos="190500" algn="l"/>
                <a:tab pos="584200" algn="l"/>
                <a:tab pos="990600" algn="l"/>
                <a:tab pos="2286000" algn="l"/>
              </a:tabLst>
              <a:defRPr/>
            </a:pPr>
            <a:r>
              <a:rPr lang="zh-CN" altLang="en-US" sz="2802" dirty="0" smtClean="0">
                <a:solidFill>
                  <a:srgbClr val="000000"/>
                </a:solidFill>
                <a:latin typeface="Times New Roman"/>
              </a:rPr>
              <a:t>		</a:t>
            </a:r>
            <a:r>
              <a:rPr lang="zh-CN" altLang="en-US" sz="2400" dirty="0" smtClean="0">
                <a:solidFill>
                  <a:srgbClr val="000000"/>
                </a:solidFill>
                <a:latin typeface="Times New Roman"/>
              </a:rPr>
              <a:t>两个反码相加，如果有进位，将加上进位。</a:t>
            </a:r>
          </a:p>
          <a:p>
            <a:pPr marL="0" marR="0" lvl="0" indent="0" defTabSz="914400" eaLnBrk="1" fontAlgn="auto" latinLnBrk="0" hangingPunct="1">
              <a:lnSpc>
                <a:spcPts val="3967"/>
              </a:lnSpc>
              <a:buClrTx/>
              <a:buSzTx/>
              <a:buNone/>
              <a:tabLst>
                <a:tab pos="190500" algn="l"/>
                <a:tab pos="584200" algn="l"/>
                <a:tab pos="990600" algn="l"/>
                <a:tab pos="2286000" algn="l"/>
              </a:tabLst>
              <a:defRPr/>
            </a:pPr>
            <a:r>
              <a:rPr lang="zh-CN" altLang="en-US" sz="2400" dirty="0" smtClean="0">
                <a:solidFill>
                  <a:srgbClr val="000000"/>
                </a:solidFill>
                <a:latin typeface="Times New Roman"/>
              </a:rPr>
              <a:t>		</a:t>
            </a:r>
            <a:r>
              <a:rPr lang="en-US" altLang="zh-CN" sz="2400" dirty="0" smtClean="0">
                <a:solidFill>
                  <a:srgbClr val="000000"/>
                </a:solidFill>
                <a:latin typeface="Tahoma"/>
              </a:rPr>
              <a:t>A + B = [A]</a:t>
            </a:r>
            <a:r>
              <a:rPr lang="en-US" altLang="zh-CN" sz="1693" dirty="0" smtClean="0">
                <a:solidFill>
                  <a:srgbClr val="000000"/>
                </a:solidFill>
                <a:latin typeface="Tahoma"/>
              </a:rPr>
              <a:t>r-1</a:t>
            </a:r>
            <a:r>
              <a:rPr lang="en-US" altLang="zh-CN" sz="2400" dirty="0" smtClean="0">
                <a:solidFill>
                  <a:srgbClr val="000000"/>
                </a:solidFill>
                <a:latin typeface="Tahoma"/>
              </a:rPr>
              <a:t>+[B]</a:t>
            </a:r>
            <a:r>
              <a:rPr lang="en-US" altLang="zh-CN" sz="1693" dirty="0" smtClean="0">
                <a:solidFill>
                  <a:srgbClr val="000000"/>
                </a:solidFill>
                <a:latin typeface="Tahoma"/>
              </a:rPr>
              <a:t>r-1</a:t>
            </a:r>
            <a:r>
              <a:rPr lang="en-US" altLang="zh-CN" sz="2400" dirty="0" smtClean="0">
                <a:solidFill>
                  <a:srgbClr val="000000"/>
                </a:solidFill>
                <a:latin typeface="Tahoma"/>
              </a:rPr>
              <a:t>+ </a:t>
            </a:r>
            <a:r>
              <a:rPr lang="en-US" altLang="zh-CN" sz="2400" dirty="0" err="1" smtClean="0">
                <a:solidFill>
                  <a:srgbClr val="000000"/>
                </a:solidFill>
                <a:latin typeface="Tahoma"/>
              </a:rPr>
              <a:t>C</a:t>
            </a:r>
            <a:r>
              <a:rPr lang="en-US" altLang="zh-CN" sz="1693" dirty="0" err="1" smtClean="0">
                <a:solidFill>
                  <a:srgbClr val="000000"/>
                </a:solidFill>
                <a:latin typeface="Tahoma"/>
              </a:rPr>
              <a:t>around</a:t>
            </a:r>
            <a:endParaRPr lang="en-US" altLang="zh-CN" sz="1693" dirty="0" smtClean="0">
              <a:solidFill>
                <a:srgbClr val="000000"/>
              </a:solidFill>
              <a:latin typeface="Tahoma"/>
            </a:endParaRPr>
          </a:p>
          <a:p>
            <a:pPr marL="0" marR="0" lvl="0" indent="0" defTabSz="914400" eaLnBrk="1" fontAlgn="auto" latinLnBrk="0" hangingPunct="1">
              <a:lnSpc>
                <a:spcPts val="2421"/>
              </a:lnSpc>
              <a:buClrTx/>
              <a:buSzTx/>
              <a:buNone/>
              <a:tabLst>
                <a:tab pos="190500" algn="l"/>
                <a:tab pos="584200" algn="l"/>
                <a:tab pos="990600" algn="l"/>
                <a:tab pos="2286000" algn="l"/>
              </a:tabLst>
              <a:defRPr/>
            </a:pPr>
            <a:r>
              <a:rPr lang="en-US" altLang="zh-CN" sz="1693" dirty="0" smtClean="0">
                <a:solidFill>
                  <a:srgbClr val="000000"/>
                </a:solidFill>
                <a:latin typeface="Tahoma"/>
              </a:rPr>
              <a:t>			</a:t>
            </a:r>
            <a:r>
              <a:rPr lang="en-US" altLang="zh-CN" sz="1998" dirty="0" smtClean="0">
                <a:solidFill>
                  <a:srgbClr val="000000"/>
                </a:solidFill>
                <a:latin typeface="Tahoma"/>
              </a:rPr>
              <a:t>C = 1 </a:t>
            </a:r>
            <a:r>
              <a:rPr lang="zh-CN" altLang="en-US" sz="1998" dirty="0" smtClean="0">
                <a:solidFill>
                  <a:srgbClr val="000000"/>
                </a:solidFill>
                <a:latin typeface="Times New Roman"/>
              </a:rPr>
              <a:t>有进位</a:t>
            </a:r>
          </a:p>
          <a:p>
            <a:pPr marL="0" marR="0" lvl="0" indent="0" defTabSz="914400" eaLnBrk="1" fontAlgn="auto" latinLnBrk="0" hangingPunct="1">
              <a:lnSpc>
                <a:spcPts val="2874"/>
              </a:lnSpc>
              <a:buClrTx/>
              <a:buSzTx/>
              <a:buNone/>
              <a:tabLst>
                <a:tab pos="190500" algn="l"/>
                <a:tab pos="584200" algn="l"/>
                <a:tab pos="990600" algn="l"/>
                <a:tab pos="2286000" algn="l"/>
              </a:tabLst>
              <a:defRPr/>
            </a:pPr>
            <a:r>
              <a:rPr lang="zh-CN" altLang="en-US" sz="1998" dirty="0" smtClean="0">
                <a:solidFill>
                  <a:srgbClr val="000000"/>
                </a:solidFill>
                <a:latin typeface="Times New Roman"/>
              </a:rPr>
              <a:t>			</a:t>
            </a:r>
            <a:r>
              <a:rPr lang="en-US" altLang="zh-CN" sz="1998" dirty="0" smtClean="0">
                <a:solidFill>
                  <a:srgbClr val="000000"/>
                </a:solidFill>
                <a:latin typeface="Tahoma"/>
              </a:rPr>
              <a:t>C = 0 </a:t>
            </a:r>
            <a:r>
              <a:rPr lang="zh-CN" altLang="en-US" sz="1998" dirty="0" smtClean="0">
                <a:solidFill>
                  <a:srgbClr val="000000"/>
                </a:solidFill>
                <a:latin typeface="Times New Roman"/>
              </a:rPr>
              <a:t>无进位</a:t>
            </a:r>
            <a:endParaRPr lang="zh-CN" altLang="en-US" sz="1998" dirty="0">
              <a:solidFill>
                <a:srgbClr val="000000"/>
              </a:solidFill>
              <a:latin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27E.tmp"/>
          <p:cNvPicPr>
            <a:picLocks/>
          </p:cNvPicPr>
          <p:nvPr/>
        </p:nvPicPr>
        <p:blipFill>
          <a:blip r:embed="rId2"/>
          <a:stretch>
            <a:fillRect/>
          </a:stretch>
        </p:blipFill>
        <p:spPr>
          <a:xfrm>
            <a:off x="101600" y="520700"/>
            <a:ext cx="8572500" cy="927100"/>
          </a:xfrm>
          <a:prstGeom prst="rect">
            <a:avLst/>
          </a:prstGeom>
        </p:spPr>
      </p:pic>
      <p:sp>
        <p:nvSpPr>
          <p:cNvPr id="6" name="TextBox 5"/>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37</a:t>
            </a:r>
            <a:endParaRPr lang="zh-CN" altLang="en-US" sz="1398">
              <a:solidFill>
                <a:srgbClr val="000000"/>
              </a:solidFill>
              <a:latin typeface="Tahoma"/>
            </a:endParaRPr>
          </a:p>
        </p:txBody>
      </p:sp>
      <p:sp>
        <p:nvSpPr>
          <p:cNvPr id="8" name="TextBox 7"/>
          <p:cNvSpPr txBox="1"/>
          <p:nvPr/>
        </p:nvSpPr>
        <p:spPr>
          <a:xfrm>
            <a:off x="1230255" y="579134"/>
            <a:ext cx="7506863" cy="5424562"/>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495300" algn="l"/>
              </a:tabLst>
              <a:defRPr/>
            </a:pPr>
            <a:r>
              <a:rPr lang="zh-CN" altLang="en-US" sz="4398" smtClean="0">
                <a:solidFill>
                  <a:srgbClr val="33339A"/>
                </a:solidFill>
                <a:latin typeface="Times New Roman"/>
              </a:rPr>
              <a:t>反码运算例题</a:t>
            </a:r>
          </a:p>
          <a:p>
            <a:pPr marL="0" marR="0" lvl="0" indent="0" defTabSz="914400" eaLnBrk="1" fontAlgn="auto" latinLnBrk="0" hangingPunct="1">
              <a:lnSpc>
                <a:spcPts val="1000"/>
              </a:lnSpc>
              <a:buClrTx/>
              <a:buSzTx/>
              <a:buNone/>
              <a:tabLst>
                <a:tab pos="381000" algn="l"/>
                <a:tab pos="4953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4953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4560"/>
              </a:lnSpc>
              <a:buClrTx/>
              <a:buSzTx/>
              <a:buNone/>
              <a:tabLst>
                <a:tab pos="381000" algn="l"/>
                <a:tab pos="495300" algn="l"/>
              </a:tabLst>
              <a:defRPr/>
            </a:pPr>
            <a:r>
              <a:rPr lang="zh-CN" altLang="en-US" sz="4398" smtClean="0">
                <a:solidFill>
                  <a:srgbClr val="33339A"/>
                </a:solidFill>
                <a:latin typeface="Times New Roman"/>
              </a:rPr>
              <a:t>	</a:t>
            </a:r>
            <a:r>
              <a:rPr lang="zh-CN" altLang="en-US" sz="2802" smtClean="0">
                <a:solidFill>
                  <a:srgbClr val="000000"/>
                </a:solidFill>
                <a:latin typeface="Times New Roman"/>
              </a:rPr>
              <a:t>例</a:t>
            </a:r>
            <a:r>
              <a:rPr lang="en-US" altLang="zh-CN" sz="2802" smtClean="0">
                <a:solidFill>
                  <a:srgbClr val="000000"/>
                </a:solidFill>
                <a:latin typeface="Tahoma"/>
              </a:rPr>
              <a:t>1: +(1001)</a:t>
            </a:r>
            <a:r>
              <a:rPr lang="en-US" altLang="zh-CN" sz="2010" smtClean="0">
                <a:solidFill>
                  <a:srgbClr val="000000"/>
                </a:solidFill>
                <a:latin typeface="Tahoma"/>
              </a:rPr>
              <a:t>2 </a:t>
            </a:r>
            <a:r>
              <a:rPr lang="en-US" altLang="zh-CN" sz="2802" smtClean="0">
                <a:solidFill>
                  <a:srgbClr val="000000"/>
                </a:solidFill>
                <a:latin typeface="Tahoma"/>
              </a:rPr>
              <a:t>and -(0100)</a:t>
            </a:r>
            <a:r>
              <a:rPr lang="en-US" altLang="zh-CN" sz="2010" smtClean="0">
                <a:solidFill>
                  <a:srgbClr val="000000"/>
                </a:solidFill>
                <a:latin typeface="Tahoma"/>
              </a:rPr>
              <a:t>2 </a:t>
            </a:r>
            <a:r>
              <a:rPr lang="zh-CN" altLang="en-US" sz="2802" smtClean="0">
                <a:solidFill>
                  <a:srgbClr val="000000"/>
                </a:solidFill>
                <a:latin typeface="Times New Roman"/>
              </a:rPr>
              <a:t>相加</a:t>
            </a:r>
          </a:p>
          <a:p>
            <a:pPr marL="0" marR="0" lvl="0" indent="0" defTabSz="914400" eaLnBrk="1" fontAlgn="auto" latinLnBrk="0" hangingPunct="1">
              <a:lnSpc>
                <a:spcPts val="2906"/>
              </a:lnSpc>
              <a:buClrTx/>
              <a:buSzTx/>
              <a:buNone/>
              <a:tabLst>
                <a:tab pos="381000" algn="l"/>
                <a:tab pos="495300" algn="l"/>
              </a:tabLst>
              <a:defRPr/>
            </a:pPr>
            <a:r>
              <a:rPr lang="zh-CN" altLang="en-US" sz="2802" smtClean="0">
                <a:solidFill>
                  <a:srgbClr val="000000"/>
                </a:solidFill>
                <a:latin typeface="Times New Roman"/>
              </a:rPr>
              <a:t>		</a:t>
            </a:r>
            <a:r>
              <a:rPr lang="en-US" altLang="zh-CN" sz="2400" smtClean="0">
                <a:solidFill>
                  <a:srgbClr val="000000"/>
                </a:solidFill>
                <a:latin typeface="Tahoma"/>
              </a:rPr>
              <a:t>+(1001)</a:t>
            </a:r>
            <a:r>
              <a:rPr lang="zh-CN" altLang="en-US" sz="2400" smtClean="0">
                <a:solidFill>
                  <a:srgbClr val="000000"/>
                </a:solidFill>
                <a:latin typeface="Times New Roman"/>
              </a:rPr>
              <a:t>的反码是 </a:t>
            </a:r>
            <a:r>
              <a:rPr lang="en-US" altLang="zh-CN" sz="2400" smtClean="0">
                <a:solidFill>
                  <a:srgbClr val="000000"/>
                </a:solidFill>
                <a:latin typeface="Tahoma"/>
              </a:rPr>
              <a:t>0,1001</a:t>
            </a:r>
          </a:p>
          <a:p>
            <a:pPr marL="0" marR="0" lvl="0" indent="0" defTabSz="914400" eaLnBrk="1" fontAlgn="auto" latinLnBrk="0" hangingPunct="1">
              <a:lnSpc>
                <a:spcPts val="3450"/>
              </a:lnSpc>
              <a:buClrTx/>
              <a:buSzTx/>
              <a:buNone/>
              <a:tabLst>
                <a:tab pos="381000" algn="l"/>
                <a:tab pos="495300" algn="l"/>
              </a:tabLst>
              <a:defRPr/>
            </a:pPr>
            <a:r>
              <a:rPr lang="en-US" altLang="zh-CN" sz="2400" smtClean="0">
                <a:solidFill>
                  <a:srgbClr val="000000"/>
                </a:solidFill>
                <a:latin typeface="Tahoma"/>
              </a:rPr>
              <a:t>		-(0100) </a:t>
            </a:r>
            <a:r>
              <a:rPr lang="zh-CN" altLang="en-US" sz="2400" smtClean="0">
                <a:solidFill>
                  <a:srgbClr val="000000"/>
                </a:solidFill>
                <a:latin typeface="Times New Roman"/>
              </a:rPr>
              <a:t>的反码是 </a:t>
            </a:r>
            <a:r>
              <a:rPr lang="en-US" altLang="zh-CN" sz="2400" smtClean="0">
                <a:solidFill>
                  <a:srgbClr val="000000"/>
                </a:solidFill>
                <a:latin typeface="Tahoma"/>
              </a:rPr>
              <a:t>1,1011</a:t>
            </a:r>
          </a:p>
          <a:p>
            <a:pPr marL="0" marR="0" lvl="0" indent="0" defTabSz="914400" eaLnBrk="1" fontAlgn="auto" latinLnBrk="0" hangingPunct="1">
              <a:lnSpc>
                <a:spcPts val="3450"/>
              </a:lnSpc>
              <a:buClrTx/>
              <a:buSzTx/>
              <a:buNone/>
              <a:tabLst>
                <a:tab pos="381000" algn="l"/>
                <a:tab pos="495300" algn="l"/>
              </a:tabLst>
              <a:defRPr/>
            </a:pPr>
            <a:r>
              <a:rPr lang="en-US" altLang="zh-CN" sz="2400" smtClean="0">
                <a:solidFill>
                  <a:srgbClr val="000000"/>
                </a:solidFill>
                <a:latin typeface="Tahoma"/>
              </a:rPr>
              <a:t>		0,1001 + 1,1011 = 1 0,0100 (</a:t>
            </a:r>
            <a:r>
              <a:rPr lang="zh-CN" altLang="en-US" sz="2400" smtClean="0">
                <a:solidFill>
                  <a:srgbClr val="000000"/>
                </a:solidFill>
                <a:latin typeface="Times New Roman"/>
              </a:rPr>
              <a:t>有进位</a:t>
            </a:r>
            <a:r>
              <a:rPr lang="en-US" altLang="zh-CN" sz="2400" smtClean="0">
                <a:solidFill>
                  <a:srgbClr val="000000"/>
                </a:solidFill>
                <a:latin typeface="Tahoma"/>
              </a:rPr>
              <a:t>)</a:t>
            </a:r>
          </a:p>
          <a:p>
            <a:pPr marL="0" marR="0" lvl="0" indent="0" defTabSz="914400" eaLnBrk="1" fontAlgn="auto" latinLnBrk="0" hangingPunct="1">
              <a:lnSpc>
                <a:spcPts val="3450"/>
              </a:lnSpc>
              <a:buClrTx/>
              <a:buSzTx/>
              <a:buNone/>
              <a:tabLst>
                <a:tab pos="381000" algn="l"/>
                <a:tab pos="495300" algn="l"/>
              </a:tabLst>
              <a:defRPr/>
            </a:pPr>
            <a:r>
              <a:rPr lang="en-US" altLang="zh-CN" sz="2400" smtClean="0">
                <a:solidFill>
                  <a:srgbClr val="000000"/>
                </a:solidFill>
                <a:latin typeface="Tahoma"/>
              </a:rPr>
              <a:t>		</a:t>
            </a:r>
            <a:r>
              <a:rPr lang="zh-CN" altLang="en-US" sz="2400" smtClean="0">
                <a:solidFill>
                  <a:srgbClr val="000000"/>
                </a:solidFill>
                <a:latin typeface="Times New Roman"/>
              </a:rPr>
              <a:t>结果是</a:t>
            </a:r>
            <a:r>
              <a:rPr lang="en-US" altLang="zh-CN" sz="2400" smtClean="0">
                <a:solidFill>
                  <a:srgbClr val="000000"/>
                </a:solidFill>
                <a:latin typeface="Tahoma"/>
              </a:rPr>
              <a:t>0,0101</a:t>
            </a:r>
          </a:p>
          <a:p>
            <a:pPr marL="0" marR="0" lvl="0" indent="0" defTabSz="914400" eaLnBrk="1" fontAlgn="auto" latinLnBrk="0" hangingPunct="1">
              <a:lnSpc>
                <a:spcPts val="1000"/>
              </a:lnSpc>
              <a:buClrTx/>
              <a:buSzTx/>
              <a:buNone/>
              <a:tabLst>
                <a:tab pos="381000" algn="l"/>
                <a:tab pos="495300" algn="l"/>
              </a:tabLst>
              <a:defRPr/>
            </a:pPr>
            <a:endParaRPr lang="en-US" altLang="zh-CN" sz="2400" smtClean="0">
              <a:solidFill>
                <a:srgbClr val="000000"/>
              </a:solidFill>
              <a:latin typeface="Tahoma"/>
            </a:endParaRPr>
          </a:p>
          <a:p>
            <a:pPr marL="0" marR="0" lvl="0" indent="0" defTabSz="914400" eaLnBrk="1" fontAlgn="auto" latinLnBrk="0" hangingPunct="1">
              <a:lnSpc>
                <a:spcPts val="1000"/>
              </a:lnSpc>
              <a:buClrTx/>
              <a:buSzTx/>
              <a:buNone/>
              <a:tabLst>
                <a:tab pos="381000" algn="l"/>
                <a:tab pos="495300" algn="l"/>
              </a:tabLst>
              <a:defRPr/>
            </a:pPr>
            <a:endParaRPr lang="en-US" altLang="zh-CN" sz="2400" smtClean="0">
              <a:solidFill>
                <a:srgbClr val="000000"/>
              </a:solidFill>
              <a:latin typeface="Tahoma"/>
            </a:endParaRPr>
          </a:p>
          <a:p>
            <a:pPr marL="0" marR="0" lvl="0" indent="0" defTabSz="914400" eaLnBrk="1" fontAlgn="auto" latinLnBrk="0" hangingPunct="1">
              <a:lnSpc>
                <a:spcPts val="1000"/>
              </a:lnSpc>
              <a:buClrTx/>
              <a:buSzTx/>
              <a:buNone/>
              <a:tabLst>
                <a:tab pos="381000" algn="l"/>
                <a:tab pos="495300" algn="l"/>
              </a:tabLst>
              <a:defRPr/>
            </a:pPr>
            <a:endParaRPr lang="en-US" altLang="zh-CN" sz="2400" smtClean="0">
              <a:solidFill>
                <a:srgbClr val="000000"/>
              </a:solidFill>
              <a:latin typeface="Tahoma"/>
            </a:endParaRPr>
          </a:p>
          <a:p>
            <a:pPr marL="0" marR="0" lvl="0" indent="0" defTabSz="914400" eaLnBrk="1" fontAlgn="auto" latinLnBrk="0" hangingPunct="1">
              <a:lnSpc>
                <a:spcPts val="1000"/>
              </a:lnSpc>
              <a:buClrTx/>
              <a:buSzTx/>
              <a:buNone/>
              <a:tabLst>
                <a:tab pos="381000" algn="l"/>
                <a:tab pos="495300" algn="l"/>
              </a:tabLst>
              <a:defRPr/>
            </a:pPr>
            <a:endParaRPr lang="en-US" altLang="zh-CN" sz="2400" smtClean="0">
              <a:solidFill>
                <a:srgbClr val="000000"/>
              </a:solidFill>
              <a:latin typeface="Tahoma"/>
            </a:endParaRPr>
          </a:p>
          <a:p>
            <a:pPr marL="0" marR="0" lvl="0" indent="0" defTabSz="914400" eaLnBrk="1" fontAlgn="auto" latinLnBrk="0" hangingPunct="1">
              <a:lnSpc>
                <a:spcPts val="4032"/>
              </a:lnSpc>
              <a:buClrTx/>
              <a:buSzTx/>
              <a:buNone/>
              <a:tabLst>
                <a:tab pos="381000" algn="l"/>
                <a:tab pos="495300" algn="l"/>
              </a:tabLst>
              <a:defRPr/>
            </a:pPr>
            <a:r>
              <a:rPr lang="en-US" altLang="zh-CN" sz="2400" smtClean="0">
                <a:solidFill>
                  <a:srgbClr val="000000"/>
                </a:solidFill>
                <a:latin typeface="Tahoma"/>
              </a:rPr>
              <a:t>	</a:t>
            </a:r>
            <a:r>
              <a:rPr lang="zh-CN" altLang="en-US" sz="2802" smtClean="0">
                <a:solidFill>
                  <a:srgbClr val="000000"/>
                </a:solidFill>
                <a:latin typeface="Times New Roman"/>
              </a:rPr>
              <a:t>例</a:t>
            </a:r>
            <a:r>
              <a:rPr lang="en-US" altLang="zh-CN" sz="2802" smtClean="0">
                <a:solidFill>
                  <a:srgbClr val="000000"/>
                </a:solidFill>
                <a:latin typeface="Tahoma"/>
              </a:rPr>
              <a:t>2: +(1001)</a:t>
            </a:r>
            <a:r>
              <a:rPr lang="en-US" altLang="zh-CN" sz="2010" smtClean="0">
                <a:solidFill>
                  <a:srgbClr val="000000"/>
                </a:solidFill>
                <a:latin typeface="Tahoma"/>
              </a:rPr>
              <a:t>2 </a:t>
            </a:r>
            <a:r>
              <a:rPr lang="en-US" altLang="zh-CN" sz="2802" smtClean="0">
                <a:solidFill>
                  <a:srgbClr val="000000"/>
                </a:solidFill>
                <a:latin typeface="Tahoma"/>
              </a:rPr>
              <a:t>and -(1111)</a:t>
            </a:r>
            <a:r>
              <a:rPr lang="en-US" altLang="zh-CN" sz="2010" smtClean="0">
                <a:solidFill>
                  <a:srgbClr val="000000"/>
                </a:solidFill>
                <a:latin typeface="Tahoma"/>
              </a:rPr>
              <a:t>2 </a:t>
            </a:r>
            <a:r>
              <a:rPr lang="zh-CN" altLang="en-US" sz="2802" smtClean="0">
                <a:solidFill>
                  <a:srgbClr val="000000"/>
                </a:solidFill>
                <a:latin typeface="Times New Roman"/>
              </a:rPr>
              <a:t>相加</a:t>
            </a:r>
          </a:p>
          <a:p>
            <a:pPr marL="0" marR="0" lvl="0" indent="0" defTabSz="914400" eaLnBrk="1" fontAlgn="auto" latinLnBrk="0" hangingPunct="1">
              <a:lnSpc>
                <a:spcPts val="2906"/>
              </a:lnSpc>
              <a:buClrTx/>
              <a:buSzTx/>
              <a:buNone/>
              <a:tabLst>
                <a:tab pos="381000" algn="l"/>
                <a:tab pos="495300" algn="l"/>
              </a:tabLst>
              <a:defRPr/>
            </a:pPr>
            <a:r>
              <a:rPr lang="zh-CN" altLang="en-US" sz="2802" smtClean="0">
                <a:solidFill>
                  <a:srgbClr val="000000"/>
                </a:solidFill>
                <a:latin typeface="Times New Roman"/>
              </a:rPr>
              <a:t>		</a:t>
            </a:r>
            <a:r>
              <a:rPr lang="en-US" altLang="zh-CN" sz="2400" smtClean="0">
                <a:solidFill>
                  <a:srgbClr val="000000"/>
                </a:solidFill>
                <a:latin typeface="Tahoma"/>
              </a:rPr>
              <a:t>+(1001) </a:t>
            </a:r>
            <a:r>
              <a:rPr lang="zh-CN" altLang="en-US" sz="2400" smtClean="0">
                <a:solidFill>
                  <a:srgbClr val="000000"/>
                </a:solidFill>
                <a:latin typeface="Times New Roman"/>
              </a:rPr>
              <a:t>的反码是 </a:t>
            </a:r>
            <a:r>
              <a:rPr lang="en-US" altLang="zh-CN" sz="2400" smtClean="0">
                <a:solidFill>
                  <a:srgbClr val="000000"/>
                </a:solidFill>
                <a:latin typeface="Tahoma"/>
              </a:rPr>
              <a:t>0,1001</a:t>
            </a:r>
          </a:p>
          <a:p>
            <a:pPr marL="0" marR="0" lvl="0" indent="0" defTabSz="914400" eaLnBrk="1" fontAlgn="auto" latinLnBrk="0" hangingPunct="1">
              <a:lnSpc>
                <a:spcPts val="3450"/>
              </a:lnSpc>
              <a:buClrTx/>
              <a:buSzTx/>
              <a:buNone/>
              <a:tabLst>
                <a:tab pos="381000" algn="l"/>
                <a:tab pos="495300" algn="l"/>
              </a:tabLst>
              <a:defRPr/>
            </a:pPr>
            <a:r>
              <a:rPr lang="en-US" altLang="zh-CN" sz="2400" smtClean="0">
                <a:solidFill>
                  <a:srgbClr val="000000"/>
                </a:solidFill>
                <a:latin typeface="Tahoma"/>
              </a:rPr>
              <a:t>		-(1111) </a:t>
            </a:r>
            <a:r>
              <a:rPr lang="zh-CN" altLang="en-US" sz="2400" smtClean="0">
                <a:solidFill>
                  <a:srgbClr val="000000"/>
                </a:solidFill>
                <a:latin typeface="Times New Roman"/>
              </a:rPr>
              <a:t>的反码是 </a:t>
            </a:r>
            <a:r>
              <a:rPr lang="en-US" altLang="zh-CN" sz="2400" smtClean="0">
                <a:solidFill>
                  <a:srgbClr val="000000"/>
                </a:solidFill>
                <a:latin typeface="Tahoma"/>
              </a:rPr>
              <a:t>1,0000</a:t>
            </a:r>
          </a:p>
          <a:p>
            <a:pPr marL="0" marR="0" lvl="0" indent="0" defTabSz="914400" eaLnBrk="1" fontAlgn="auto" latinLnBrk="0" hangingPunct="1">
              <a:lnSpc>
                <a:spcPts val="3450"/>
              </a:lnSpc>
              <a:buClrTx/>
              <a:buSzTx/>
              <a:buNone/>
              <a:tabLst>
                <a:tab pos="381000" algn="l"/>
                <a:tab pos="495300" algn="l"/>
              </a:tabLst>
              <a:defRPr/>
            </a:pPr>
            <a:r>
              <a:rPr lang="en-US" altLang="zh-CN" sz="2400" smtClean="0">
                <a:solidFill>
                  <a:srgbClr val="000000"/>
                </a:solidFill>
                <a:latin typeface="Tahoma"/>
              </a:rPr>
              <a:t>		0,1001 + 1,0000 = 1,1001 (</a:t>
            </a:r>
            <a:r>
              <a:rPr lang="zh-CN" altLang="en-US" sz="2400" smtClean="0">
                <a:solidFill>
                  <a:srgbClr val="000000"/>
                </a:solidFill>
                <a:latin typeface="Times New Roman"/>
              </a:rPr>
              <a:t>没有进位，结果正确）</a:t>
            </a:r>
            <a:r>
              <a:rPr lang="en-US" altLang="zh-CN" sz="2400" smtClean="0">
                <a:solidFill>
                  <a:srgbClr val="000000"/>
                </a:solidFill>
                <a:latin typeface="Tahoma"/>
              </a:rPr>
              <a:t>.</a:t>
            </a:r>
            <a:endParaRPr lang="zh-CN" altLang="en-US" sz="2400">
              <a:solidFill>
                <a:srgbClr val="000000"/>
              </a:solidFill>
              <a:latin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5377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9598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4295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2883039" y="3638295"/>
            <a:ext cx="3809989" cy="1"/>
          </a:xfrm>
          <a:custGeom>
            <a:avLst/>
            <a:gdLst/>
            <a:ahLst/>
            <a:cxnLst/>
            <a:rect l="0" t="0" r="0" b="0"/>
            <a:pathLst>
              <a:path w="3809989" h="1">
                <a:moveTo>
                  <a:pt x="0" y="0"/>
                </a:moveTo>
                <a:lnTo>
                  <a:pt x="38099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2883039" y="4552695"/>
            <a:ext cx="3733789" cy="1"/>
          </a:xfrm>
          <a:custGeom>
            <a:avLst/>
            <a:gdLst/>
            <a:ahLst/>
            <a:cxnLst/>
            <a:rect l="0" t="0" r="0" b="0"/>
            <a:pathLst>
              <a:path w="3733789" h="1">
                <a:moveTo>
                  <a:pt x="0" y="0"/>
                </a:moveTo>
                <a:lnTo>
                  <a:pt x="37337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6"/>
          <p:cNvSpPr/>
          <p:nvPr/>
        </p:nvSpPr>
        <p:spPr>
          <a:xfrm>
            <a:off x="2883039" y="5390895"/>
            <a:ext cx="3733789" cy="1"/>
          </a:xfrm>
          <a:custGeom>
            <a:avLst/>
            <a:gdLst/>
            <a:ahLst/>
            <a:cxnLst/>
            <a:rect l="0" t="0" r="0" b="0"/>
            <a:pathLst>
              <a:path w="3733789" h="1">
                <a:moveTo>
                  <a:pt x="0" y="0"/>
                </a:moveTo>
                <a:lnTo>
                  <a:pt x="37337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a:xfrm>
            <a:off x="2883039" y="2800095"/>
            <a:ext cx="3809989" cy="1"/>
          </a:xfrm>
          <a:custGeom>
            <a:avLst/>
            <a:gdLst/>
            <a:ahLst/>
            <a:cxnLst/>
            <a:rect l="0" t="0" r="0" b="0"/>
            <a:pathLst>
              <a:path w="3809989" h="1">
                <a:moveTo>
                  <a:pt x="0" y="0"/>
                </a:moveTo>
                <a:lnTo>
                  <a:pt x="38099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8"/>
          <p:cNvSpPr/>
          <p:nvPr/>
        </p:nvSpPr>
        <p:spPr>
          <a:xfrm>
            <a:off x="4864239" y="2038095"/>
            <a:ext cx="1" cy="3733801"/>
          </a:xfrm>
          <a:custGeom>
            <a:avLst/>
            <a:gdLst/>
            <a:ahLst/>
            <a:cxnLst/>
            <a:rect l="0" t="0" r="0" b="0"/>
            <a:pathLst>
              <a:path w="1" h="3733801">
                <a:moveTo>
                  <a:pt x="0" y="0"/>
                </a:moveTo>
                <a:lnTo>
                  <a:pt x="0" y="373380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descr="ws_27F.tmp"/>
          <p:cNvPicPr>
            <a:picLocks/>
          </p:cNvPicPr>
          <p:nvPr/>
        </p:nvPicPr>
        <p:blipFill>
          <a:blip r:embed="rId2"/>
          <a:stretch>
            <a:fillRect/>
          </a:stretch>
        </p:blipFill>
        <p:spPr>
          <a:xfrm>
            <a:off x="101600" y="520700"/>
            <a:ext cx="8572500" cy="927100"/>
          </a:xfrm>
          <a:prstGeom prst="rect">
            <a:avLst/>
          </a:prstGeom>
        </p:spPr>
      </p:pic>
      <p:sp>
        <p:nvSpPr>
          <p:cNvPr id="11" name="TextBox 10"/>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38</a:t>
            </a:r>
            <a:endParaRPr lang="zh-CN" altLang="en-US" sz="1398">
              <a:solidFill>
                <a:srgbClr val="000000"/>
              </a:solidFill>
              <a:latin typeface="Tahoma"/>
            </a:endParaRPr>
          </a:p>
        </p:txBody>
      </p:sp>
      <p:sp>
        <p:nvSpPr>
          <p:cNvPr id="13" name="TextBox 12"/>
          <p:cNvSpPr txBox="1"/>
          <p:nvPr/>
        </p:nvSpPr>
        <p:spPr>
          <a:xfrm>
            <a:off x="1230255" y="579134"/>
            <a:ext cx="6950621" cy="2115964"/>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2057400" algn="l"/>
              </a:tabLst>
              <a:defRPr/>
            </a:pPr>
            <a:r>
              <a:rPr lang="zh-CN" altLang="en-US" sz="4398" smtClean="0">
                <a:solidFill>
                  <a:srgbClr val="33339A"/>
                </a:solidFill>
                <a:latin typeface="Times New Roman"/>
              </a:rPr>
              <a:t>原码、反码和补码的比较</a:t>
            </a:r>
          </a:p>
          <a:p>
            <a:pPr marL="0" marR="0" lvl="0" indent="0" defTabSz="914400" eaLnBrk="1" fontAlgn="auto" latinLnBrk="0" hangingPunct="1">
              <a:lnSpc>
                <a:spcPts val="1000"/>
              </a:lnSpc>
              <a:buClrTx/>
              <a:buSzTx/>
              <a:buNone/>
              <a:tabLst>
                <a:tab pos="381000" algn="l"/>
                <a:tab pos="20574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20574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20574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3402"/>
              </a:lnSpc>
              <a:buClrTx/>
              <a:buSzTx/>
              <a:buNone/>
              <a:tabLst>
                <a:tab pos="381000" algn="l"/>
                <a:tab pos="2057400" algn="l"/>
              </a:tabLst>
              <a:defRPr/>
            </a:pPr>
            <a:r>
              <a:rPr lang="zh-CN" altLang="en-US" sz="4398" smtClean="0">
                <a:solidFill>
                  <a:srgbClr val="33339A"/>
                </a:solidFill>
                <a:latin typeface="Times New Roman"/>
              </a:rPr>
              <a:t>	</a:t>
            </a:r>
            <a:r>
              <a:rPr lang="zh-CN" altLang="en-US" sz="3198" smtClean="0">
                <a:solidFill>
                  <a:srgbClr val="000000"/>
                </a:solidFill>
                <a:latin typeface="Times New Roman"/>
              </a:rPr>
              <a:t>定义、负数的表示、范围、计算方法</a:t>
            </a:r>
          </a:p>
          <a:p>
            <a:pPr marL="0" marR="0" lvl="0" indent="0" defTabSz="914400" eaLnBrk="1" fontAlgn="auto" latinLnBrk="0" hangingPunct="1">
              <a:lnSpc>
                <a:spcPts val="1000"/>
              </a:lnSpc>
              <a:buClrTx/>
              <a:buSzTx/>
              <a:buNone/>
              <a:tabLst>
                <a:tab pos="381000" algn="l"/>
                <a:tab pos="20574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381000" algn="l"/>
                <a:tab pos="20574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381000" algn="l"/>
                <a:tab pos="20574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2689"/>
              </a:lnSpc>
              <a:buClrTx/>
              <a:buSzTx/>
              <a:buNone/>
              <a:tabLst>
                <a:tab pos="381000" algn="l"/>
                <a:tab pos="2057400" algn="l"/>
              </a:tabLst>
              <a:defRPr/>
            </a:pPr>
            <a:r>
              <a:rPr lang="zh-CN" altLang="en-US" sz="3198" smtClean="0">
                <a:solidFill>
                  <a:srgbClr val="000000"/>
                </a:solidFill>
                <a:latin typeface="Times New Roman"/>
              </a:rPr>
              <a:t>		</a:t>
            </a:r>
            <a:r>
              <a:rPr lang="en-US" altLang="zh-CN" sz="2400" smtClean="0">
                <a:solidFill>
                  <a:srgbClr val="000000"/>
                </a:solidFill>
                <a:latin typeface="Times New Roman"/>
              </a:rPr>
              <a:t>+0100.0011   -0100.0011</a:t>
            </a:r>
            <a:endParaRPr lang="zh-CN" altLang="en-US" sz="2400">
              <a:solidFill>
                <a:srgbClr val="000000"/>
              </a:solidFill>
              <a:latin typeface="Times New Roman"/>
            </a:endParaRPr>
          </a:p>
        </p:txBody>
      </p:sp>
      <p:sp>
        <p:nvSpPr>
          <p:cNvPr id="14" name="TextBox 13"/>
          <p:cNvSpPr txBox="1"/>
          <p:nvPr/>
        </p:nvSpPr>
        <p:spPr>
          <a:xfrm>
            <a:off x="3280035" y="3312769"/>
            <a:ext cx="3244478" cy="1959960"/>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0,0100.0011  1,0100.0011</a:t>
            </a: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2200"/>
              </a:lnSpc>
            </a:pPr>
            <a:r>
              <a:rPr lang="en-US" altLang="zh-CN" sz="2400" smtClean="0">
                <a:solidFill>
                  <a:srgbClr val="000000"/>
                </a:solidFill>
                <a:latin typeface="Times New Roman"/>
              </a:rPr>
              <a:t>0,0100.0011  1,1011.1101</a:t>
            </a: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3000"/>
              </a:lnSpc>
            </a:pPr>
            <a:r>
              <a:rPr lang="en-US" altLang="zh-CN" sz="2400" smtClean="0">
                <a:solidFill>
                  <a:srgbClr val="000000"/>
                </a:solidFill>
                <a:latin typeface="Times New Roman"/>
              </a:rPr>
              <a:t>0,0100.0011  1,1011.1100</a:t>
            </a:r>
            <a:endParaRPr lang="zh-CN" altLang="en-US" sz="2400">
              <a:solidFill>
                <a:srgbClr val="000000"/>
              </a:solidFill>
              <a:latin typeface="Times New Roman"/>
            </a:endParaRPr>
          </a:p>
        </p:txBody>
      </p:sp>
      <p:sp>
        <p:nvSpPr>
          <p:cNvPr id="15" name="TextBox 14"/>
          <p:cNvSpPr txBox="1"/>
          <p:nvPr/>
        </p:nvSpPr>
        <p:spPr>
          <a:xfrm>
            <a:off x="1984635" y="3030524"/>
            <a:ext cx="615553" cy="2103140"/>
          </a:xfrm>
          <a:prstGeom prst="rect">
            <a:avLst/>
          </a:prstGeom>
          <a:noFill/>
        </p:spPr>
        <p:txBody>
          <a:bodyPr vert="horz" wrap="none" lIns="0" tIns="0" rIns="0" bIns="0" rtlCol="0">
            <a:spAutoFit/>
          </a:bodyPr>
          <a:lstStyle/>
          <a:p>
            <a:pPr>
              <a:lnSpc>
                <a:spcPts val="2398"/>
              </a:lnSpc>
            </a:pPr>
            <a:r>
              <a:rPr lang="zh-CN" altLang="en-US" sz="2400" smtClean="0">
                <a:solidFill>
                  <a:srgbClr val="000000"/>
                </a:solidFill>
                <a:latin typeface="Times New Roman"/>
              </a:rPr>
              <a:t>原码</a:t>
            </a: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3362"/>
              </a:lnSpc>
            </a:pPr>
            <a:r>
              <a:rPr lang="zh-CN" altLang="en-US" sz="2400" smtClean="0">
                <a:solidFill>
                  <a:srgbClr val="000000"/>
                </a:solidFill>
                <a:latin typeface="Times New Roman"/>
              </a:rPr>
              <a:t>补码</a:t>
            </a: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1000"/>
              </a:lnSpc>
            </a:pPr>
            <a:endParaRPr lang="zh-CN" altLang="en-US" sz="2400" smtClean="0">
              <a:solidFill>
                <a:srgbClr val="000000"/>
              </a:solidFill>
              <a:latin typeface="Times New Roman"/>
            </a:endParaRPr>
          </a:p>
          <a:p>
            <a:pPr>
              <a:lnSpc>
                <a:spcPts val="2600"/>
              </a:lnSpc>
            </a:pPr>
            <a:r>
              <a:rPr lang="zh-CN" altLang="en-US" sz="2400" smtClean="0">
                <a:solidFill>
                  <a:srgbClr val="000000"/>
                </a:solidFill>
                <a:latin typeface="Times New Roman"/>
              </a:rPr>
              <a:t>反码</a:t>
            </a:r>
            <a:endParaRPr lang="zh-CN" altLang="en-US" sz="2400">
              <a:solidFill>
                <a:srgbClr val="000000"/>
              </a:solidFill>
              <a:latin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1968639" y="2681223"/>
            <a:ext cx="457201" cy="1"/>
          </a:xfrm>
          <a:custGeom>
            <a:avLst/>
            <a:gdLst/>
            <a:ahLst/>
            <a:cxnLst/>
            <a:rect l="0" t="0" r="0" b="0"/>
            <a:pathLst>
              <a:path w="457201" h="1">
                <a:moveTo>
                  <a:pt x="0" y="0"/>
                </a:moveTo>
                <a:lnTo>
                  <a:pt x="457200" y="0"/>
                </a:lnTo>
              </a:path>
            </a:pathLst>
          </a:custGeom>
          <a:ln w="381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1968639" y="2889250"/>
            <a:ext cx="457201" cy="1"/>
          </a:xfrm>
          <a:custGeom>
            <a:avLst/>
            <a:gdLst/>
            <a:ahLst/>
            <a:cxnLst/>
            <a:rect l="0" t="0" r="0" b="0"/>
            <a:pathLst>
              <a:path w="457201" h="1">
                <a:moveTo>
                  <a:pt x="0" y="0"/>
                </a:moveTo>
                <a:lnTo>
                  <a:pt x="4572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6"/>
          <p:cNvSpPr/>
          <p:nvPr/>
        </p:nvSpPr>
        <p:spPr>
          <a:xfrm>
            <a:off x="1968639" y="3792220"/>
            <a:ext cx="457201" cy="1"/>
          </a:xfrm>
          <a:custGeom>
            <a:avLst/>
            <a:gdLst/>
            <a:ahLst/>
            <a:cxnLst/>
            <a:rect l="0" t="0" r="0" b="0"/>
            <a:pathLst>
              <a:path w="457201" h="1">
                <a:moveTo>
                  <a:pt x="0" y="0"/>
                </a:moveTo>
                <a:lnTo>
                  <a:pt x="4572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a:xfrm>
            <a:off x="1968639" y="4000245"/>
            <a:ext cx="457201" cy="1"/>
          </a:xfrm>
          <a:custGeom>
            <a:avLst/>
            <a:gdLst/>
            <a:ahLst/>
            <a:cxnLst/>
            <a:rect l="0" t="0" r="0" b="0"/>
            <a:pathLst>
              <a:path w="457201" h="1">
                <a:moveTo>
                  <a:pt x="0" y="0"/>
                </a:moveTo>
                <a:lnTo>
                  <a:pt x="457200" y="0"/>
                </a:lnTo>
              </a:path>
            </a:pathLst>
          </a:custGeom>
          <a:ln w="381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8"/>
          <p:cNvSpPr/>
          <p:nvPr/>
        </p:nvSpPr>
        <p:spPr>
          <a:xfrm>
            <a:off x="2197239" y="2681223"/>
            <a:ext cx="1" cy="1319023"/>
          </a:xfrm>
          <a:custGeom>
            <a:avLst/>
            <a:gdLst/>
            <a:ahLst/>
            <a:cxnLst/>
            <a:rect l="0" t="0" r="0" b="0"/>
            <a:pathLst>
              <a:path w="1" h="1319023">
                <a:moveTo>
                  <a:pt x="0" y="0"/>
                </a:moveTo>
                <a:lnTo>
                  <a:pt x="0" y="1319022"/>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任意多边形 9"/>
          <p:cNvSpPr/>
          <p:nvPr/>
        </p:nvSpPr>
        <p:spPr>
          <a:xfrm>
            <a:off x="978039" y="1961895"/>
            <a:ext cx="6781801" cy="2362202"/>
          </a:xfrm>
          <a:custGeom>
            <a:avLst/>
            <a:gdLst/>
            <a:ahLst/>
            <a:cxnLst/>
            <a:rect l="0" t="0" r="0" b="0"/>
            <a:pathLst>
              <a:path w="6781801" h="2362202">
                <a:moveTo>
                  <a:pt x="0" y="0"/>
                </a:moveTo>
                <a:lnTo>
                  <a:pt x="0" y="2362201"/>
                </a:lnTo>
                <a:lnTo>
                  <a:pt x="6781800" y="2362201"/>
                </a:lnTo>
                <a:lnTo>
                  <a:pt x="6781800" y="0"/>
                </a:lnTo>
                <a:close/>
              </a:path>
            </a:pathLst>
          </a:custGeom>
          <a:solidFill>
            <a:srgbClr val="000000">
              <a:alpha val="0"/>
            </a:srgbClr>
          </a:solidFill>
          <a:ln w="12700" cap="flat" cmpd="sng" algn="ctr">
            <a:solidFill>
              <a:srgbClr val="01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797439" y="3003550"/>
            <a:ext cx="3352789" cy="1"/>
          </a:xfrm>
          <a:custGeom>
            <a:avLst/>
            <a:gdLst/>
            <a:ahLst/>
            <a:cxnLst/>
            <a:rect l="0" t="0" r="0" b="0"/>
            <a:pathLst>
              <a:path w="3352789" h="1">
                <a:moveTo>
                  <a:pt x="0" y="0"/>
                </a:moveTo>
                <a:lnTo>
                  <a:pt x="33527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1"/>
          <p:cNvSpPr/>
          <p:nvPr/>
        </p:nvSpPr>
        <p:spPr>
          <a:xfrm>
            <a:off x="3797439" y="4045965"/>
            <a:ext cx="3352789" cy="1"/>
          </a:xfrm>
          <a:custGeom>
            <a:avLst/>
            <a:gdLst/>
            <a:ahLst/>
            <a:cxnLst/>
            <a:rect l="0" t="0" r="0" b="0"/>
            <a:pathLst>
              <a:path w="3352789" h="1">
                <a:moveTo>
                  <a:pt x="0" y="0"/>
                </a:moveTo>
                <a:lnTo>
                  <a:pt x="33527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descr="ws_718.tmp"/>
          <p:cNvPicPr>
            <a:picLocks/>
          </p:cNvPicPr>
          <p:nvPr/>
        </p:nvPicPr>
        <p:blipFill>
          <a:blip r:embed="rId2"/>
          <a:stretch>
            <a:fillRect/>
          </a:stretch>
        </p:blipFill>
        <p:spPr>
          <a:xfrm>
            <a:off x="101600" y="444500"/>
            <a:ext cx="8572500" cy="927100"/>
          </a:xfrm>
          <a:prstGeom prst="rect">
            <a:avLst/>
          </a:prstGeom>
        </p:spPr>
      </p:pic>
      <p:sp>
        <p:nvSpPr>
          <p:cNvPr id="14" name="TextBox 13"/>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3</a:t>
            </a:r>
            <a:endParaRPr lang="zh-CN" altLang="en-US" sz="1398">
              <a:solidFill>
                <a:srgbClr val="000000"/>
              </a:solidFill>
              <a:latin typeface="Tahoma"/>
            </a:endParaRPr>
          </a:p>
        </p:txBody>
      </p:sp>
      <p:sp>
        <p:nvSpPr>
          <p:cNvPr id="16" name="TextBox 15"/>
          <p:cNvSpPr txBox="1"/>
          <p:nvPr/>
        </p:nvSpPr>
        <p:spPr>
          <a:xfrm>
            <a:off x="1184535" y="502934"/>
            <a:ext cx="5629746" cy="1474763"/>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 algn="l"/>
                <a:tab pos="393700" algn="l"/>
              </a:tabLst>
              <a:defRPr/>
            </a:pPr>
            <a:r>
              <a:rPr lang="zh-CN" altLang="en-US" smtClean="0"/>
              <a:t>	</a:t>
            </a:r>
            <a:r>
              <a:rPr lang="zh-CN" altLang="en-US" sz="4398" smtClean="0">
                <a:solidFill>
                  <a:srgbClr val="33339A"/>
                </a:solidFill>
                <a:latin typeface="Times New Roman"/>
              </a:rPr>
              <a:t>开关电路</a:t>
            </a:r>
          </a:p>
          <a:p>
            <a:pPr marL="0" marR="0" lvl="0" indent="0" defTabSz="914400" eaLnBrk="1" fontAlgn="auto" latinLnBrk="0" hangingPunct="1">
              <a:lnSpc>
                <a:spcPts val="1000"/>
              </a:lnSpc>
              <a:buClrTx/>
              <a:buSzTx/>
              <a:buNone/>
              <a:tabLst>
                <a:tab pos="381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2851"/>
              </a:lnSpc>
              <a:buClrTx/>
              <a:buSzTx/>
              <a:buNone/>
              <a:tabLst>
                <a:tab pos="38100" algn="l"/>
                <a:tab pos="393700" algn="l"/>
              </a:tabLst>
              <a:defRPr/>
            </a:pPr>
            <a:r>
              <a:rPr lang="zh-CN" altLang="en-US" sz="2802" smtClean="0">
                <a:solidFill>
                  <a:srgbClr val="000000"/>
                </a:solidFill>
                <a:latin typeface="Times New Roman"/>
              </a:rPr>
              <a:t>电信号和逻辑值</a:t>
            </a:r>
          </a:p>
          <a:p>
            <a:pPr marL="0" marR="0" lvl="0" indent="0" defTabSz="914400" eaLnBrk="1" fontAlgn="auto" latinLnBrk="0" hangingPunct="1">
              <a:lnSpc>
                <a:spcPts val="3172"/>
              </a:lnSpc>
              <a:buClrTx/>
              <a:buSzTx/>
              <a:buNone/>
              <a:tabLst>
                <a:tab pos="38100" algn="l"/>
                <a:tab pos="393700" algn="l"/>
              </a:tabLst>
              <a:defRPr/>
            </a:pPr>
            <a:r>
              <a:rPr lang="zh-CN" altLang="en-US" sz="2802" smtClean="0">
                <a:solidFill>
                  <a:srgbClr val="000000"/>
                </a:solidFill>
                <a:latin typeface="Times New Roman"/>
              </a:rPr>
              <a:t>		</a:t>
            </a:r>
            <a:r>
              <a:rPr lang="zh-CN" altLang="en-US" sz="2400" smtClean="0">
                <a:solidFill>
                  <a:srgbClr val="000000"/>
                </a:solidFill>
                <a:latin typeface="Times New Roman"/>
              </a:rPr>
              <a:t>在电路中，用电压的高低来表示逻辑值</a:t>
            </a:r>
            <a:endParaRPr lang="zh-CN" altLang="en-US" sz="2400">
              <a:solidFill>
                <a:srgbClr val="000000"/>
              </a:solidFill>
              <a:latin typeface="Times New Roman"/>
            </a:endParaRPr>
          </a:p>
        </p:txBody>
      </p:sp>
      <p:sp>
        <p:nvSpPr>
          <p:cNvPr id="17" name="TextBox 16"/>
          <p:cNvSpPr txBox="1"/>
          <p:nvPr/>
        </p:nvSpPr>
        <p:spPr>
          <a:xfrm>
            <a:off x="1584585" y="4344670"/>
            <a:ext cx="6774419" cy="2000548"/>
          </a:xfrm>
          <a:prstGeom prst="rect">
            <a:avLst/>
          </a:prstGeom>
          <a:noFill/>
        </p:spPr>
        <p:txBody>
          <a:bodyPr vert="horz" wrap="none" lIns="0" tIns="0" rIns="0" bIns="0" rtlCol="0">
            <a:spAutoFit/>
          </a:bodyPr>
          <a:lstStyle/>
          <a:p>
            <a:pPr>
              <a:lnSpc>
                <a:spcPts val="2894"/>
              </a:lnSpc>
            </a:pPr>
            <a:r>
              <a:rPr lang="zh-CN" altLang="en-US" sz="2400" smtClean="0">
                <a:solidFill>
                  <a:srgbClr val="000000"/>
                </a:solidFill>
                <a:latin typeface="Times New Roman"/>
              </a:rPr>
              <a:t>一个信号被置为逻辑</a:t>
            </a:r>
            <a:r>
              <a:rPr lang="en-US" altLang="zh-CN" sz="2400" smtClean="0">
                <a:solidFill>
                  <a:srgbClr val="000000"/>
                </a:solidFill>
                <a:latin typeface="Tahoma"/>
              </a:rPr>
              <a:t>1</a:t>
            </a:r>
            <a:r>
              <a:rPr lang="zh-CN" altLang="en-US" sz="2400" smtClean="0">
                <a:solidFill>
                  <a:srgbClr val="000000"/>
                </a:solidFill>
                <a:latin typeface="Times New Roman"/>
              </a:rPr>
              <a:t>称为有效的或者真。</a:t>
            </a:r>
          </a:p>
          <a:p>
            <a:pPr>
              <a:lnSpc>
                <a:spcPts val="3162"/>
              </a:lnSpc>
            </a:pPr>
            <a:r>
              <a:rPr lang="zh-CN" altLang="en-US" sz="2400" smtClean="0">
                <a:solidFill>
                  <a:srgbClr val="000000"/>
                </a:solidFill>
                <a:latin typeface="Times New Roman"/>
              </a:rPr>
              <a:t>一个信号被清为逻辑</a:t>
            </a:r>
            <a:r>
              <a:rPr lang="en-US" altLang="zh-CN" sz="2400" smtClean="0">
                <a:solidFill>
                  <a:srgbClr val="000000"/>
                </a:solidFill>
                <a:latin typeface="Tahoma"/>
              </a:rPr>
              <a:t>0</a:t>
            </a:r>
            <a:r>
              <a:rPr lang="zh-CN" altLang="en-US" sz="2400" smtClean="0">
                <a:solidFill>
                  <a:srgbClr val="000000"/>
                </a:solidFill>
                <a:latin typeface="Times New Roman"/>
              </a:rPr>
              <a:t>称为无效的或者假</a:t>
            </a:r>
          </a:p>
          <a:p>
            <a:pPr>
              <a:lnSpc>
                <a:spcPts val="3094"/>
              </a:lnSpc>
            </a:pPr>
            <a:r>
              <a:rPr lang="zh-CN" altLang="en-US" sz="2400" smtClean="0">
                <a:solidFill>
                  <a:srgbClr val="000000"/>
                </a:solidFill>
                <a:latin typeface="Times New Roman"/>
              </a:rPr>
              <a:t>高有效信号（正逻辑）</a:t>
            </a:r>
          </a:p>
          <a:p>
            <a:pPr>
              <a:lnSpc>
                <a:spcPts val="3162"/>
              </a:lnSpc>
            </a:pPr>
            <a:r>
              <a:rPr lang="zh-CN" altLang="en-US" sz="2400" smtClean="0">
                <a:solidFill>
                  <a:srgbClr val="000000"/>
                </a:solidFill>
                <a:latin typeface="Times New Roman"/>
              </a:rPr>
              <a:t>低有效信号（负逻辑）</a:t>
            </a:r>
          </a:p>
          <a:p>
            <a:pPr>
              <a:lnSpc>
                <a:spcPts val="3230"/>
              </a:lnSpc>
            </a:pPr>
            <a:r>
              <a:rPr lang="zh-CN" altLang="en-US" sz="2400" smtClean="0">
                <a:solidFill>
                  <a:srgbClr val="000000"/>
                </a:solidFill>
                <a:latin typeface="Times New Roman"/>
              </a:rPr>
              <a:t>信号的极性</a:t>
            </a:r>
            <a:r>
              <a:rPr lang="en-US" altLang="zh-CN" sz="2400" smtClean="0">
                <a:solidFill>
                  <a:srgbClr val="000000"/>
                </a:solidFill>
                <a:latin typeface="Tahoma"/>
              </a:rPr>
              <a:t>(Polarity)</a:t>
            </a:r>
            <a:r>
              <a:rPr lang="zh-CN" altLang="en-US" sz="2400" smtClean="0">
                <a:solidFill>
                  <a:srgbClr val="000000"/>
                </a:solidFill>
                <a:latin typeface="Times New Roman"/>
              </a:rPr>
              <a:t>表示信号是高有效还是低有效</a:t>
            </a:r>
            <a:endParaRPr lang="zh-CN" altLang="en-US" sz="2400">
              <a:solidFill>
                <a:srgbClr val="000000"/>
              </a:solidFill>
              <a:latin typeface="Times New Roman"/>
            </a:endParaRPr>
          </a:p>
        </p:txBody>
      </p:sp>
      <p:sp>
        <p:nvSpPr>
          <p:cNvPr id="18" name="TextBox 17"/>
          <p:cNvSpPr txBox="1"/>
          <p:nvPr/>
        </p:nvSpPr>
        <p:spPr>
          <a:xfrm>
            <a:off x="2518035" y="2565065"/>
            <a:ext cx="468141" cy="500137"/>
          </a:xfrm>
          <a:prstGeom prst="rect">
            <a:avLst/>
          </a:prstGeom>
          <a:noFill/>
        </p:spPr>
        <p:txBody>
          <a:bodyPr vert="horz" wrap="none" lIns="0" tIns="0" rIns="0" bIns="0" rtlCol="0">
            <a:spAutoFit/>
          </a:bodyPr>
          <a:lstStyle/>
          <a:p>
            <a:pPr>
              <a:lnSpc>
                <a:spcPts val="2145"/>
              </a:lnSpc>
            </a:pPr>
            <a:r>
              <a:rPr lang="en-US" altLang="zh-CN" sz="1998" smtClean="0">
                <a:solidFill>
                  <a:srgbClr val="000000"/>
                </a:solidFill>
                <a:latin typeface="Times New Roman"/>
              </a:rPr>
              <a:t>V</a:t>
            </a:r>
            <a:r>
              <a:rPr lang="en-US" altLang="zh-CN" sz="1302" smtClean="0">
                <a:solidFill>
                  <a:srgbClr val="000000"/>
                </a:solidFill>
                <a:latin typeface="Times New Roman"/>
              </a:rPr>
              <a:t>max</a:t>
            </a:r>
          </a:p>
          <a:p>
            <a:pPr>
              <a:lnSpc>
                <a:spcPts val="1836"/>
              </a:lnSpc>
            </a:pPr>
            <a:r>
              <a:rPr lang="en-US" altLang="zh-CN" sz="1998" smtClean="0">
                <a:solidFill>
                  <a:srgbClr val="000000"/>
                </a:solidFill>
                <a:latin typeface="Times New Roman"/>
              </a:rPr>
              <a:t>V</a:t>
            </a:r>
            <a:r>
              <a:rPr lang="en-US" altLang="zh-CN" sz="1302" smtClean="0">
                <a:solidFill>
                  <a:srgbClr val="000000"/>
                </a:solidFill>
                <a:latin typeface="Times New Roman"/>
              </a:rPr>
              <a:t>H</a:t>
            </a:r>
            <a:endParaRPr lang="zh-CN" altLang="en-US" sz="1302">
              <a:solidFill>
                <a:srgbClr val="000000"/>
              </a:solidFill>
              <a:latin typeface="Times New Roman"/>
            </a:endParaRPr>
          </a:p>
        </p:txBody>
      </p:sp>
      <p:sp>
        <p:nvSpPr>
          <p:cNvPr id="19" name="TextBox 18"/>
          <p:cNvSpPr txBox="1"/>
          <p:nvPr/>
        </p:nvSpPr>
        <p:spPr>
          <a:xfrm>
            <a:off x="2518035" y="3674537"/>
            <a:ext cx="437620" cy="512961"/>
          </a:xfrm>
          <a:prstGeom prst="rect">
            <a:avLst/>
          </a:prstGeom>
          <a:noFill/>
        </p:spPr>
        <p:txBody>
          <a:bodyPr vert="horz" wrap="none" lIns="0" tIns="0" rIns="0" bIns="0" rtlCol="0">
            <a:spAutoFit/>
          </a:bodyPr>
          <a:lstStyle/>
          <a:p>
            <a:pPr>
              <a:lnSpc>
                <a:spcPts val="2145"/>
              </a:lnSpc>
            </a:pPr>
            <a:r>
              <a:rPr lang="en-US" altLang="zh-CN" sz="1998" smtClean="0">
                <a:solidFill>
                  <a:srgbClr val="000000"/>
                </a:solidFill>
                <a:latin typeface="Times New Roman"/>
              </a:rPr>
              <a:t>V</a:t>
            </a:r>
            <a:r>
              <a:rPr lang="en-US" altLang="zh-CN" sz="1302" smtClean="0">
                <a:solidFill>
                  <a:srgbClr val="000000"/>
                </a:solidFill>
                <a:latin typeface="Times New Roman"/>
              </a:rPr>
              <a:t>L</a:t>
            </a:r>
          </a:p>
          <a:p>
            <a:pPr>
              <a:lnSpc>
                <a:spcPts val="1854"/>
              </a:lnSpc>
            </a:pPr>
            <a:r>
              <a:rPr lang="en-US" altLang="zh-CN" sz="1998" smtClean="0">
                <a:solidFill>
                  <a:srgbClr val="000000"/>
                </a:solidFill>
                <a:latin typeface="Times New Roman"/>
              </a:rPr>
              <a:t>V</a:t>
            </a:r>
            <a:r>
              <a:rPr lang="en-US" altLang="zh-CN" sz="1302" i="1" smtClean="0">
                <a:solidFill>
                  <a:srgbClr val="000000"/>
                </a:solidFill>
                <a:latin typeface="Times New Roman"/>
              </a:rPr>
              <a:t>min</a:t>
            </a:r>
            <a:endParaRPr lang="zh-CN" altLang="en-US" sz="1302" i="1">
              <a:solidFill>
                <a:srgbClr val="000000"/>
              </a:solidFill>
              <a:latin typeface="Times New Roman"/>
            </a:endParaRPr>
          </a:p>
        </p:txBody>
      </p:sp>
      <p:sp>
        <p:nvSpPr>
          <p:cNvPr id="20" name="TextBox 19"/>
          <p:cNvSpPr txBox="1"/>
          <p:nvPr/>
        </p:nvSpPr>
        <p:spPr>
          <a:xfrm>
            <a:off x="1146435" y="3255736"/>
            <a:ext cx="76944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不稳定</a:t>
            </a:r>
            <a:endParaRPr lang="zh-CN" altLang="en-US" sz="1998">
              <a:solidFill>
                <a:srgbClr val="000000"/>
              </a:solidFill>
              <a:latin typeface="Times New Roman"/>
            </a:endParaRPr>
          </a:p>
        </p:txBody>
      </p:sp>
      <p:sp>
        <p:nvSpPr>
          <p:cNvPr id="21" name="TextBox 20"/>
          <p:cNvSpPr txBox="1"/>
          <p:nvPr/>
        </p:nvSpPr>
        <p:spPr>
          <a:xfrm>
            <a:off x="1146435" y="2771107"/>
            <a:ext cx="76944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高电压</a:t>
            </a:r>
            <a:endParaRPr lang="zh-CN" altLang="en-US" sz="1998">
              <a:solidFill>
                <a:srgbClr val="000000"/>
              </a:solidFill>
              <a:latin typeface="Times New Roman"/>
            </a:endParaRPr>
          </a:p>
        </p:txBody>
      </p:sp>
      <p:sp>
        <p:nvSpPr>
          <p:cNvPr id="22" name="TextBox 21"/>
          <p:cNvSpPr txBox="1"/>
          <p:nvPr/>
        </p:nvSpPr>
        <p:spPr>
          <a:xfrm>
            <a:off x="1146435" y="3742649"/>
            <a:ext cx="76944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低电压</a:t>
            </a:r>
            <a:endParaRPr lang="zh-CN" altLang="en-US" sz="1998">
              <a:solidFill>
                <a:srgbClr val="000000"/>
              </a:solidFill>
              <a:latin typeface="Times New Roman"/>
            </a:endParaRPr>
          </a:p>
        </p:txBody>
      </p:sp>
      <p:sp>
        <p:nvSpPr>
          <p:cNvPr id="23" name="TextBox 22"/>
          <p:cNvSpPr txBox="1"/>
          <p:nvPr/>
        </p:nvSpPr>
        <p:spPr>
          <a:xfrm>
            <a:off x="1908435" y="2051762"/>
            <a:ext cx="76944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电信号</a:t>
            </a:r>
            <a:endParaRPr lang="zh-CN" altLang="en-US" sz="1998">
              <a:solidFill>
                <a:srgbClr val="000000"/>
              </a:solidFill>
              <a:latin typeface="Times New Roman"/>
            </a:endParaRPr>
          </a:p>
        </p:txBody>
      </p:sp>
      <p:sp>
        <p:nvSpPr>
          <p:cNvPr id="24" name="TextBox 23"/>
          <p:cNvSpPr txBox="1"/>
          <p:nvPr/>
        </p:nvSpPr>
        <p:spPr>
          <a:xfrm>
            <a:off x="5185031" y="2051762"/>
            <a:ext cx="769441" cy="256480"/>
          </a:xfrm>
          <a:prstGeom prst="rect">
            <a:avLst/>
          </a:prstGeom>
          <a:noFill/>
        </p:spPr>
        <p:txBody>
          <a:bodyPr vert="horz" wrap="none" lIns="0" tIns="0" rIns="0" bIns="0" rtlCol="0">
            <a:spAutoFit/>
          </a:bodyPr>
          <a:lstStyle/>
          <a:p>
            <a:pPr>
              <a:lnSpc>
                <a:spcPts val="1996"/>
              </a:lnSpc>
            </a:pPr>
            <a:r>
              <a:rPr lang="zh-CN" altLang="en-US" sz="1998" smtClean="0">
                <a:solidFill>
                  <a:srgbClr val="000000"/>
                </a:solidFill>
                <a:latin typeface="Times New Roman"/>
              </a:rPr>
              <a:t>逻辑值</a:t>
            </a:r>
            <a:endParaRPr lang="zh-CN" altLang="en-US" sz="1998">
              <a:solidFill>
                <a:srgbClr val="000000"/>
              </a:solidFill>
              <a:latin typeface="Times New Roman"/>
            </a:endParaRPr>
          </a:p>
        </p:txBody>
      </p:sp>
      <p:sp>
        <p:nvSpPr>
          <p:cNvPr id="25" name="TextBox 24"/>
          <p:cNvSpPr txBox="1"/>
          <p:nvPr/>
        </p:nvSpPr>
        <p:spPr>
          <a:xfrm>
            <a:off x="3813435" y="2400005"/>
            <a:ext cx="1207062" cy="615553"/>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304800" algn="l"/>
              </a:tabLst>
              <a:defRPr/>
            </a:pPr>
            <a:r>
              <a:rPr lang="zh-CN" altLang="en-US" sz="1998" smtClean="0">
                <a:solidFill>
                  <a:srgbClr val="000000"/>
                </a:solidFill>
                <a:latin typeface="Times New Roman"/>
              </a:rPr>
              <a:t>正逻辑</a:t>
            </a:r>
          </a:p>
          <a:p>
            <a:pPr marL="0" marR="0" lvl="0" indent="0" defTabSz="914400" eaLnBrk="1" fontAlgn="auto" latinLnBrk="0" hangingPunct="1">
              <a:lnSpc>
                <a:spcPts val="2752"/>
              </a:lnSpc>
              <a:buClrTx/>
              <a:buSzTx/>
              <a:buNone/>
              <a:tabLst>
                <a:tab pos="304800" algn="l"/>
              </a:tabLst>
              <a:defRPr/>
            </a:pPr>
            <a:r>
              <a:rPr lang="zh-CN" altLang="en-US" sz="1998" smtClean="0">
                <a:solidFill>
                  <a:srgbClr val="000000"/>
                </a:solidFill>
                <a:latin typeface="Times New Roman"/>
              </a:rPr>
              <a:t>	</a:t>
            </a:r>
            <a:r>
              <a:rPr lang="en-US" altLang="zh-CN" sz="1998" smtClean="0">
                <a:solidFill>
                  <a:srgbClr val="000000"/>
                </a:solidFill>
                <a:latin typeface="Times New Roman"/>
              </a:rPr>
              <a:t>1</a:t>
            </a:r>
            <a:r>
              <a:rPr lang="zh-CN" altLang="en-US" sz="1998" smtClean="0">
                <a:solidFill>
                  <a:srgbClr val="000000"/>
                </a:solidFill>
                <a:latin typeface="Times New Roman"/>
              </a:rPr>
              <a:t>（真）</a:t>
            </a:r>
            <a:endParaRPr lang="zh-CN" altLang="en-US" sz="1998">
              <a:solidFill>
                <a:srgbClr val="000000"/>
              </a:solidFill>
              <a:latin typeface="Times New Roman"/>
            </a:endParaRPr>
          </a:p>
        </p:txBody>
      </p:sp>
      <p:sp>
        <p:nvSpPr>
          <p:cNvPr id="26" name="TextBox 25"/>
          <p:cNvSpPr txBox="1"/>
          <p:nvPr/>
        </p:nvSpPr>
        <p:spPr>
          <a:xfrm>
            <a:off x="4118235" y="3771609"/>
            <a:ext cx="897682" cy="282129"/>
          </a:xfrm>
          <a:prstGeom prst="rect">
            <a:avLst/>
          </a:prstGeom>
          <a:noFill/>
        </p:spPr>
        <p:txBody>
          <a:bodyPr vert="horz" wrap="none" lIns="0" tIns="0" rIns="0" bIns="0" rtlCol="0">
            <a:spAutoFit/>
          </a:bodyPr>
          <a:lstStyle/>
          <a:p>
            <a:pPr>
              <a:lnSpc>
                <a:spcPts val="2150"/>
              </a:lnSpc>
            </a:pPr>
            <a:r>
              <a:rPr lang="en-US" altLang="zh-CN" sz="1998" smtClean="0">
                <a:solidFill>
                  <a:srgbClr val="000000"/>
                </a:solidFill>
                <a:latin typeface="Times New Roman"/>
              </a:rPr>
              <a:t>0</a:t>
            </a:r>
            <a:r>
              <a:rPr lang="zh-CN" altLang="en-US" sz="1998" smtClean="0">
                <a:solidFill>
                  <a:srgbClr val="000000"/>
                </a:solidFill>
                <a:latin typeface="Times New Roman"/>
              </a:rPr>
              <a:t>（假）</a:t>
            </a:r>
            <a:endParaRPr lang="zh-CN" altLang="en-US" sz="1998">
              <a:solidFill>
                <a:srgbClr val="000000"/>
              </a:solidFill>
              <a:latin typeface="Times New Roman"/>
            </a:endParaRPr>
          </a:p>
        </p:txBody>
      </p:sp>
      <p:sp>
        <p:nvSpPr>
          <p:cNvPr id="27" name="TextBox 26"/>
          <p:cNvSpPr txBox="1"/>
          <p:nvPr/>
        </p:nvSpPr>
        <p:spPr>
          <a:xfrm>
            <a:off x="6404232" y="2400005"/>
            <a:ext cx="1207062" cy="615553"/>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304800" algn="l"/>
              </a:tabLst>
              <a:defRPr/>
            </a:pPr>
            <a:r>
              <a:rPr lang="zh-CN" altLang="en-US" sz="1998" smtClean="0">
                <a:solidFill>
                  <a:srgbClr val="000000"/>
                </a:solidFill>
                <a:latin typeface="Times New Roman"/>
              </a:rPr>
              <a:t>负逻辑</a:t>
            </a:r>
          </a:p>
          <a:p>
            <a:pPr marL="0" marR="0" lvl="0" indent="0" defTabSz="914400" eaLnBrk="1" fontAlgn="auto" latinLnBrk="0" hangingPunct="1">
              <a:lnSpc>
                <a:spcPts val="2752"/>
              </a:lnSpc>
              <a:buClrTx/>
              <a:buSzTx/>
              <a:buNone/>
              <a:tabLst>
                <a:tab pos="304800" algn="l"/>
              </a:tabLst>
              <a:defRPr/>
            </a:pPr>
            <a:r>
              <a:rPr lang="zh-CN" altLang="en-US" sz="1998" smtClean="0">
                <a:solidFill>
                  <a:srgbClr val="000000"/>
                </a:solidFill>
                <a:latin typeface="Times New Roman"/>
              </a:rPr>
              <a:t>	</a:t>
            </a:r>
            <a:r>
              <a:rPr lang="en-US" altLang="zh-CN" sz="1998" smtClean="0">
                <a:solidFill>
                  <a:srgbClr val="000000"/>
                </a:solidFill>
                <a:latin typeface="Times New Roman"/>
              </a:rPr>
              <a:t>0</a:t>
            </a:r>
            <a:r>
              <a:rPr lang="zh-CN" altLang="en-US" sz="1998" smtClean="0">
                <a:solidFill>
                  <a:srgbClr val="000000"/>
                </a:solidFill>
                <a:latin typeface="Times New Roman"/>
              </a:rPr>
              <a:t>（假）</a:t>
            </a:r>
            <a:endParaRPr lang="zh-CN" altLang="en-US" sz="1998">
              <a:solidFill>
                <a:srgbClr val="000000"/>
              </a:solidFill>
              <a:latin typeface="Times New Roman"/>
            </a:endParaRPr>
          </a:p>
        </p:txBody>
      </p:sp>
      <p:sp>
        <p:nvSpPr>
          <p:cNvPr id="28" name="TextBox 27"/>
          <p:cNvSpPr txBox="1"/>
          <p:nvPr/>
        </p:nvSpPr>
        <p:spPr>
          <a:xfrm>
            <a:off x="6709029" y="3771609"/>
            <a:ext cx="897682" cy="282129"/>
          </a:xfrm>
          <a:prstGeom prst="rect">
            <a:avLst/>
          </a:prstGeom>
          <a:noFill/>
        </p:spPr>
        <p:txBody>
          <a:bodyPr vert="horz" wrap="none" lIns="0" tIns="0" rIns="0" bIns="0" rtlCol="0">
            <a:spAutoFit/>
          </a:bodyPr>
          <a:lstStyle/>
          <a:p>
            <a:pPr>
              <a:lnSpc>
                <a:spcPts val="2150"/>
              </a:lnSpc>
            </a:pPr>
            <a:r>
              <a:rPr lang="en-US" altLang="zh-CN" sz="1998" smtClean="0">
                <a:solidFill>
                  <a:srgbClr val="000000"/>
                </a:solidFill>
                <a:latin typeface="Times New Roman"/>
              </a:rPr>
              <a:t>1</a:t>
            </a:r>
            <a:r>
              <a:rPr lang="zh-CN" altLang="en-US" sz="1998" smtClean="0">
                <a:solidFill>
                  <a:srgbClr val="000000"/>
                </a:solidFill>
                <a:latin typeface="Times New Roman"/>
              </a:rPr>
              <a:t>（真）</a:t>
            </a:r>
            <a:endParaRPr lang="zh-CN" altLang="en-US" sz="1998">
              <a:solidFill>
                <a:srgbClr val="000000"/>
              </a:solidFill>
              <a:latin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3264039" y="4933695"/>
            <a:ext cx="1143001" cy="990601"/>
          </a:xfrm>
          <a:custGeom>
            <a:avLst/>
            <a:gdLst/>
            <a:ahLst/>
            <a:cxnLst/>
            <a:rect l="0" t="0" r="0" b="0"/>
            <a:pathLst>
              <a:path w="1143001" h="990601">
                <a:moveTo>
                  <a:pt x="0" y="0"/>
                </a:moveTo>
                <a:lnTo>
                  <a:pt x="0" y="990600"/>
                </a:lnTo>
                <a:lnTo>
                  <a:pt x="1143000" y="990600"/>
                </a:lnTo>
                <a:lnTo>
                  <a:pt x="1143000" y="0"/>
                </a:lnTo>
                <a:close/>
              </a:path>
            </a:pathLst>
          </a:custGeom>
          <a:solidFill>
            <a:srgbClr val="000000">
              <a:alpha val="0"/>
            </a:srgbClr>
          </a:solidFill>
          <a:ln w="12700" cap="flat" cmpd="sng" algn="ctr">
            <a:solidFill>
              <a:srgbClr val="01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ws_719.tmp"/>
          <p:cNvPicPr>
            <a:picLocks/>
          </p:cNvPicPr>
          <p:nvPr/>
        </p:nvPicPr>
        <p:blipFill>
          <a:blip r:embed="rId2"/>
          <a:stretch>
            <a:fillRect/>
          </a:stretch>
        </p:blipFill>
        <p:spPr>
          <a:xfrm>
            <a:off x="101600" y="444500"/>
            <a:ext cx="8572500" cy="927100"/>
          </a:xfrm>
          <a:prstGeom prst="rect">
            <a:avLst/>
          </a:prstGeom>
        </p:spPr>
      </p:pic>
      <p:pic>
        <p:nvPicPr>
          <p:cNvPr id="7" name="图片 6" descr="ws_71A.tmp"/>
          <p:cNvPicPr>
            <a:picLocks/>
          </p:cNvPicPr>
          <p:nvPr/>
        </p:nvPicPr>
        <p:blipFill>
          <a:blip r:embed="rId3"/>
          <a:stretch>
            <a:fillRect/>
          </a:stretch>
        </p:blipFill>
        <p:spPr>
          <a:xfrm>
            <a:off x="2336800" y="5029200"/>
            <a:ext cx="939800" cy="101600"/>
          </a:xfrm>
          <a:prstGeom prst="rect">
            <a:avLst/>
          </a:prstGeom>
        </p:spPr>
      </p:pic>
      <p:pic>
        <p:nvPicPr>
          <p:cNvPr id="8" name="图片 7" descr="ws_71B.tmp"/>
          <p:cNvPicPr>
            <a:picLocks/>
          </p:cNvPicPr>
          <p:nvPr/>
        </p:nvPicPr>
        <p:blipFill>
          <a:blip r:embed="rId3"/>
          <a:stretch>
            <a:fillRect/>
          </a:stretch>
        </p:blipFill>
        <p:spPr>
          <a:xfrm>
            <a:off x="2336800" y="5638800"/>
            <a:ext cx="939800" cy="101600"/>
          </a:xfrm>
          <a:prstGeom prst="rect">
            <a:avLst/>
          </a:prstGeom>
        </p:spPr>
      </p:pic>
      <p:pic>
        <p:nvPicPr>
          <p:cNvPr id="9" name="图片 8" descr="ws_71C.tmp"/>
          <p:cNvPicPr>
            <a:picLocks/>
          </p:cNvPicPr>
          <p:nvPr/>
        </p:nvPicPr>
        <p:blipFill>
          <a:blip r:embed="rId4"/>
          <a:stretch>
            <a:fillRect/>
          </a:stretch>
        </p:blipFill>
        <p:spPr>
          <a:xfrm>
            <a:off x="4394200" y="5334000"/>
            <a:ext cx="939800" cy="101600"/>
          </a:xfrm>
          <a:prstGeom prst="rect">
            <a:avLst/>
          </a:prstGeom>
        </p:spPr>
      </p:pic>
      <p:sp>
        <p:nvSpPr>
          <p:cNvPr id="10" name="TextBox 9"/>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4</a:t>
            </a:r>
            <a:endParaRPr lang="zh-CN" altLang="en-US" sz="1398">
              <a:solidFill>
                <a:srgbClr val="000000"/>
              </a:solidFill>
              <a:latin typeface="Tahoma"/>
            </a:endParaRPr>
          </a:p>
        </p:txBody>
      </p:sp>
      <p:sp>
        <p:nvSpPr>
          <p:cNvPr id="12" name="TextBox 11"/>
          <p:cNvSpPr txBox="1"/>
          <p:nvPr/>
        </p:nvSpPr>
        <p:spPr>
          <a:xfrm>
            <a:off x="1108335" y="502934"/>
            <a:ext cx="7312899" cy="4360168"/>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114300" algn="l"/>
                <a:tab pos="393700" algn="l"/>
              </a:tabLst>
              <a:defRPr/>
            </a:pPr>
            <a:r>
              <a:rPr lang="zh-CN" altLang="en-US" smtClean="0"/>
              <a:t>	</a:t>
            </a:r>
            <a:r>
              <a:rPr lang="zh-CN" altLang="en-US" sz="4398" smtClean="0">
                <a:solidFill>
                  <a:srgbClr val="33339A"/>
                </a:solidFill>
                <a:latin typeface="Times New Roman"/>
              </a:rPr>
              <a:t>电子逻辑门</a:t>
            </a:r>
          </a:p>
          <a:p>
            <a:pPr marL="0" marR="0" lvl="0" indent="0" defTabSz="914400" eaLnBrk="1" fontAlgn="auto" latinLnBrk="0" hangingPunct="1">
              <a:lnSpc>
                <a:spcPts val="1000"/>
              </a:lnSpc>
              <a:buClrTx/>
              <a:buSzTx/>
              <a:buNone/>
              <a:tabLst>
                <a:tab pos="1143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1143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114300" algn="l"/>
                <a:tab pos="393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4093"/>
              </a:lnSpc>
              <a:buClrTx/>
              <a:buSzTx/>
              <a:buNone/>
              <a:tabLst>
                <a:tab pos="114300" algn="l"/>
                <a:tab pos="393700" algn="l"/>
              </a:tabLst>
              <a:defRPr/>
            </a:pPr>
            <a:r>
              <a:rPr lang="zh-CN" altLang="en-US" sz="3198" smtClean="0">
                <a:solidFill>
                  <a:srgbClr val="000000"/>
                </a:solidFill>
                <a:latin typeface="Times New Roman"/>
              </a:rPr>
              <a:t>门</a:t>
            </a:r>
            <a:r>
              <a:rPr lang="en-US" altLang="zh-CN" sz="3198" smtClean="0">
                <a:solidFill>
                  <a:srgbClr val="000000"/>
                </a:solidFill>
                <a:latin typeface="Tahoma"/>
              </a:rPr>
              <a:t>(Gate)</a:t>
            </a:r>
            <a:r>
              <a:rPr lang="zh-CN" altLang="en-US" sz="3198" smtClean="0">
                <a:solidFill>
                  <a:srgbClr val="000000"/>
                </a:solidFill>
                <a:latin typeface="Times New Roman"/>
              </a:rPr>
              <a:t>是实现一个逻辑操作的电路（系</a:t>
            </a:r>
          </a:p>
          <a:p>
            <a:pPr marL="0" marR="0" lvl="0" indent="0" defTabSz="914400" eaLnBrk="1" fontAlgn="auto" latinLnBrk="0" hangingPunct="1">
              <a:lnSpc>
                <a:spcPts val="3749"/>
              </a:lnSpc>
              <a:buClrTx/>
              <a:buSzTx/>
              <a:buNone/>
              <a:tabLst>
                <a:tab pos="114300" algn="l"/>
                <a:tab pos="393700" algn="l"/>
              </a:tabLst>
              <a:defRPr/>
            </a:pPr>
            <a:r>
              <a:rPr lang="zh-CN" altLang="en-US" sz="3198" smtClean="0">
                <a:solidFill>
                  <a:srgbClr val="000000"/>
                </a:solidFill>
                <a:latin typeface="Times New Roman"/>
              </a:rPr>
              <a:t>统），是组成电路的最小的逻辑单元。</a:t>
            </a:r>
          </a:p>
          <a:p>
            <a:pPr marL="0" marR="0" lvl="0" indent="0" defTabSz="914400" eaLnBrk="1" fontAlgn="auto" latinLnBrk="0" hangingPunct="1">
              <a:lnSpc>
                <a:spcPts val="4144"/>
              </a:lnSpc>
              <a:buClrTx/>
              <a:buSzTx/>
              <a:buNone/>
              <a:tabLst>
                <a:tab pos="114300" algn="l"/>
                <a:tab pos="393700" algn="l"/>
              </a:tabLst>
              <a:defRPr/>
            </a:pPr>
            <a:r>
              <a:rPr lang="zh-CN" altLang="en-US" sz="3198" smtClean="0">
                <a:solidFill>
                  <a:srgbClr val="000000"/>
                </a:solidFill>
                <a:latin typeface="Times New Roman"/>
              </a:rPr>
              <a:t>		</a:t>
            </a:r>
            <a:r>
              <a:rPr lang="zh-CN" altLang="en-US" sz="2802" smtClean="0">
                <a:solidFill>
                  <a:srgbClr val="000000"/>
                </a:solidFill>
                <a:latin typeface="Times New Roman"/>
              </a:rPr>
              <a:t>信息的流向：输入端 </a:t>
            </a:r>
            <a:r>
              <a:rPr lang="zh-CN" altLang="en-US" sz="2802" smtClean="0">
                <a:solidFill>
                  <a:srgbClr val="000000"/>
                </a:solidFill>
                <a:latin typeface="Symbol"/>
              </a:rPr>
              <a:t>→ </a:t>
            </a:r>
            <a:r>
              <a:rPr lang="zh-CN" altLang="en-US" sz="2802" smtClean="0">
                <a:solidFill>
                  <a:srgbClr val="000000"/>
                </a:solidFill>
                <a:latin typeface="Times New Roman"/>
              </a:rPr>
              <a:t>输出端</a:t>
            </a:r>
          </a:p>
          <a:p>
            <a:pPr marL="0" marR="0" lvl="0" indent="0" defTabSz="914400" eaLnBrk="1" fontAlgn="auto" latinLnBrk="0" hangingPunct="1">
              <a:lnSpc>
                <a:spcPts val="1000"/>
              </a:lnSpc>
              <a:buClrTx/>
              <a:buSzTx/>
              <a:buNone/>
              <a:tabLst>
                <a:tab pos="114300" algn="l"/>
                <a:tab pos="393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2937"/>
              </a:lnSpc>
              <a:buClrTx/>
              <a:buSzTx/>
              <a:buNone/>
              <a:tabLst>
                <a:tab pos="114300" algn="l"/>
                <a:tab pos="393700" algn="l"/>
              </a:tabLst>
              <a:defRPr/>
            </a:pPr>
            <a:r>
              <a:rPr lang="zh-CN" altLang="en-US" sz="2802" smtClean="0">
                <a:solidFill>
                  <a:srgbClr val="000000"/>
                </a:solidFill>
                <a:latin typeface="Times New Roman"/>
              </a:rPr>
              <a:t>		输入和输出在数量上是有限的，并且承载二</a:t>
            </a:r>
          </a:p>
          <a:p>
            <a:pPr marL="0" marR="0" lvl="0" indent="0" defTabSz="914400" eaLnBrk="1" fontAlgn="auto" latinLnBrk="0" hangingPunct="1">
              <a:lnSpc>
                <a:spcPts val="3366"/>
              </a:lnSpc>
              <a:buClrTx/>
              <a:buSzTx/>
              <a:buNone/>
              <a:tabLst>
                <a:tab pos="114300" algn="l"/>
                <a:tab pos="393700" algn="l"/>
              </a:tabLst>
              <a:defRPr/>
            </a:pPr>
            <a:r>
              <a:rPr lang="zh-CN" altLang="en-US" sz="2802" smtClean="0">
                <a:solidFill>
                  <a:srgbClr val="000000"/>
                </a:solidFill>
                <a:latin typeface="Times New Roman"/>
              </a:rPr>
              <a:t>		进制的电信号</a:t>
            </a:r>
          </a:p>
          <a:p>
            <a:pPr marL="0" marR="0" lvl="0" indent="0" defTabSz="914400" eaLnBrk="1" fontAlgn="auto" latinLnBrk="0" hangingPunct="1">
              <a:lnSpc>
                <a:spcPts val="1000"/>
              </a:lnSpc>
              <a:buClrTx/>
              <a:buSzTx/>
              <a:buNone/>
              <a:tabLst>
                <a:tab pos="114300" algn="l"/>
                <a:tab pos="393700" algn="l"/>
              </a:tabLst>
              <a:defRPr/>
            </a:pPr>
            <a:endParaRPr lang="zh-CN" altLang="en-US" sz="2802" smtClean="0">
              <a:solidFill>
                <a:srgbClr val="000000"/>
              </a:solidFill>
              <a:latin typeface="Times New Roman"/>
            </a:endParaRPr>
          </a:p>
          <a:p>
            <a:pPr marL="0" marR="0" lvl="0" indent="0" defTabSz="914400" eaLnBrk="1" fontAlgn="auto" latinLnBrk="0" hangingPunct="1">
              <a:lnSpc>
                <a:spcPts val="3038"/>
              </a:lnSpc>
              <a:buClrTx/>
              <a:buSzTx/>
              <a:buNone/>
              <a:tabLst>
                <a:tab pos="114300" algn="l"/>
                <a:tab pos="393700" algn="l"/>
              </a:tabLst>
              <a:defRPr/>
            </a:pPr>
            <a:r>
              <a:rPr lang="zh-CN" altLang="en-US" sz="2802" smtClean="0">
                <a:solidFill>
                  <a:srgbClr val="000000"/>
                </a:solidFill>
                <a:latin typeface="Times New Roman"/>
              </a:rPr>
              <a:t>		输入信号到输出信号的转换可以用逻辑操作</a:t>
            </a:r>
          </a:p>
          <a:p>
            <a:pPr marL="0" marR="0" lvl="0" indent="0" defTabSz="914400" eaLnBrk="1" fontAlgn="auto" latinLnBrk="0" hangingPunct="1">
              <a:lnSpc>
                <a:spcPts val="3360"/>
              </a:lnSpc>
              <a:buClrTx/>
              <a:buSzTx/>
              <a:buNone/>
              <a:tabLst>
                <a:tab pos="114300" algn="l"/>
                <a:tab pos="393700" algn="l"/>
              </a:tabLst>
              <a:defRPr/>
            </a:pPr>
            <a:r>
              <a:rPr lang="zh-CN" altLang="en-US" sz="2802" smtClean="0">
                <a:solidFill>
                  <a:srgbClr val="000000"/>
                </a:solidFill>
                <a:latin typeface="Times New Roman"/>
              </a:rPr>
              <a:t>		的模型来表示</a:t>
            </a:r>
            <a:endParaRPr lang="zh-CN" altLang="en-US" sz="2802">
              <a:solidFill>
                <a:srgbClr val="000000"/>
              </a:solidFill>
              <a:latin typeface="Times New Roman"/>
            </a:endParaRPr>
          </a:p>
        </p:txBody>
      </p:sp>
      <p:sp>
        <p:nvSpPr>
          <p:cNvPr id="13" name="TextBox 12"/>
          <p:cNvSpPr txBox="1"/>
          <p:nvPr/>
        </p:nvSpPr>
        <p:spPr>
          <a:xfrm>
            <a:off x="3584835" y="5370169"/>
            <a:ext cx="591700" cy="292837"/>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Gate</a:t>
            </a:r>
            <a:endParaRPr lang="zh-CN" altLang="en-US" sz="2400">
              <a:solidFill>
                <a:srgbClr val="000000"/>
              </a:solidFill>
              <a:latin typeface="Times New Roman"/>
            </a:endParaRPr>
          </a:p>
        </p:txBody>
      </p:sp>
      <p:sp>
        <p:nvSpPr>
          <p:cNvPr id="14" name="TextBox 13"/>
          <p:cNvSpPr txBox="1"/>
          <p:nvPr/>
        </p:nvSpPr>
        <p:spPr>
          <a:xfrm>
            <a:off x="2060835" y="4989169"/>
            <a:ext cx="222818" cy="897682"/>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X</a:t>
            </a: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2800"/>
              </a:lnSpc>
            </a:pPr>
            <a:r>
              <a:rPr lang="en-US" altLang="zh-CN" sz="2400" smtClean="0">
                <a:solidFill>
                  <a:srgbClr val="000000"/>
                </a:solidFill>
                <a:latin typeface="Times New Roman"/>
              </a:rPr>
              <a:t>Y</a:t>
            </a:r>
            <a:endParaRPr lang="zh-CN" altLang="en-US" sz="2400">
              <a:solidFill>
                <a:srgbClr val="000000"/>
              </a:solidFill>
              <a:latin typeface="Times New Roman"/>
            </a:endParaRPr>
          </a:p>
        </p:txBody>
      </p:sp>
      <p:sp>
        <p:nvSpPr>
          <p:cNvPr id="15" name="TextBox 14"/>
          <p:cNvSpPr txBox="1"/>
          <p:nvPr/>
        </p:nvSpPr>
        <p:spPr>
          <a:xfrm>
            <a:off x="5550031" y="5258915"/>
            <a:ext cx="1315873" cy="283732"/>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Z=</a:t>
            </a:r>
            <a:r>
              <a:rPr lang="en-US" altLang="zh-CN" sz="2400" i="1" smtClean="0">
                <a:solidFill>
                  <a:srgbClr val="000000"/>
                </a:solidFill>
                <a:latin typeface="Times New Roman"/>
              </a:rPr>
              <a:t>f </a:t>
            </a:r>
            <a:r>
              <a:rPr lang="en-US" altLang="zh-CN" sz="2400" smtClean="0">
                <a:solidFill>
                  <a:srgbClr val="000000"/>
                </a:solidFill>
                <a:latin typeface="Times New Roman"/>
              </a:rPr>
              <a:t>(X, Y)</a:t>
            </a:r>
            <a:endParaRPr lang="zh-CN" altLang="en-US" sz="2400">
              <a:solidFill>
                <a:srgbClr val="000000"/>
              </a:solidFill>
              <a:latin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1D.tmp"/>
          <p:cNvPicPr>
            <a:picLocks/>
          </p:cNvPicPr>
          <p:nvPr/>
        </p:nvPicPr>
        <p:blipFill>
          <a:blip r:embed="rId3"/>
          <a:stretch>
            <a:fillRect/>
          </a:stretch>
        </p:blipFill>
        <p:spPr>
          <a:xfrm>
            <a:off x="88488" y="-1"/>
            <a:ext cx="9118600" cy="6819900"/>
          </a:xfrm>
          <a:prstGeom prst="rect">
            <a:avLst/>
          </a:prstGeom>
        </p:spPr>
      </p:pic>
      <p:pic>
        <p:nvPicPr>
          <p:cNvPr id="3" name="图片 2" descr="ws_71F.tmp"/>
          <p:cNvPicPr>
            <a:picLocks/>
          </p:cNvPicPr>
          <p:nvPr/>
        </p:nvPicPr>
        <p:blipFill>
          <a:blip r:embed="rId4"/>
          <a:stretch>
            <a:fillRect/>
          </a:stretch>
        </p:blipFill>
        <p:spPr>
          <a:xfrm>
            <a:off x="101600" y="444500"/>
            <a:ext cx="8572500" cy="927100"/>
          </a:xfrm>
          <a:prstGeom prst="rect">
            <a:avLst/>
          </a:prstGeom>
        </p:spPr>
      </p:pic>
      <p:pic>
        <p:nvPicPr>
          <p:cNvPr id="4" name="图片 3" descr="ws_720.tmp"/>
          <p:cNvPicPr>
            <a:picLocks/>
          </p:cNvPicPr>
          <p:nvPr/>
        </p:nvPicPr>
        <p:blipFill>
          <a:blip r:embed="rId5"/>
          <a:stretch>
            <a:fillRect/>
          </a:stretch>
        </p:blipFill>
        <p:spPr>
          <a:xfrm>
            <a:off x="2870200" y="2133600"/>
            <a:ext cx="939800" cy="101600"/>
          </a:xfrm>
          <a:prstGeom prst="rect">
            <a:avLst/>
          </a:prstGeom>
        </p:spPr>
      </p:pic>
      <p:pic>
        <p:nvPicPr>
          <p:cNvPr id="5" name="图片 4" descr="ws_721.tmp"/>
          <p:cNvPicPr>
            <a:picLocks/>
          </p:cNvPicPr>
          <p:nvPr/>
        </p:nvPicPr>
        <p:blipFill>
          <a:blip r:embed="rId5"/>
          <a:stretch>
            <a:fillRect/>
          </a:stretch>
        </p:blipFill>
        <p:spPr>
          <a:xfrm>
            <a:off x="2870200" y="2743200"/>
            <a:ext cx="939800" cy="101600"/>
          </a:xfrm>
          <a:prstGeom prst="rect">
            <a:avLst/>
          </a:prstGeom>
        </p:spPr>
      </p:pic>
      <p:pic>
        <p:nvPicPr>
          <p:cNvPr id="6" name="图片 5" descr="ws_722.tmp"/>
          <p:cNvPicPr>
            <a:picLocks/>
          </p:cNvPicPr>
          <p:nvPr/>
        </p:nvPicPr>
        <p:blipFill>
          <a:blip r:embed="rId6"/>
          <a:stretch>
            <a:fillRect/>
          </a:stretch>
        </p:blipFill>
        <p:spPr>
          <a:xfrm>
            <a:off x="5080000" y="2438400"/>
            <a:ext cx="939800" cy="101600"/>
          </a:xfrm>
          <a:prstGeom prst="rect">
            <a:avLst/>
          </a:prstGeom>
        </p:spPr>
      </p:pic>
      <p:sp>
        <p:nvSpPr>
          <p:cNvPr id="7" name="TextBox 6"/>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5</a:t>
            </a:r>
            <a:endParaRPr lang="zh-CN" altLang="en-US" sz="1398">
              <a:solidFill>
                <a:srgbClr val="000000"/>
              </a:solidFill>
              <a:latin typeface="Tahoma"/>
            </a:endParaRPr>
          </a:p>
        </p:txBody>
      </p:sp>
      <p:sp>
        <p:nvSpPr>
          <p:cNvPr id="9" name="TextBox 8"/>
          <p:cNvSpPr txBox="1"/>
          <p:nvPr/>
        </p:nvSpPr>
        <p:spPr>
          <a:xfrm>
            <a:off x="1230255" y="502934"/>
            <a:ext cx="6206827" cy="1469120"/>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2667000" algn="l"/>
              </a:tabLst>
              <a:defRPr/>
            </a:pPr>
            <a:r>
              <a:rPr lang="zh-CN" altLang="en-US" sz="4398" smtClean="0">
                <a:solidFill>
                  <a:srgbClr val="33339A"/>
                </a:solidFill>
                <a:latin typeface="Times New Roman"/>
              </a:rPr>
              <a:t>逻辑门和开关函数的关系</a:t>
            </a:r>
          </a:p>
          <a:p>
            <a:pPr marL="0" marR="0" lvl="0" indent="0" defTabSz="914400" eaLnBrk="1" fontAlgn="auto" latinLnBrk="0" hangingPunct="1">
              <a:lnSpc>
                <a:spcPts val="1000"/>
              </a:lnSpc>
              <a:buClrTx/>
              <a:buSzTx/>
              <a:buNone/>
              <a:tabLst>
                <a:tab pos="26670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26670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26670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26670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2668"/>
              </a:lnSpc>
              <a:buClrTx/>
              <a:buSzTx/>
              <a:buNone/>
              <a:tabLst>
                <a:tab pos="2667000" algn="l"/>
              </a:tabLst>
              <a:defRPr/>
            </a:pPr>
            <a:r>
              <a:rPr lang="zh-CN" altLang="en-US" sz="4398" smtClean="0">
                <a:solidFill>
                  <a:srgbClr val="33339A"/>
                </a:solidFill>
                <a:latin typeface="Times New Roman"/>
              </a:rPr>
              <a:t>	</a:t>
            </a:r>
            <a:r>
              <a:rPr lang="zh-CN" altLang="en-US" sz="2400" smtClean="0">
                <a:solidFill>
                  <a:srgbClr val="000000"/>
                </a:solidFill>
                <a:latin typeface="Times New Roman"/>
              </a:rPr>
              <a:t>逻辑门</a:t>
            </a:r>
            <a:endParaRPr lang="zh-CN" altLang="en-US" sz="2400">
              <a:solidFill>
                <a:srgbClr val="000000"/>
              </a:solidFill>
              <a:latin typeface="Times New Roman"/>
            </a:endParaRPr>
          </a:p>
        </p:txBody>
      </p:sp>
      <p:sp>
        <p:nvSpPr>
          <p:cNvPr id="10" name="TextBox 9"/>
          <p:cNvSpPr txBox="1"/>
          <p:nvPr/>
        </p:nvSpPr>
        <p:spPr>
          <a:xfrm>
            <a:off x="4118235" y="2474569"/>
            <a:ext cx="591700" cy="292837"/>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Gate</a:t>
            </a:r>
            <a:endParaRPr lang="zh-CN" altLang="en-US" sz="2400">
              <a:solidFill>
                <a:srgbClr val="000000"/>
              </a:solidFill>
              <a:latin typeface="Times New Roman"/>
            </a:endParaRPr>
          </a:p>
        </p:txBody>
      </p:sp>
      <p:sp>
        <p:nvSpPr>
          <p:cNvPr id="11" name="TextBox 10"/>
          <p:cNvSpPr txBox="1"/>
          <p:nvPr/>
        </p:nvSpPr>
        <p:spPr>
          <a:xfrm>
            <a:off x="2594235" y="2093569"/>
            <a:ext cx="222818" cy="897682"/>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X</a:t>
            </a:r>
          </a:p>
          <a:p>
            <a:pPr>
              <a:lnSpc>
                <a:spcPts val="1000"/>
              </a:lnSpc>
            </a:pPr>
            <a:endParaRPr lang="en-US" altLang="zh-CN" sz="2400" smtClean="0">
              <a:solidFill>
                <a:srgbClr val="000000"/>
              </a:solidFill>
              <a:latin typeface="Times New Roman"/>
            </a:endParaRPr>
          </a:p>
          <a:p>
            <a:pPr>
              <a:lnSpc>
                <a:spcPts val="1000"/>
              </a:lnSpc>
            </a:pPr>
            <a:endParaRPr lang="en-US" altLang="zh-CN" sz="2400" smtClean="0">
              <a:solidFill>
                <a:srgbClr val="000000"/>
              </a:solidFill>
              <a:latin typeface="Times New Roman"/>
            </a:endParaRPr>
          </a:p>
          <a:p>
            <a:pPr>
              <a:lnSpc>
                <a:spcPts val="2800"/>
              </a:lnSpc>
            </a:pPr>
            <a:r>
              <a:rPr lang="en-US" altLang="zh-CN" sz="2400" smtClean="0">
                <a:solidFill>
                  <a:srgbClr val="000000"/>
                </a:solidFill>
                <a:latin typeface="Times New Roman"/>
              </a:rPr>
              <a:t>Y</a:t>
            </a:r>
            <a:endParaRPr lang="zh-CN" altLang="en-US" sz="2400">
              <a:solidFill>
                <a:srgbClr val="000000"/>
              </a:solidFill>
              <a:latin typeface="Times New Roman"/>
            </a:endParaRPr>
          </a:p>
        </p:txBody>
      </p:sp>
      <p:sp>
        <p:nvSpPr>
          <p:cNvPr id="12" name="TextBox 11"/>
          <p:cNvSpPr txBox="1"/>
          <p:nvPr/>
        </p:nvSpPr>
        <p:spPr>
          <a:xfrm>
            <a:off x="1335415" y="3985957"/>
            <a:ext cx="2749279" cy="446084"/>
          </a:xfrm>
          <a:prstGeom prst="rect">
            <a:avLst/>
          </a:prstGeom>
          <a:noFill/>
        </p:spPr>
        <p:txBody>
          <a:bodyPr vert="horz" wrap="none" lIns="0" tIns="0" rIns="0" bIns="0" rtlCol="0">
            <a:spAutoFit/>
          </a:bodyPr>
          <a:lstStyle/>
          <a:p>
            <a:pPr>
              <a:lnSpc>
                <a:spcPts val="3674"/>
              </a:lnSpc>
            </a:pPr>
            <a:r>
              <a:rPr lang="es-ES" altLang="zh-CN" sz="3001" i="1" smtClean="0">
                <a:solidFill>
                  <a:srgbClr val="000000"/>
                </a:solidFill>
                <a:latin typeface="Times New Roman"/>
              </a:rPr>
              <a:t>f </a:t>
            </a:r>
            <a:r>
              <a:rPr lang="es-ES" altLang="zh-CN" sz="3001" smtClean="0">
                <a:solidFill>
                  <a:srgbClr val="000000"/>
                </a:solidFill>
                <a:latin typeface="Times New Roman"/>
              </a:rPr>
              <a:t>( </a:t>
            </a:r>
            <a:r>
              <a:rPr lang="es-ES" altLang="zh-CN" sz="3001" i="1" smtClean="0">
                <a:solidFill>
                  <a:srgbClr val="000000"/>
                </a:solidFill>
                <a:latin typeface="Times New Roman"/>
              </a:rPr>
              <a:t>X </a:t>
            </a:r>
            <a:r>
              <a:rPr lang="es-ES" altLang="zh-CN" sz="3001" smtClean="0">
                <a:solidFill>
                  <a:srgbClr val="000000"/>
                </a:solidFill>
                <a:latin typeface="Times New Roman"/>
              </a:rPr>
              <a:t>, </a:t>
            </a:r>
            <a:r>
              <a:rPr lang="es-ES" altLang="zh-CN" sz="3001" i="1" smtClean="0">
                <a:solidFill>
                  <a:srgbClr val="000000"/>
                </a:solidFill>
                <a:latin typeface="Times New Roman"/>
              </a:rPr>
              <a:t>Y </a:t>
            </a:r>
            <a:r>
              <a:rPr lang="es-ES" altLang="zh-CN" sz="3001" smtClean="0">
                <a:solidFill>
                  <a:srgbClr val="000000"/>
                </a:solidFill>
                <a:latin typeface="Times New Roman"/>
              </a:rPr>
              <a:t>) </a:t>
            </a:r>
            <a:r>
              <a:rPr lang="es-ES" altLang="zh-CN" sz="3001" smtClean="0">
                <a:solidFill>
                  <a:srgbClr val="000000"/>
                </a:solidFill>
                <a:latin typeface="Symbol"/>
              </a:rPr>
              <a:t>= </a:t>
            </a:r>
            <a:r>
              <a:rPr lang="es-ES" altLang="zh-CN" sz="3001" i="1" smtClean="0">
                <a:solidFill>
                  <a:srgbClr val="000000"/>
                </a:solidFill>
                <a:latin typeface="Times New Roman"/>
              </a:rPr>
              <a:t>X </a:t>
            </a:r>
            <a:r>
              <a:rPr lang="es-ES" altLang="zh-CN" sz="3001" smtClean="0">
                <a:solidFill>
                  <a:srgbClr val="000000"/>
                </a:solidFill>
                <a:latin typeface="Symbol"/>
              </a:rPr>
              <a:t>+ </a:t>
            </a:r>
            <a:r>
              <a:rPr lang="es-ES" altLang="zh-CN" sz="3001" i="1" smtClean="0">
                <a:solidFill>
                  <a:srgbClr val="000000"/>
                </a:solidFill>
                <a:latin typeface="Times New Roman"/>
              </a:rPr>
              <a:t>Y</a:t>
            </a:r>
            <a:endParaRPr lang="zh-CN" altLang="en-US" sz="3001" i="1">
              <a:solidFill>
                <a:srgbClr val="000000"/>
              </a:solidFill>
              <a:latin typeface="Times New Roman"/>
            </a:endParaRPr>
          </a:p>
        </p:txBody>
      </p:sp>
      <p:sp>
        <p:nvSpPr>
          <p:cNvPr id="13" name="TextBox 12"/>
          <p:cNvSpPr txBox="1"/>
          <p:nvPr/>
        </p:nvSpPr>
        <p:spPr>
          <a:xfrm>
            <a:off x="5486774" y="4725505"/>
            <a:ext cx="310983" cy="743793"/>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10</a:t>
            </a:r>
          </a:p>
          <a:p>
            <a:pPr>
              <a:lnSpc>
                <a:spcPts val="1000"/>
              </a:lnSpc>
            </a:pPr>
            <a:endParaRPr lang="en-US" altLang="zh-CN" sz="2400" smtClean="0">
              <a:solidFill>
                <a:srgbClr val="000000"/>
              </a:solidFill>
              <a:latin typeface="Times New Roman"/>
            </a:endParaRPr>
          </a:p>
          <a:p>
            <a:pPr>
              <a:lnSpc>
                <a:spcPts val="2600"/>
              </a:lnSpc>
            </a:pPr>
            <a:r>
              <a:rPr lang="en-US" altLang="zh-CN" sz="2400" smtClean="0">
                <a:solidFill>
                  <a:srgbClr val="000000"/>
                </a:solidFill>
                <a:latin typeface="Times New Roman"/>
              </a:rPr>
              <a:t>11</a:t>
            </a:r>
            <a:endParaRPr lang="zh-CN" altLang="en-US" sz="2400">
              <a:solidFill>
                <a:srgbClr val="000000"/>
              </a:solidFill>
              <a:latin typeface="Times New Roman"/>
            </a:endParaRPr>
          </a:p>
        </p:txBody>
      </p:sp>
      <p:sp>
        <p:nvSpPr>
          <p:cNvPr id="14" name="TextBox 13"/>
          <p:cNvSpPr txBox="1"/>
          <p:nvPr/>
        </p:nvSpPr>
        <p:spPr>
          <a:xfrm>
            <a:off x="6496412" y="3811127"/>
            <a:ext cx="206788" cy="743793"/>
          </a:xfrm>
          <a:prstGeom prst="rect">
            <a:avLst/>
          </a:prstGeom>
          <a:noFill/>
        </p:spPr>
        <p:txBody>
          <a:bodyPr vert="horz" wrap="none" lIns="0" tIns="0" rIns="0" bIns="0" rtlCol="0">
            <a:spAutoFit/>
          </a:bodyPr>
          <a:lstStyle/>
          <a:p>
            <a:pPr marL="0" marR="0" lvl="0" indent="0" defTabSz="914400" eaLnBrk="1" fontAlgn="auto" latinLnBrk="0" hangingPunct="1">
              <a:lnSpc>
                <a:spcPts val="2160"/>
              </a:lnSpc>
              <a:buClrTx/>
              <a:buSzTx/>
              <a:buNone/>
              <a:tabLst>
                <a:tab pos="50800" algn="l"/>
              </a:tabLst>
              <a:defRPr/>
            </a:pPr>
            <a:r>
              <a:rPr lang="zh-CN" altLang="en-US" smtClean="0"/>
              <a:t>	</a:t>
            </a:r>
            <a:r>
              <a:rPr lang="en-US" altLang="zh-CN" sz="2400" smtClean="0">
                <a:solidFill>
                  <a:srgbClr val="000000"/>
                </a:solidFill>
                <a:latin typeface="Times New Roman"/>
              </a:rPr>
              <a:t>0</a:t>
            </a:r>
          </a:p>
          <a:p>
            <a:pPr marL="0" marR="0" lvl="0" indent="0" defTabSz="914400" eaLnBrk="1" fontAlgn="auto" latinLnBrk="0" hangingPunct="1">
              <a:lnSpc>
                <a:spcPts val="1000"/>
              </a:lnSpc>
              <a:buClrTx/>
              <a:buSzTx/>
              <a:buNone/>
              <a:tabLst>
                <a:tab pos="50800" algn="l"/>
              </a:tabLst>
              <a:defRPr/>
            </a:pPr>
            <a:endParaRPr lang="en-US" altLang="zh-CN" sz="2400" smtClean="0">
              <a:solidFill>
                <a:srgbClr val="000000"/>
              </a:solidFill>
              <a:latin typeface="Times New Roman"/>
            </a:endParaRPr>
          </a:p>
          <a:p>
            <a:pPr marL="0" marR="0" lvl="0" indent="0" defTabSz="914400" eaLnBrk="1" fontAlgn="auto" latinLnBrk="0" hangingPunct="1">
              <a:lnSpc>
                <a:spcPts val="2600"/>
              </a:lnSpc>
              <a:buClrTx/>
              <a:buSzTx/>
              <a:buNone/>
              <a:tabLst>
                <a:tab pos="50800" algn="l"/>
              </a:tabLst>
              <a:defRPr/>
            </a:pPr>
            <a:r>
              <a:rPr lang="en-US" altLang="zh-CN" sz="2400" smtClean="0">
                <a:solidFill>
                  <a:srgbClr val="000000"/>
                </a:solidFill>
                <a:latin typeface="Times New Roman"/>
              </a:rPr>
              <a:t>1</a:t>
            </a:r>
            <a:endParaRPr lang="zh-CN" altLang="en-US" sz="2400">
              <a:solidFill>
                <a:srgbClr val="000000"/>
              </a:solidFill>
              <a:latin typeface="Times New Roman"/>
            </a:endParaRPr>
          </a:p>
        </p:txBody>
      </p:sp>
      <p:sp>
        <p:nvSpPr>
          <p:cNvPr id="15" name="TextBox 14"/>
          <p:cNvSpPr txBox="1"/>
          <p:nvPr/>
        </p:nvSpPr>
        <p:spPr>
          <a:xfrm>
            <a:off x="5514943" y="3811127"/>
            <a:ext cx="310983" cy="743793"/>
          </a:xfrm>
          <a:prstGeom prst="rect">
            <a:avLst/>
          </a:prstGeom>
          <a:noFill/>
        </p:spPr>
        <p:txBody>
          <a:bodyPr vert="horz" wrap="none" lIns="0" tIns="0" rIns="0" bIns="0" rtlCol="0">
            <a:spAutoFit/>
          </a:bodyPr>
          <a:lstStyle/>
          <a:p>
            <a:pPr>
              <a:lnSpc>
                <a:spcPts val="2160"/>
              </a:lnSpc>
            </a:pPr>
            <a:r>
              <a:rPr lang="en-US" altLang="zh-CN" sz="2400" smtClean="0">
                <a:solidFill>
                  <a:srgbClr val="000000"/>
                </a:solidFill>
                <a:latin typeface="Times New Roman"/>
              </a:rPr>
              <a:t>00</a:t>
            </a:r>
          </a:p>
          <a:p>
            <a:pPr>
              <a:lnSpc>
                <a:spcPts val="1000"/>
              </a:lnSpc>
            </a:pPr>
            <a:endParaRPr lang="en-US" altLang="zh-CN" sz="2400" smtClean="0">
              <a:solidFill>
                <a:srgbClr val="000000"/>
              </a:solidFill>
              <a:latin typeface="Times New Roman"/>
            </a:endParaRPr>
          </a:p>
          <a:p>
            <a:pPr>
              <a:lnSpc>
                <a:spcPts val="2600"/>
              </a:lnSpc>
            </a:pPr>
            <a:r>
              <a:rPr lang="en-US" altLang="zh-CN" sz="2400" smtClean="0">
                <a:solidFill>
                  <a:srgbClr val="000000"/>
                </a:solidFill>
                <a:latin typeface="Times New Roman"/>
              </a:rPr>
              <a:t>01</a:t>
            </a:r>
            <a:endParaRPr lang="zh-CN" altLang="en-US" sz="2400">
              <a:solidFill>
                <a:srgbClr val="000000"/>
              </a:solidFill>
              <a:latin typeface="Times New Roman"/>
            </a:endParaRPr>
          </a:p>
        </p:txBody>
      </p:sp>
      <p:sp>
        <p:nvSpPr>
          <p:cNvPr id="16" name="TextBox 15"/>
          <p:cNvSpPr txBox="1"/>
          <p:nvPr/>
        </p:nvSpPr>
        <p:spPr>
          <a:xfrm>
            <a:off x="6083431" y="2363315"/>
            <a:ext cx="1315873" cy="1282402"/>
          </a:xfrm>
          <a:prstGeom prst="rect">
            <a:avLst/>
          </a:prstGeom>
          <a:noFill/>
        </p:spPr>
        <p:txBody>
          <a:bodyPr vert="horz" wrap="none" lIns="0" tIns="0" rIns="0" bIns="0" rtlCol="0">
            <a:spAutoFit/>
          </a:bodyPr>
          <a:lstStyle/>
          <a:p>
            <a:pPr marL="0" marR="0" lvl="0" indent="0" defTabSz="914400" eaLnBrk="1" fontAlgn="auto" latinLnBrk="0" hangingPunct="1">
              <a:lnSpc>
                <a:spcPts val="2160"/>
              </a:lnSpc>
              <a:buClrTx/>
              <a:buSzTx/>
              <a:buNone/>
              <a:tabLst>
                <a:tab pos="114300" algn="l"/>
              </a:tabLst>
              <a:defRPr/>
            </a:pPr>
            <a:r>
              <a:rPr lang="es-ES" altLang="zh-CN" sz="2400" smtClean="0">
                <a:solidFill>
                  <a:srgbClr val="000000"/>
                </a:solidFill>
                <a:latin typeface="Times New Roman"/>
              </a:rPr>
              <a:t>Z=</a:t>
            </a:r>
            <a:r>
              <a:rPr lang="es-ES" altLang="zh-CN" sz="2400" i="1" smtClean="0">
                <a:solidFill>
                  <a:srgbClr val="000000"/>
                </a:solidFill>
                <a:latin typeface="Times New Roman"/>
              </a:rPr>
              <a:t>f </a:t>
            </a:r>
            <a:r>
              <a:rPr lang="es-ES" altLang="zh-CN" sz="2400" smtClean="0">
                <a:solidFill>
                  <a:srgbClr val="000000"/>
                </a:solidFill>
                <a:latin typeface="Times New Roman"/>
              </a:rPr>
              <a:t>(X, Y)</a:t>
            </a:r>
          </a:p>
          <a:p>
            <a:pPr marL="0" marR="0" lvl="0" indent="0" defTabSz="914400" eaLnBrk="1" fontAlgn="auto" latinLnBrk="0" hangingPunct="1">
              <a:lnSpc>
                <a:spcPts val="1000"/>
              </a:lnSpc>
              <a:buClrTx/>
              <a:buSzTx/>
              <a:buNone/>
              <a:tabLst>
                <a:tab pos="114300" algn="l"/>
              </a:tabLst>
              <a:defRPr/>
            </a:pPr>
            <a:endParaRPr lang="es-ES" altLang="zh-CN" sz="2400"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es-ES" altLang="zh-CN" sz="2400"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es-ES" altLang="zh-CN" sz="2400"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es-ES" altLang="zh-CN" sz="2400"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es-ES" altLang="zh-CN" sz="2400" smtClean="0">
              <a:solidFill>
                <a:srgbClr val="000000"/>
              </a:solidFill>
              <a:latin typeface="Times New Roman"/>
            </a:endParaRPr>
          </a:p>
          <a:p>
            <a:pPr marL="0" marR="0" lvl="0" indent="0" defTabSz="914400" eaLnBrk="1" fontAlgn="auto" latinLnBrk="0" hangingPunct="1">
              <a:lnSpc>
                <a:spcPts val="2800"/>
              </a:lnSpc>
              <a:buClrTx/>
              <a:buSzTx/>
              <a:buNone/>
              <a:tabLst>
                <a:tab pos="114300" algn="l"/>
              </a:tabLst>
              <a:defRPr/>
            </a:pPr>
            <a:r>
              <a:rPr lang="es-ES" altLang="zh-CN" sz="2400" smtClean="0">
                <a:solidFill>
                  <a:srgbClr val="000000"/>
                </a:solidFill>
                <a:latin typeface="Times New Roman"/>
              </a:rPr>
              <a:t>	</a:t>
            </a:r>
            <a:r>
              <a:rPr lang="es-ES" altLang="zh-CN" sz="2400" i="1" smtClean="0">
                <a:solidFill>
                  <a:srgbClr val="000000"/>
                </a:solidFill>
                <a:latin typeface="Times New Roman"/>
              </a:rPr>
              <a:t>f </a:t>
            </a:r>
            <a:r>
              <a:rPr lang="es-ES" altLang="zh-CN" sz="2400" smtClean="0">
                <a:solidFill>
                  <a:srgbClr val="000000"/>
                </a:solidFill>
                <a:latin typeface="Times New Roman"/>
              </a:rPr>
              <a:t>( </a:t>
            </a:r>
            <a:r>
              <a:rPr lang="es-ES" altLang="zh-CN" sz="2400" i="1" smtClean="0">
                <a:solidFill>
                  <a:srgbClr val="000000"/>
                </a:solidFill>
                <a:latin typeface="Times New Roman"/>
              </a:rPr>
              <a:t>X </a:t>
            </a:r>
            <a:r>
              <a:rPr lang="es-ES" altLang="zh-CN" sz="2400" smtClean="0">
                <a:solidFill>
                  <a:srgbClr val="000000"/>
                </a:solidFill>
                <a:latin typeface="Times New Roman"/>
              </a:rPr>
              <a:t>, </a:t>
            </a:r>
            <a:r>
              <a:rPr lang="es-ES" altLang="zh-CN" sz="2400" i="1" smtClean="0">
                <a:solidFill>
                  <a:srgbClr val="000000"/>
                </a:solidFill>
                <a:latin typeface="Times New Roman"/>
              </a:rPr>
              <a:t>Y </a:t>
            </a:r>
            <a:r>
              <a:rPr lang="es-ES" altLang="zh-CN" sz="2400" smtClean="0">
                <a:solidFill>
                  <a:srgbClr val="000000"/>
                </a:solidFill>
                <a:latin typeface="Times New Roman"/>
              </a:rPr>
              <a:t>)</a:t>
            </a:r>
            <a:endParaRPr lang="zh-CN" altLang="en-US" sz="2400">
              <a:solidFill>
                <a:srgbClr val="000000"/>
              </a:solidFill>
              <a:latin typeface="Times New Roman"/>
            </a:endParaRPr>
          </a:p>
        </p:txBody>
      </p:sp>
      <p:sp>
        <p:nvSpPr>
          <p:cNvPr id="17" name="TextBox 16"/>
          <p:cNvSpPr txBox="1"/>
          <p:nvPr/>
        </p:nvSpPr>
        <p:spPr>
          <a:xfrm>
            <a:off x="5543884" y="3353939"/>
            <a:ext cx="359073" cy="283732"/>
          </a:xfrm>
          <a:prstGeom prst="rect">
            <a:avLst/>
          </a:prstGeom>
          <a:noFill/>
        </p:spPr>
        <p:txBody>
          <a:bodyPr vert="horz" wrap="none" lIns="0" tIns="0" rIns="0" bIns="0" rtlCol="0">
            <a:spAutoFit/>
          </a:bodyPr>
          <a:lstStyle/>
          <a:p>
            <a:pPr>
              <a:lnSpc>
                <a:spcPts val="2160"/>
              </a:lnSpc>
            </a:pPr>
            <a:r>
              <a:rPr lang="en-US" altLang="zh-CN" sz="2400" i="1" smtClean="0">
                <a:solidFill>
                  <a:srgbClr val="000000"/>
                </a:solidFill>
                <a:latin typeface="Times New Roman"/>
              </a:rPr>
              <a:t>XY</a:t>
            </a:r>
            <a:endParaRPr lang="zh-CN" altLang="en-US" sz="2400" i="1">
              <a:solidFill>
                <a:srgbClr val="000000"/>
              </a:solidFill>
              <a:latin typeface="Times New Roman"/>
            </a:endParaRPr>
          </a:p>
        </p:txBody>
      </p:sp>
      <p:sp>
        <p:nvSpPr>
          <p:cNvPr id="18" name="TextBox 17"/>
          <p:cNvSpPr txBox="1"/>
          <p:nvPr/>
        </p:nvSpPr>
        <p:spPr>
          <a:xfrm>
            <a:off x="1603630" y="5718095"/>
            <a:ext cx="1231106" cy="307777"/>
          </a:xfrm>
          <a:prstGeom prst="rect">
            <a:avLst/>
          </a:prstGeom>
          <a:noFill/>
        </p:spPr>
        <p:txBody>
          <a:bodyPr vert="horz" wrap="none" lIns="0" tIns="0" rIns="0" bIns="0" rtlCol="0">
            <a:spAutoFit/>
          </a:bodyPr>
          <a:lstStyle/>
          <a:p>
            <a:pPr>
              <a:lnSpc>
                <a:spcPts val="2398"/>
              </a:lnSpc>
            </a:pPr>
            <a:r>
              <a:rPr lang="zh-CN" altLang="en-US" sz="2400" smtClean="0">
                <a:solidFill>
                  <a:srgbClr val="000000"/>
                </a:solidFill>
                <a:latin typeface="Times New Roman"/>
              </a:rPr>
              <a:t>开关函数</a:t>
            </a:r>
            <a:endParaRPr lang="zh-CN" altLang="en-US" sz="2400">
              <a:solidFill>
                <a:srgbClr val="000000"/>
              </a:solidFill>
              <a:latin typeface="Times New Roman"/>
            </a:endParaRPr>
          </a:p>
        </p:txBody>
      </p:sp>
      <p:sp>
        <p:nvSpPr>
          <p:cNvPr id="19" name="TextBox 18"/>
          <p:cNvSpPr txBox="1"/>
          <p:nvPr/>
        </p:nvSpPr>
        <p:spPr>
          <a:xfrm>
            <a:off x="5870830" y="4725505"/>
            <a:ext cx="923330" cy="1320874"/>
          </a:xfrm>
          <a:prstGeom prst="rect">
            <a:avLst/>
          </a:prstGeom>
          <a:noFill/>
        </p:spPr>
        <p:txBody>
          <a:bodyPr vert="horz" wrap="none" lIns="0" tIns="0" rIns="0" bIns="0" rtlCol="0">
            <a:spAutoFit/>
          </a:bodyPr>
          <a:lstStyle/>
          <a:p>
            <a:pPr marL="0" marR="0" lvl="0" indent="0" defTabSz="914400" eaLnBrk="1" fontAlgn="auto" latinLnBrk="0" hangingPunct="1">
              <a:lnSpc>
                <a:spcPts val="2160"/>
              </a:lnSpc>
              <a:buClrTx/>
              <a:buSzTx/>
              <a:buNone/>
              <a:tabLst>
                <a:tab pos="596900" algn="l"/>
                <a:tab pos="622300" algn="l"/>
              </a:tabLst>
              <a:defRPr/>
            </a:pPr>
            <a:r>
              <a:rPr lang="zh-CN" altLang="en-US" smtClean="0"/>
              <a:t>		</a:t>
            </a:r>
            <a:r>
              <a:rPr lang="en-US" altLang="zh-CN" sz="2400" smtClean="0">
                <a:solidFill>
                  <a:srgbClr val="000000"/>
                </a:solidFill>
                <a:latin typeface="Times New Roman"/>
              </a:rPr>
              <a:t>1</a:t>
            </a:r>
          </a:p>
          <a:p>
            <a:pPr marL="0" marR="0" lvl="0" indent="0" defTabSz="914400" eaLnBrk="1" fontAlgn="auto" latinLnBrk="0" hangingPunct="1">
              <a:lnSpc>
                <a:spcPts val="1000"/>
              </a:lnSpc>
              <a:buClrTx/>
              <a:buSzTx/>
              <a:buNone/>
              <a:tabLst>
                <a:tab pos="596900" algn="l"/>
                <a:tab pos="622300" algn="l"/>
              </a:tabLst>
              <a:defRPr/>
            </a:pPr>
            <a:endParaRPr lang="en-US" altLang="zh-CN" sz="2400" smtClean="0">
              <a:solidFill>
                <a:srgbClr val="000000"/>
              </a:solidFill>
              <a:latin typeface="Times New Roman"/>
            </a:endParaRPr>
          </a:p>
          <a:p>
            <a:pPr marL="0" marR="0" lvl="0" indent="0" defTabSz="914400" eaLnBrk="1" fontAlgn="auto" latinLnBrk="0" hangingPunct="1">
              <a:lnSpc>
                <a:spcPts val="2600"/>
              </a:lnSpc>
              <a:buClrTx/>
              <a:buSzTx/>
              <a:buNone/>
              <a:tabLst>
                <a:tab pos="596900" algn="l"/>
                <a:tab pos="622300" algn="l"/>
              </a:tabLst>
              <a:defRPr/>
            </a:pPr>
            <a:r>
              <a:rPr lang="en-US" altLang="zh-CN" sz="2400" smtClean="0">
                <a:solidFill>
                  <a:srgbClr val="000000"/>
                </a:solidFill>
                <a:latin typeface="Times New Roman"/>
              </a:rPr>
              <a:t>	1</a:t>
            </a:r>
          </a:p>
          <a:p>
            <a:pPr marL="0" marR="0" lvl="0" indent="0" defTabSz="914400" eaLnBrk="1" fontAlgn="auto" latinLnBrk="0" hangingPunct="1">
              <a:lnSpc>
                <a:spcPts val="1000"/>
              </a:lnSpc>
              <a:buClrTx/>
              <a:buSzTx/>
              <a:buNone/>
              <a:tabLst>
                <a:tab pos="596900" algn="l"/>
                <a:tab pos="622300" algn="l"/>
              </a:tabLst>
              <a:defRPr/>
            </a:pPr>
            <a:endParaRPr lang="en-US" altLang="zh-CN" sz="2400" smtClean="0">
              <a:solidFill>
                <a:srgbClr val="000000"/>
              </a:solidFill>
              <a:latin typeface="Times New Roman"/>
            </a:endParaRPr>
          </a:p>
          <a:p>
            <a:pPr marL="0" marR="0" lvl="0" indent="0" defTabSz="914400" eaLnBrk="1" fontAlgn="auto" latinLnBrk="0" hangingPunct="1">
              <a:lnSpc>
                <a:spcPts val="1000"/>
              </a:lnSpc>
              <a:buClrTx/>
              <a:buSzTx/>
              <a:buNone/>
              <a:tabLst>
                <a:tab pos="596900" algn="l"/>
                <a:tab pos="622300" algn="l"/>
              </a:tabLst>
              <a:defRPr/>
            </a:pPr>
            <a:endParaRPr lang="en-US" altLang="zh-CN" sz="2400" smtClean="0">
              <a:solidFill>
                <a:srgbClr val="000000"/>
              </a:solidFill>
              <a:latin typeface="Times New Roman"/>
            </a:endParaRPr>
          </a:p>
          <a:p>
            <a:pPr marL="0" marR="0" lvl="0" indent="0" defTabSz="914400" eaLnBrk="1" fontAlgn="auto" latinLnBrk="0" hangingPunct="1">
              <a:lnSpc>
                <a:spcPts val="2453"/>
              </a:lnSpc>
              <a:buClrTx/>
              <a:buSzTx/>
              <a:buNone/>
              <a:tabLst>
                <a:tab pos="596900" algn="l"/>
                <a:tab pos="622300" algn="l"/>
              </a:tabLst>
              <a:defRPr/>
            </a:pPr>
            <a:r>
              <a:rPr lang="zh-CN" altLang="en-US" sz="2400" smtClean="0">
                <a:solidFill>
                  <a:srgbClr val="000000"/>
                </a:solidFill>
                <a:latin typeface="Times New Roman"/>
              </a:rPr>
              <a:t>真值表</a:t>
            </a:r>
            <a:endParaRPr lang="zh-CN" altLang="en-US" sz="2400">
              <a:solidFill>
                <a:srgbClr val="000000"/>
              </a:solidFill>
              <a:latin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723.tmp"/>
          <p:cNvPicPr>
            <a:picLocks/>
          </p:cNvPicPr>
          <p:nvPr/>
        </p:nvPicPr>
        <p:blipFill>
          <a:blip r:embed="rId2"/>
          <a:stretch>
            <a:fillRect/>
          </a:stretch>
        </p:blipFill>
        <p:spPr>
          <a:xfrm>
            <a:off x="101600" y="444500"/>
            <a:ext cx="8572500" cy="927100"/>
          </a:xfrm>
          <a:prstGeom prst="rect">
            <a:avLst/>
          </a:prstGeom>
        </p:spPr>
      </p:pic>
      <p:sp>
        <p:nvSpPr>
          <p:cNvPr id="6" name="TextBox 5"/>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6</a:t>
            </a:r>
            <a:endParaRPr lang="zh-CN" altLang="en-US" sz="1398">
              <a:solidFill>
                <a:srgbClr val="000000"/>
              </a:solidFill>
              <a:latin typeface="Tahoma"/>
            </a:endParaRPr>
          </a:p>
        </p:txBody>
      </p:sp>
      <p:sp>
        <p:nvSpPr>
          <p:cNvPr id="8" name="TextBox 7"/>
          <p:cNvSpPr txBox="1"/>
          <p:nvPr/>
        </p:nvSpPr>
        <p:spPr>
          <a:xfrm>
            <a:off x="1230255" y="502934"/>
            <a:ext cx="7566174" cy="5334794"/>
          </a:xfrm>
          <a:prstGeom prst="rect">
            <a:avLst/>
          </a:prstGeom>
          <a:noFill/>
        </p:spPr>
        <p:txBody>
          <a:bodyPr vert="horz" wrap="none" lIns="0" tIns="0" rIns="0" bIns="0" rtlCol="0">
            <a:spAutoFit/>
          </a:bodyPr>
          <a:lstStyle/>
          <a:p>
            <a:pPr marL="0" marR="0" lvl="0" indent="0" defTabSz="914400" eaLnBrk="1" fontAlgn="auto" latinLnBrk="0" hangingPunct="1">
              <a:lnSpc>
                <a:spcPts val="4394"/>
              </a:lnSpc>
              <a:buClrTx/>
              <a:buSzTx/>
              <a:buNone/>
              <a:tabLst>
                <a:tab pos="381000" algn="l"/>
                <a:tab pos="774700" algn="l"/>
              </a:tabLst>
              <a:defRPr/>
            </a:pPr>
            <a:r>
              <a:rPr lang="zh-CN" altLang="en-US" sz="4398" smtClean="0">
                <a:solidFill>
                  <a:srgbClr val="33339A"/>
                </a:solidFill>
                <a:latin typeface="Times New Roman"/>
              </a:rPr>
              <a:t>逻辑门的符号表示</a:t>
            </a: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1000"/>
              </a:lnSpc>
              <a:buClrTx/>
              <a:buSzTx/>
              <a:buNone/>
              <a:tabLst>
                <a:tab pos="381000" algn="l"/>
                <a:tab pos="774700" algn="l"/>
              </a:tabLst>
              <a:defRPr/>
            </a:pPr>
            <a:endParaRPr lang="zh-CN" altLang="en-US" sz="4398" smtClean="0">
              <a:solidFill>
                <a:srgbClr val="33339A"/>
              </a:solidFill>
              <a:latin typeface="Times New Roman"/>
            </a:endParaRPr>
          </a:p>
          <a:p>
            <a:pPr marL="0" marR="0" lvl="0" indent="0" defTabSz="914400" eaLnBrk="1" fontAlgn="auto" latinLnBrk="0" hangingPunct="1">
              <a:lnSpc>
                <a:spcPts val="3251"/>
              </a:lnSpc>
              <a:buClrTx/>
              <a:buSzTx/>
              <a:buNone/>
              <a:tabLst>
                <a:tab pos="381000" algn="l"/>
                <a:tab pos="774700" algn="l"/>
              </a:tabLst>
              <a:defRPr/>
            </a:pPr>
            <a:r>
              <a:rPr lang="zh-CN" altLang="en-US" sz="4398" smtClean="0">
                <a:solidFill>
                  <a:srgbClr val="33339A"/>
                </a:solidFill>
                <a:latin typeface="Times New Roman"/>
              </a:rPr>
              <a:t>	</a:t>
            </a:r>
            <a:r>
              <a:rPr lang="zh-CN" altLang="en-US" sz="2802" smtClean="0">
                <a:solidFill>
                  <a:srgbClr val="000000"/>
                </a:solidFill>
                <a:latin typeface="Times New Roman"/>
              </a:rPr>
              <a:t>逻辑门可以用一个图形符号表示</a:t>
            </a:r>
          </a:p>
          <a:p>
            <a:pPr marL="0" marR="0" lvl="0" indent="0" defTabSz="914400" eaLnBrk="1" fontAlgn="auto" latinLnBrk="0" hangingPunct="1">
              <a:lnSpc>
                <a:spcPts val="3797"/>
              </a:lnSpc>
              <a:buClrTx/>
              <a:buSzTx/>
              <a:buNone/>
              <a:tabLst>
                <a:tab pos="381000" algn="l"/>
                <a:tab pos="774700" algn="l"/>
              </a:tabLst>
              <a:defRPr/>
            </a:pPr>
            <a:r>
              <a:rPr lang="zh-CN" altLang="en-US" sz="2802" smtClean="0">
                <a:solidFill>
                  <a:srgbClr val="000000"/>
                </a:solidFill>
                <a:latin typeface="Times New Roman"/>
              </a:rPr>
              <a:t>	扇入</a:t>
            </a:r>
            <a:r>
              <a:rPr lang="en-US" altLang="zh-CN" sz="2802" smtClean="0">
                <a:solidFill>
                  <a:srgbClr val="000000"/>
                </a:solidFill>
                <a:latin typeface="Tahoma"/>
              </a:rPr>
              <a:t>(Fan-in)</a:t>
            </a:r>
            <a:r>
              <a:rPr lang="zh-CN" altLang="en-US" sz="2802" smtClean="0">
                <a:solidFill>
                  <a:srgbClr val="000000"/>
                </a:solidFill>
                <a:latin typeface="Times New Roman"/>
              </a:rPr>
              <a:t>：输入信号的个数。</a:t>
            </a:r>
          </a:p>
          <a:p>
            <a:pPr marL="0" marR="0" lvl="0" indent="0" defTabSz="914400" eaLnBrk="1" fontAlgn="auto" latinLnBrk="0" hangingPunct="1">
              <a:lnSpc>
                <a:spcPts val="3702"/>
              </a:lnSpc>
              <a:buClrTx/>
              <a:buSzTx/>
              <a:buNone/>
              <a:tabLst>
                <a:tab pos="381000" algn="l"/>
                <a:tab pos="774700" algn="l"/>
              </a:tabLst>
              <a:defRPr/>
            </a:pPr>
            <a:r>
              <a:rPr lang="zh-CN" altLang="en-US" sz="2802" smtClean="0">
                <a:solidFill>
                  <a:srgbClr val="000000"/>
                </a:solidFill>
                <a:latin typeface="Times New Roman"/>
              </a:rPr>
              <a:t>	一般门的扇入是</a:t>
            </a:r>
            <a:r>
              <a:rPr lang="en-US" altLang="zh-CN" sz="2802" smtClean="0">
                <a:solidFill>
                  <a:srgbClr val="000000"/>
                </a:solidFill>
                <a:latin typeface="Tahoma"/>
              </a:rPr>
              <a:t>2, 3, 4, 8</a:t>
            </a:r>
            <a:r>
              <a:rPr lang="zh-CN" altLang="en-US" sz="2802" smtClean="0">
                <a:solidFill>
                  <a:srgbClr val="000000"/>
                </a:solidFill>
                <a:latin typeface="Times New Roman"/>
              </a:rPr>
              <a:t>等等。</a:t>
            </a:r>
          </a:p>
          <a:p>
            <a:pPr marL="0" marR="0" lvl="0" indent="0" defTabSz="914400" eaLnBrk="1" fontAlgn="auto" latinLnBrk="0" hangingPunct="1">
              <a:lnSpc>
                <a:spcPts val="3601"/>
              </a:lnSpc>
              <a:buClrTx/>
              <a:buSzTx/>
              <a:buNone/>
              <a:tabLst>
                <a:tab pos="381000" algn="l"/>
                <a:tab pos="774700" algn="l"/>
              </a:tabLst>
              <a:defRPr/>
            </a:pPr>
            <a:r>
              <a:rPr lang="zh-CN" altLang="en-US" sz="2802" smtClean="0">
                <a:solidFill>
                  <a:srgbClr val="000000"/>
                </a:solidFill>
                <a:latin typeface="Times New Roman"/>
              </a:rPr>
              <a:t>	用图形符号的形状和其中的字符表示逻辑门的</a:t>
            </a:r>
          </a:p>
          <a:p>
            <a:pPr marL="0" marR="0" lvl="0" indent="0" defTabSz="914400" eaLnBrk="1" fontAlgn="auto" latinLnBrk="0" hangingPunct="1">
              <a:lnSpc>
                <a:spcPts val="3024"/>
              </a:lnSpc>
              <a:buClrTx/>
              <a:buSzTx/>
              <a:buNone/>
              <a:tabLst>
                <a:tab pos="381000" algn="l"/>
                <a:tab pos="774700" algn="l"/>
              </a:tabLst>
              <a:defRPr/>
            </a:pPr>
            <a:r>
              <a:rPr lang="zh-CN" altLang="en-US" sz="2802" smtClean="0">
                <a:solidFill>
                  <a:srgbClr val="000000"/>
                </a:solidFill>
                <a:latin typeface="Times New Roman"/>
              </a:rPr>
              <a:t>	功能。</a:t>
            </a:r>
          </a:p>
          <a:p>
            <a:pPr marL="0" marR="0" lvl="0" indent="0" defTabSz="914400" eaLnBrk="1" fontAlgn="auto" latinLnBrk="0" hangingPunct="1">
              <a:lnSpc>
                <a:spcPts val="3797"/>
              </a:lnSpc>
              <a:buClrTx/>
              <a:buSzTx/>
              <a:buNone/>
              <a:tabLst>
                <a:tab pos="381000" algn="l"/>
                <a:tab pos="774700" algn="l"/>
              </a:tabLst>
              <a:defRPr/>
            </a:pPr>
            <a:r>
              <a:rPr lang="zh-CN" altLang="en-US" sz="2802" smtClean="0">
                <a:solidFill>
                  <a:srgbClr val="000000"/>
                </a:solidFill>
                <a:latin typeface="Times New Roman"/>
              </a:rPr>
              <a:t>	图形符号的输入或输出的圆泡</a:t>
            </a:r>
            <a:r>
              <a:rPr lang="en-US" altLang="zh-CN" sz="2802" smtClean="0">
                <a:solidFill>
                  <a:srgbClr val="000000"/>
                </a:solidFill>
                <a:latin typeface="Tahoma"/>
              </a:rPr>
              <a:t>(bubbles)</a:t>
            </a:r>
            <a:r>
              <a:rPr lang="zh-CN" altLang="en-US" sz="2802" smtClean="0">
                <a:solidFill>
                  <a:srgbClr val="000000"/>
                </a:solidFill>
                <a:latin typeface="Times New Roman"/>
              </a:rPr>
              <a:t>表示该</a:t>
            </a:r>
          </a:p>
          <a:p>
            <a:pPr marL="0" marR="0" lvl="0" indent="0" defTabSz="914400" eaLnBrk="1" fontAlgn="auto" latinLnBrk="0" hangingPunct="1">
              <a:lnSpc>
                <a:spcPts val="2929"/>
              </a:lnSpc>
              <a:buClrTx/>
              <a:buSzTx/>
              <a:buNone/>
              <a:tabLst>
                <a:tab pos="381000" algn="l"/>
                <a:tab pos="774700" algn="l"/>
              </a:tabLst>
              <a:defRPr/>
            </a:pPr>
            <a:r>
              <a:rPr lang="zh-CN" altLang="en-US" sz="2802" smtClean="0">
                <a:solidFill>
                  <a:srgbClr val="000000"/>
                </a:solidFill>
                <a:latin typeface="Times New Roman"/>
              </a:rPr>
              <a:t>	信号是低有效信号（负逻辑）。</a:t>
            </a:r>
          </a:p>
          <a:p>
            <a:pPr marL="0" marR="0" lvl="0" indent="0" defTabSz="914400" eaLnBrk="1" fontAlgn="auto" latinLnBrk="0" hangingPunct="1">
              <a:lnSpc>
                <a:spcPts val="3696"/>
              </a:lnSpc>
              <a:buClrTx/>
              <a:buSzTx/>
              <a:buNone/>
              <a:tabLst>
                <a:tab pos="381000" algn="l"/>
                <a:tab pos="774700" algn="l"/>
              </a:tabLst>
              <a:defRPr/>
            </a:pPr>
            <a:r>
              <a:rPr lang="zh-CN" altLang="en-US" sz="2802" smtClean="0">
                <a:solidFill>
                  <a:srgbClr val="000000"/>
                </a:solidFill>
                <a:latin typeface="Times New Roman"/>
              </a:rPr>
              <a:t>	两种标准</a:t>
            </a:r>
          </a:p>
          <a:p>
            <a:pPr marL="0" marR="0" lvl="0" indent="0" defTabSz="914400" eaLnBrk="1" fontAlgn="auto" latinLnBrk="0" hangingPunct="1">
              <a:lnSpc>
                <a:spcPts val="3172"/>
              </a:lnSpc>
              <a:buClrTx/>
              <a:buSzTx/>
              <a:buNone/>
              <a:tabLst>
                <a:tab pos="381000" algn="l"/>
                <a:tab pos="774700" algn="l"/>
              </a:tabLst>
              <a:defRPr/>
            </a:pPr>
            <a:r>
              <a:rPr lang="zh-CN" altLang="en-US" sz="2802" smtClean="0">
                <a:solidFill>
                  <a:srgbClr val="000000"/>
                </a:solidFill>
                <a:latin typeface="Times New Roman"/>
              </a:rPr>
              <a:t>		</a:t>
            </a:r>
            <a:r>
              <a:rPr lang="zh-CN" altLang="en-US" sz="2400" smtClean="0">
                <a:solidFill>
                  <a:srgbClr val="000000"/>
                </a:solidFill>
                <a:latin typeface="Times New Roman"/>
              </a:rPr>
              <a:t>标准符号</a:t>
            </a:r>
          </a:p>
          <a:p>
            <a:pPr marL="0" marR="0" lvl="0" indent="0" defTabSz="914400" eaLnBrk="1" fontAlgn="auto" latinLnBrk="0" hangingPunct="1">
              <a:lnSpc>
                <a:spcPts val="3230"/>
              </a:lnSpc>
              <a:buClrTx/>
              <a:buSzTx/>
              <a:buNone/>
              <a:tabLst>
                <a:tab pos="381000" algn="l"/>
                <a:tab pos="774700" algn="l"/>
              </a:tabLst>
              <a:defRPr/>
            </a:pPr>
            <a:r>
              <a:rPr lang="zh-CN" altLang="en-US" sz="2400" smtClean="0">
                <a:solidFill>
                  <a:srgbClr val="000000"/>
                </a:solidFill>
                <a:latin typeface="Times New Roman"/>
              </a:rPr>
              <a:t>		</a:t>
            </a:r>
            <a:r>
              <a:rPr lang="en-US" altLang="zh-CN" sz="2400" smtClean="0">
                <a:solidFill>
                  <a:srgbClr val="000000"/>
                </a:solidFill>
                <a:latin typeface="Tahoma"/>
              </a:rPr>
              <a:t>IEEE</a:t>
            </a:r>
            <a:r>
              <a:rPr lang="zh-CN" altLang="en-US" sz="2400" smtClean="0">
                <a:solidFill>
                  <a:srgbClr val="000000"/>
                </a:solidFill>
                <a:latin typeface="Times New Roman"/>
              </a:rPr>
              <a:t>块符号</a:t>
            </a:r>
            <a:endParaRPr lang="zh-CN" altLang="en-US" sz="2400">
              <a:solidFill>
                <a:srgbClr val="000000"/>
              </a:solidFill>
              <a:latin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24.tmp"/>
          <p:cNvPicPr>
            <a:picLocks/>
          </p:cNvPicPr>
          <p:nvPr/>
        </p:nvPicPr>
        <p:blipFill>
          <a:blip r:embed="rId3"/>
          <a:stretch>
            <a:fillRect/>
          </a:stretch>
        </p:blipFill>
        <p:spPr>
          <a:xfrm>
            <a:off x="0" y="-1"/>
            <a:ext cx="9118600" cy="6819900"/>
          </a:xfrm>
          <a:prstGeom prst="rect">
            <a:avLst/>
          </a:prstGeom>
        </p:spPr>
      </p:pic>
      <p:pic>
        <p:nvPicPr>
          <p:cNvPr id="3" name="图片 2" descr="ws_726.tmp"/>
          <p:cNvPicPr>
            <a:picLocks/>
          </p:cNvPicPr>
          <p:nvPr/>
        </p:nvPicPr>
        <p:blipFill>
          <a:blip r:embed="rId4"/>
          <a:stretch>
            <a:fillRect/>
          </a:stretch>
        </p:blipFill>
        <p:spPr>
          <a:xfrm>
            <a:off x="101600" y="444500"/>
            <a:ext cx="8572500" cy="927100"/>
          </a:xfrm>
          <a:prstGeom prst="rect">
            <a:avLst/>
          </a:prstGeom>
        </p:spPr>
      </p:pic>
      <p:pic>
        <p:nvPicPr>
          <p:cNvPr id="4" name="图片 3" descr="ws_727.tmp"/>
          <p:cNvPicPr>
            <a:picLocks/>
          </p:cNvPicPr>
          <p:nvPr/>
        </p:nvPicPr>
        <p:blipFill>
          <a:blip r:embed="rId5"/>
          <a:stretch>
            <a:fillRect/>
          </a:stretch>
        </p:blipFill>
        <p:spPr>
          <a:xfrm>
            <a:off x="2171700" y="1676399"/>
            <a:ext cx="1092200" cy="3403600"/>
          </a:xfrm>
          <a:prstGeom prst="rect">
            <a:avLst/>
          </a:prstGeom>
        </p:spPr>
      </p:pic>
      <p:sp>
        <p:nvSpPr>
          <p:cNvPr id="5" name="TextBox 4"/>
          <p:cNvSpPr txBox="1"/>
          <p:nvPr/>
        </p:nvSpPr>
        <p:spPr>
          <a:xfrm>
            <a:off x="2074633" y="4971739"/>
            <a:ext cx="99386" cy="175689"/>
          </a:xfrm>
          <a:prstGeom prst="rect">
            <a:avLst/>
          </a:prstGeom>
          <a:noFill/>
        </p:spPr>
        <p:txBody>
          <a:bodyPr vert="horz" wrap="none" lIns="0" tIns="0" rIns="0" bIns="0" rtlCol="0">
            <a:spAutoFit/>
          </a:bodyPr>
          <a:lstStyle/>
          <a:p>
            <a:pPr>
              <a:lnSpc>
                <a:spcPts val="1346"/>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6" name="TextBox 5"/>
          <p:cNvSpPr txBox="1"/>
          <p:nvPr/>
        </p:nvSpPr>
        <p:spPr>
          <a:xfrm>
            <a:off x="5808871" y="4971990"/>
            <a:ext cx="99386" cy="175689"/>
          </a:xfrm>
          <a:prstGeom prst="rect">
            <a:avLst/>
          </a:prstGeom>
          <a:noFill/>
        </p:spPr>
        <p:txBody>
          <a:bodyPr vert="horz" wrap="none" lIns="0" tIns="0" rIns="0" bIns="0" rtlCol="0">
            <a:spAutoFit/>
          </a:bodyPr>
          <a:lstStyle/>
          <a:p>
            <a:pPr>
              <a:lnSpc>
                <a:spcPts val="1347"/>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7" name="TextBox 6"/>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7</a:t>
            </a:r>
            <a:endParaRPr lang="zh-CN" altLang="en-US" sz="1398">
              <a:solidFill>
                <a:srgbClr val="000000"/>
              </a:solidFill>
              <a:latin typeface="Tahoma"/>
            </a:endParaRPr>
          </a:p>
        </p:txBody>
      </p:sp>
      <p:sp>
        <p:nvSpPr>
          <p:cNvPr id="9" name="TextBox 8"/>
          <p:cNvSpPr txBox="1"/>
          <p:nvPr/>
        </p:nvSpPr>
        <p:spPr>
          <a:xfrm>
            <a:off x="1230255" y="502934"/>
            <a:ext cx="5078313" cy="564257"/>
          </a:xfrm>
          <a:prstGeom prst="rect">
            <a:avLst/>
          </a:prstGeom>
          <a:noFill/>
        </p:spPr>
        <p:txBody>
          <a:bodyPr vert="horz" wrap="none" lIns="0" tIns="0" rIns="0" bIns="0" rtlCol="0">
            <a:spAutoFit/>
          </a:bodyPr>
          <a:lstStyle/>
          <a:p>
            <a:pPr>
              <a:lnSpc>
                <a:spcPts val="4394"/>
              </a:lnSpc>
            </a:pPr>
            <a:r>
              <a:rPr lang="zh-CN" altLang="en-US" sz="4398" smtClean="0">
                <a:solidFill>
                  <a:srgbClr val="33339A"/>
                </a:solidFill>
                <a:latin typeface="Times New Roman"/>
              </a:rPr>
              <a:t>两种标准的符号表示</a:t>
            </a:r>
            <a:endParaRPr lang="zh-CN" altLang="en-US" sz="4398">
              <a:solidFill>
                <a:srgbClr val="33339A"/>
              </a:solidFill>
              <a:latin typeface="Times New Roman"/>
            </a:endParaRPr>
          </a:p>
        </p:txBody>
      </p:sp>
      <p:sp>
        <p:nvSpPr>
          <p:cNvPr id="10" name="TextBox 9"/>
          <p:cNvSpPr txBox="1"/>
          <p:nvPr/>
        </p:nvSpPr>
        <p:spPr>
          <a:xfrm>
            <a:off x="2074633" y="1726276"/>
            <a:ext cx="99386" cy="1064394"/>
          </a:xfrm>
          <a:prstGeom prst="rect">
            <a:avLst/>
          </a:prstGeom>
          <a:noFill/>
        </p:spPr>
        <p:txBody>
          <a:bodyPr vert="horz" wrap="none" lIns="0" tIns="0" rIns="0" bIns="0" rtlCol="0">
            <a:spAutoFit/>
          </a:bodyPr>
          <a:lstStyle/>
          <a:p>
            <a:pPr>
              <a:lnSpc>
                <a:spcPts val="1346"/>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p>
          <a:p>
            <a:pPr>
              <a:lnSpc>
                <a:spcPts val="1000"/>
              </a:lnSpc>
            </a:pPr>
            <a:endParaRPr lang="en-US" altLang="zh-CN" sz="1496" i="1" smtClean="0">
              <a:solidFill>
                <a:srgbClr val="000000"/>
              </a:solidFill>
              <a:latin typeface="Times New Roman"/>
            </a:endParaRPr>
          </a:p>
          <a:p>
            <a:pPr>
              <a:lnSpc>
                <a:spcPts val="1382"/>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11" name="TextBox 10"/>
          <p:cNvSpPr txBox="1"/>
          <p:nvPr/>
        </p:nvSpPr>
        <p:spPr>
          <a:xfrm>
            <a:off x="2074633" y="4090840"/>
            <a:ext cx="96180" cy="432875"/>
          </a:xfrm>
          <a:prstGeom prst="rect">
            <a:avLst/>
          </a:prstGeom>
          <a:noFill/>
        </p:spPr>
        <p:txBody>
          <a:bodyPr vert="horz" wrap="none" lIns="0" tIns="0" rIns="0" bIns="0" rtlCol="0">
            <a:spAutoFit/>
          </a:bodyPr>
          <a:lstStyle/>
          <a:p>
            <a:pPr>
              <a:lnSpc>
                <a:spcPts val="1346"/>
              </a:lnSpc>
            </a:pPr>
            <a:r>
              <a:rPr lang="en-US" altLang="zh-CN" sz="1496" i="1" smtClean="0">
                <a:solidFill>
                  <a:srgbClr val="000000"/>
                </a:solidFill>
                <a:latin typeface="Times New Roman"/>
              </a:rPr>
              <a:t>a</a:t>
            </a:r>
          </a:p>
          <a:p>
            <a:pPr>
              <a:lnSpc>
                <a:spcPts val="2286"/>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12" name="TextBox 11"/>
          <p:cNvSpPr txBox="1"/>
          <p:nvPr/>
        </p:nvSpPr>
        <p:spPr>
          <a:xfrm>
            <a:off x="2147787" y="5340721"/>
            <a:ext cx="1336904" cy="233077"/>
          </a:xfrm>
          <a:prstGeom prst="rect">
            <a:avLst/>
          </a:prstGeom>
          <a:noFill/>
        </p:spPr>
        <p:txBody>
          <a:bodyPr vert="horz" wrap="none" lIns="0" tIns="0" rIns="0" bIns="0" rtlCol="0">
            <a:spAutoFit/>
          </a:bodyPr>
          <a:lstStyle/>
          <a:p>
            <a:pPr>
              <a:lnSpc>
                <a:spcPts val="1795"/>
              </a:lnSpc>
            </a:pPr>
            <a:r>
              <a:rPr lang="en-US" altLang="zh-CN" sz="1995" smtClean="0">
                <a:solidFill>
                  <a:srgbClr val="000000"/>
                </a:solidFill>
                <a:latin typeface="Times New Roman"/>
              </a:rPr>
              <a:t>Symbol set 1</a:t>
            </a:r>
            <a:endParaRPr lang="zh-CN" altLang="en-US" sz="1995">
              <a:solidFill>
                <a:srgbClr val="000000"/>
              </a:solidFill>
              <a:latin typeface="Times New Roman"/>
            </a:endParaRPr>
          </a:p>
        </p:txBody>
      </p:sp>
      <p:sp>
        <p:nvSpPr>
          <p:cNvPr id="13" name="TextBox 12"/>
          <p:cNvSpPr txBox="1"/>
          <p:nvPr/>
        </p:nvSpPr>
        <p:spPr>
          <a:xfrm>
            <a:off x="3309870" y="1868007"/>
            <a:ext cx="1114088" cy="769441"/>
          </a:xfrm>
          <a:prstGeom prst="rect">
            <a:avLst/>
          </a:prstGeom>
          <a:noFill/>
        </p:spPr>
        <p:txBody>
          <a:bodyPr vert="horz" wrap="none" lIns="0" tIns="0" rIns="0" bIns="0" rtlCol="0">
            <a:spAutoFit/>
          </a:bodyPr>
          <a:lstStyle/>
          <a:p>
            <a:pPr>
              <a:lnSpc>
                <a:spcPts val="1346"/>
              </a:lnSpc>
            </a:pPr>
            <a:r>
              <a:rPr lang="en-US" altLang="zh-CN" sz="1496" i="1" dirty="0" smtClean="0">
                <a:solidFill>
                  <a:srgbClr val="000000"/>
                </a:solidFill>
                <a:latin typeface="Times New Roman"/>
              </a:rPr>
              <a:t>f(a, b) = </a:t>
            </a:r>
            <a:r>
              <a:rPr lang="en-US" altLang="zh-CN" sz="1496" i="1" dirty="0" err="1" smtClean="0">
                <a:solidFill>
                  <a:srgbClr val="000000"/>
                </a:solidFill>
                <a:latin typeface="Times New Roman"/>
              </a:rPr>
              <a:t>ab</a:t>
            </a:r>
            <a:endParaRPr lang="en-US" altLang="zh-CN" sz="1496" i="1" dirty="0" smtClean="0">
              <a:solidFill>
                <a:srgbClr val="000000"/>
              </a:solidFill>
              <a:latin typeface="Times New Roman"/>
            </a:endParaRPr>
          </a:p>
          <a:p>
            <a:pPr>
              <a:lnSpc>
                <a:spcPts val="1000"/>
              </a:lnSpc>
            </a:pPr>
            <a:endParaRPr lang="en-US" altLang="zh-CN" sz="1496" i="1" dirty="0" smtClean="0">
              <a:solidFill>
                <a:srgbClr val="000000"/>
              </a:solidFill>
              <a:latin typeface="Times New Roman"/>
            </a:endParaRPr>
          </a:p>
          <a:p>
            <a:pPr>
              <a:lnSpc>
                <a:spcPts val="1000"/>
              </a:lnSpc>
            </a:pPr>
            <a:endParaRPr lang="en-US" altLang="zh-CN" sz="1496" i="1" dirty="0" smtClean="0">
              <a:solidFill>
                <a:srgbClr val="000000"/>
              </a:solidFill>
              <a:latin typeface="Times New Roman"/>
            </a:endParaRPr>
          </a:p>
          <a:p>
            <a:pPr>
              <a:lnSpc>
                <a:spcPts val="1000"/>
              </a:lnSpc>
            </a:pPr>
            <a:endParaRPr lang="en-US" altLang="zh-CN" sz="1496" i="1" dirty="0" smtClean="0">
              <a:solidFill>
                <a:srgbClr val="000000"/>
              </a:solidFill>
              <a:latin typeface="Times New Roman"/>
            </a:endParaRPr>
          </a:p>
          <a:p>
            <a:pPr>
              <a:lnSpc>
                <a:spcPts val="1656"/>
              </a:lnSpc>
            </a:pPr>
            <a:r>
              <a:rPr lang="en-US" altLang="zh-CN" sz="1496" i="1" dirty="0" smtClean="0">
                <a:solidFill>
                  <a:srgbClr val="000000"/>
                </a:solidFill>
                <a:latin typeface="Times New Roman"/>
              </a:rPr>
              <a:t>f(a, b) = a + b</a:t>
            </a:r>
            <a:endParaRPr lang="zh-CN" altLang="en-US" sz="1496" i="1" dirty="0">
              <a:solidFill>
                <a:srgbClr val="000000"/>
              </a:solidFill>
              <a:latin typeface="Times New Roman"/>
            </a:endParaRPr>
          </a:p>
        </p:txBody>
      </p:sp>
      <p:sp>
        <p:nvSpPr>
          <p:cNvPr id="14" name="TextBox 13"/>
          <p:cNvSpPr txBox="1"/>
          <p:nvPr/>
        </p:nvSpPr>
        <p:spPr>
          <a:xfrm>
            <a:off x="3191886" y="3051443"/>
            <a:ext cx="888064" cy="731034"/>
          </a:xfrm>
          <a:prstGeom prst="rect">
            <a:avLst/>
          </a:prstGeom>
          <a:noFill/>
        </p:spPr>
        <p:txBody>
          <a:bodyPr vert="horz" wrap="none" lIns="0" tIns="0" rIns="0" bIns="0" rtlCol="0">
            <a:spAutoFit/>
          </a:bodyPr>
          <a:lstStyle/>
          <a:p>
            <a:pPr>
              <a:lnSpc>
                <a:spcPts val="1346"/>
              </a:lnSpc>
            </a:pPr>
            <a:r>
              <a:rPr lang="pt-BR" altLang="zh-CN" sz="1496" i="1" dirty="0" smtClean="0">
                <a:solidFill>
                  <a:srgbClr val="000000"/>
                </a:solidFill>
                <a:latin typeface="Times New Roman"/>
              </a:rPr>
              <a:t>f(a) = a</a:t>
            </a:r>
          </a:p>
          <a:p>
            <a:pPr>
              <a:lnSpc>
                <a:spcPts val="1000"/>
              </a:lnSpc>
            </a:pPr>
            <a:endParaRPr lang="pt-BR" altLang="zh-CN" sz="1496" i="1" dirty="0" smtClean="0">
              <a:solidFill>
                <a:srgbClr val="000000"/>
              </a:solidFill>
              <a:latin typeface="Times New Roman"/>
            </a:endParaRPr>
          </a:p>
          <a:p>
            <a:pPr>
              <a:lnSpc>
                <a:spcPts val="1000"/>
              </a:lnSpc>
            </a:pPr>
            <a:endParaRPr lang="pt-BR" altLang="zh-CN" sz="1496" i="1" dirty="0" smtClean="0">
              <a:solidFill>
                <a:srgbClr val="000000"/>
              </a:solidFill>
              <a:latin typeface="Times New Roman"/>
            </a:endParaRPr>
          </a:p>
          <a:p>
            <a:pPr>
              <a:lnSpc>
                <a:spcPts val="1000"/>
              </a:lnSpc>
            </a:pPr>
            <a:endParaRPr lang="pt-BR" altLang="zh-CN" sz="1496" i="1" dirty="0" smtClean="0">
              <a:solidFill>
                <a:srgbClr val="000000"/>
              </a:solidFill>
              <a:latin typeface="Times New Roman"/>
            </a:endParaRPr>
          </a:p>
          <a:p>
            <a:pPr>
              <a:lnSpc>
                <a:spcPts val="1386"/>
              </a:lnSpc>
            </a:pPr>
            <a:r>
              <a:rPr lang="pt-BR" altLang="zh-CN" sz="1496" i="1" dirty="0" smtClean="0">
                <a:solidFill>
                  <a:srgbClr val="000000"/>
                </a:solidFill>
                <a:latin typeface="Times New Roman"/>
              </a:rPr>
              <a:t>f(a, b) = ab</a:t>
            </a:r>
            <a:endParaRPr lang="zh-CN" altLang="en-US" sz="1496" i="1" dirty="0">
              <a:solidFill>
                <a:srgbClr val="000000"/>
              </a:solidFill>
              <a:latin typeface="Times New Roman"/>
            </a:endParaRPr>
          </a:p>
        </p:txBody>
      </p:sp>
      <p:sp>
        <p:nvSpPr>
          <p:cNvPr id="15" name="TextBox 14"/>
          <p:cNvSpPr txBox="1"/>
          <p:nvPr/>
        </p:nvSpPr>
        <p:spPr>
          <a:xfrm>
            <a:off x="3162390" y="4231799"/>
            <a:ext cx="1114088" cy="169983"/>
          </a:xfrm>
          <a:prstGeom prst="rect">
            <a:avLst/>
          </a:prstGeom>
          <a:noFill/>
        </p:spPr>
        <p:txBody>
          <a:bodyPr vert="horz" wrap="none" lIns="0" tIns="0" rIns="0" bIns="0" rtlCol="0">
            <a:spAutoFit/>
          </a:bodyPr>
          <a:lstStyle/>
          <a:p>
            <a:pPr>
              <a:lnSpc>
                <a:spcPts val="1346"/>
              </a:lnSpc>
            </a:pPr>
            <a:r>
              <a:rPr lang="en-US" altLang="zh-CN" sz="1496" i="1" dirty="0" smtClean="0">
                <a:solidFill>
                  <a:srgbClr val="000000"/>
                </a:solidFill>
                <a:latin typeface="Times New Roman"/>
              </a:rPr>
              <a:t>f(a, b) = a + b</a:t>
            </a:r>
            <a:endParaRPr lang="zh-CN" altLang="en-US" sz="1496" i="1" dirty="0">
              <a:solidFill>
                <a:srgbClr val="000000"/>
              </a:solidFill>
              <a:latin typeface="Times New Roman"/>
            </a:endParaRPr>
          </a:p>
        </p:txBody>
      </p:sp>
      <p:sp>
        <p:nvSpPr>
          <p:cNvPr id="16" name="TextBox 15"/>
          <p:cNvSpPr txBox="1"/>
          <p:nvPr/>
        </p:nvSpPr>
        <p:spPr>
          <a:xfrm>
            <a:off x="1642566" y="1872808"/>
            <a:ext cx="370294" cy="730969"/>
          </a:xfrm>
          <a:prstGeom prst="rect">
            <a:avLst/>
          </a:prstGeom>
          <a:noFill/>
        </p:spPr>
        <p:txBody>
          <a:bodyPr vert="horz" wrap="none" lIns="0" tIns="0" rIns="0" bIns="0" rtlCol="0">
            <a:spAutoFit/>
          </a:bodyPr>
          <a:lstStyle/>
          <a:p>
            <a:pPr marL="0" marR="0" lvl="0" indent="0" defTabSz="914400" eaLnBrk="1" fontAlgn="auto" latinLnBrk="0" hangingPunct="1">
              <a:lnSpc>
                <a:spcPts val="1194"/>
              </a:lnSpc>
              <a:buClrTx/>
              <a:buSzTx/>
              <a:buNone/>
              <a:tabLst>
                <a:tab pos="88900" algn="l"/>
              </a:tabLst>
              <a:defRPr/>
            </a:pPr>
            <a:r>
              <a:rPr lang="en-US" altLang="zh-CN" sz="1327" b="1" smtClean="0">
                <a:solidFill>
                  <a:srgbClr val="000000"/>
                </a:solidFill>
                <a:latin typeface="Times New Roman"/>
              </a:rPr>
              <a:t>AND</a:t>
            </a: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488"/>
              </a:lnSpc>
              <a:buClrTx/>
              <a:buSzTx/>
              <a:buNone/>
              <a:tabLst>
                <a:tab pos="88900" algn="l"/>
              </a:tabLst>
              <a:defRPr/>
            </a:pPr>
            <a:r>
              <a:rPr lang="en-US" altLang="zh-CN" sz="1327" b="1" smtClean="0">
                <a:solidFill>
                  <a:srgbClr val="000000"/>
                </a:solidFill>
                <a:latin typeface="Times New Roman"/>
              </a:rPr>
              <a:t>	OR</a:t>
            </a:r>
            <a:endParaRPr lang="zh-CN" altLang="en-US" sz="1327" b="1">
              <a:solidFill>
                <a:srgbClr val="000000"/>
              </a:solidFill>
              <a:latin typeface="Times New Roman"/>
            </a:endParaRPr>
          </a:p>
        </p:txBody>
      </p:sp>
      <p:sp>
        <p:nvSpPr>
          <p:cNvPr id="17" name="TextBox 16"/>
          <p:cNvSpPr txBox="1"/>
          <p:nvPr/>
        </p:nvSpPr>
        <p:spPr>
          <a:xfrm>
            <a:off x="1635708" y="4276980"/>
            <a:ext cx="379912" cy="155299"/>
          </a:xfrm>
          <a:prstGeom prst="rect">
            <a:avLst/>
          </a:prstGeom>
          <a:noFill/>
        </p:spPr>
        <p:txBody>
          <a:bodyPr vert="horz" wrap="none" lIns="0" tIns="0" rIns="0" bIns="0" rtlCol="0">
            <a:spAutoFit/>
          </a:bodyPr>
          <a:lstStyle/>
          <a:p>
            <a:pPr>
              <a:lnSpc>
                <a:spcPts val="1194"/>
              </a:lnSpc>
            </a:pPr>
            <a:r>
              <a:rPr lang="en-US" altLang="zh-CN" sz="1327" b="1" smtClean="0">
                <a:solidFill>
                  <a:srgbClr val="000000"/>
                </a:solidFill>
                <a:latin typeface="Times New Roman"/>
              </a:rPr>
              <a:t>NOR</a:t>
            </a:r>
            <a:endParaRPr lang="zh-CN" altLang="en-US" sz="1327" b="1">
              <a:solidFill>
                <a:srgbClr val="000000"/>
              </a:solidFill>
              <a:latin typeface="Times New Roman"/>
            </a:endParaRPr>
          </a:p>
        </p:txBody>
      </p:sp>
      <p:sp>
        <p:nvSpPr>
          <p:cNvPr id="18" name="TextBox 17"/>
          <p:cNvSpPr txBox="1"/>
          <p:nvPr/>
        </p:nvSpPr>
        <p:spPr>
          <a:xfrm>
            <a:off x="1123620" y="4682938"/>
            <a:ext cx="1235916" cy="410369"/>
          </a:xfrm>
          <a:prstGeom prst="rect">
            <a:avLst/>
          </a:prstGeom>
          <a:noFill/>
        </p:spPr>
        <p:txBody>
          <a:bodyPr vert="horz" wrap="none" lIns="0" tIns="0" rIns="0" bIns="0" rtlCol="0">
            <a:spAutoFit/>
          </a:bodyPr>
          <a:lstStyle/>
          <a:p>
            <a:pPr>
              <a:lnSpc>
                <a:spcPts val="1735"/>
              </a:lnSpc>
            </a:pPr>
            <a:r>
              <a:rPr lang="en-US" altLang="zh-CN" sz="1327" b="1" dirty="0" smtClean="0">
                <a:solidFill>
                  <a:srgbClr val="000000"/>
                </a:solidFill>
                <a:latin typeface="Times New Roman"/>
              </a:rPr>
              <a:t>EXCLUSIVE   </a:t>
            </a:r>
            <a:r>
              <a:rPr lang="en-US" altLang="zh-CN" sz="1496" i="1" dirty="0" smtClean="0">
                <a:solidFill>
                  <a:srgbClr val="000000"/>
                </a:solidFill>
                <a:latin typeface="Times New Roman"/>
              </a:rPr>
              <a:t>a</a:t>
            </a:r>
          </a:p>
          <a:p>
            <a:pPr>
              <a:lnSpc>
                <a:spcPts val="1494"/>
              </a:lnSpc>
            </a:pPr>
            <a:r>
              <a:rPr lang="en-US" altLang="zh-CN" sz="1327" b="1" dirty="0" smtClean="0">
                <a:solidFill>
                  <a:srgbClr val="000000"/>
                </a:solidFill>
                <a:latin typeface="Times New Roman"/>
              </a:rPr>
              <a:t>OR</a:t>
            </a:r>
            <a:endParaRPr lang="zh-CN" altLang="en-US" sz="1327" b="1" dirty="0">
              <a:solidFill>
                <a:srgbClr val="000000"/>
              </a:solidFill>
              <a:latin typeface="Times New Roman"/>
            </a:endParaRPr>
          </a:p>
        </p:txBody>
      </p:sp>
      <p:sp>
        <p:nvSpPr>
          <p:cNvPr id="19" name="TextBox 18"/>
          <p:cNvSpPr txBox="1"/>
          <p:nvPr/>
        </p:nvSpPr>
        <p:spPr>
          <a:xfrm>
            <a:off x="1541974" y="3012790"/>
            <a:ext cx="676467" cy="961802"/>
          </a:xfrm>
          <a:prstGeom prst="rect">
            <a:avLst/>
          </a:prstGeom>
          <a:noFill/>
        </p:spPr>
        <p:txBody>
          <a:bodyPr vert="horz" wrap="none" lIns="0" tIns="0" rIns="0" bIns="0" rtlCol="0">
            <a:spAutoFit/>
          </a:bodyPr>
          <a:lstStyle/>
          <a:p>
            <a:pPr marL="0" marR="0" lvl="0" indent="0" defTabSz="914400" eaLnBrk="1" fontAlgn="auto" latinLnBrk="0" hangingPunct="1">
              <a:lnSpc>
                <a:spcPts val="1609"/>
              </a:lnSpc>
              <a:buClrTx/>
              <a:buSzTx/>
              <a:buNone/>
              <a:tabLst>
                <a:tab pos="101600" algn="l"/>
                <a:tab pos="533400" algn="l"/>
              </a:tabLst>
              <a:defRPr/>
            </a:pPr>
            <a:r>
              <a:rPr lang="en-US" altLang="zh-CN" smtClean="0"/>
              <a:t>	</a:t>
            </a:r>
            <a:r>
              <a:rPr lang="en-US" altLang="zh-CN" sz="1327" b="1" smtClean="0">
                <a:solidFill>
                  <a:srgbClr val="000000"/>
                </a:solidFill>
                <a:latin typeface="Times New Roman"/>
              </a:rPr>
              <a:t>NOT  </a:t>
            </a:r>
            <a:r>
              <a:rPr lang="en-US" altLang="zh-CN" sz="1496" i="1" smtClean="0">
                <a:solidFill>
                  <a:srgbClr val="000000"/>
                </a:solidFill>
                <a:latin typeface="Times New Roman"/>
              </a:rPr>
              <a:t>a</a:t>
            </a:r>
          </a:p>
          <a:p>
            <a:pPr marL="0" marR="0" lvl="0" indent="0" defTabSz="914400" eaLnBrk="1" fontAlgn="auto" latinLnBrk="0" hangingPunct="1">
              <a:lnSpc>
                <a:spcPts val="1000"/>
              </a:lnSpc>
              <a:buClrTx/>
              <a:buSzTx/>
              <a:buNone/>
              <a:tabLst>
                <a:tab pos="101600" algn="l"/>
                <a:tab pos="533400" algn="l"/>
              </a:tabLst>
              <a:defRPr/>
            </a:pPr>
            <a:endParaRPr lang="en-US" altLang="zh-CN" sz="1496" i="1" smtClean="0">
              <a:solidFill>
                <a:srgbClr val="000000"/>
              </a:solidFill>
              <a:latin typeface="Times New Roman"/>
            </a:endParaRPr>
          </a:p>
          <a:p>
            <a:pPr marL="0" marR="0" lvl="0" indent="0" defTabSz="914400" eaLnBrk="1" fontAlgn="auto" latinLnBrk="0" hangingPunct="1">
              <a:lnSpc>
                <a:spcPts val="1000"/>
              </a:lnSpc>
              <a:buClrTx/>
              <a:buSzTx/>
              <a:buNone/>
              <a:tabLst>
                <a:tab pos="101600" algn="l"/>
                <a:tab pos="533400" algn="l"/>
              </a:tabLst>
              <a:defRPr/>
            </a:pPr>
            <a:endParaRPr lang="en-US" altLang="zh-CN" sz="1496" i="1" smtClean="0">
              <a:solidFill>
                <a:srgbClr val="000000"/>
              </a:solidFill>
              <a:latin typeface="Times New Roman"/>
            </a:endParaRPr>
          </a:p>
          <a:p>
            <a:pPr marL="0" marR="0" lvl="0" indent="0" defTabSz="914400" eaLnBrk="1" fontAlgn="auto" latinLnBrk="0" hangingPunct="1">
              <a:lnSpc>
                <a:spcPts val="2073"/>
              </a:lnSpc>
              <a:buClrTx/>
              <a:buSzTx/>
              <a:buNone/>
              <a:tabLst>
                <a:tab pos="101600" algn="l"/>
                <a:tab pos="533400" algn="l"/>
              </a:tabLst>
              <a:defRPr/>
            </a:pPr>
            <a:r>
              <a:rPr lang="en-US" altLang="zh-CN" sz="1327" b="1" smtClean="0">
                <a:solidFill>
                  <a:srgbClr val="000000"/>
                </a:solidFill>
                <a:latin typeface="Times New Roman"/>
              </a:rPr>
              <a:t>NAND  </a:t>
            </a:r>
            <a:r>
              <a:rPr lang="en-US" altLang="zh-CN" sz="1496" i="1" smtClean="0">
                <a:solidFill>
                  <a:srgbClr val="000000"/>
                </a:solidFill>
                <a:latin typeface="Times New Roman"/>
              </a:rPr>
              <a:t>a</a:t>
            </a:r>
          </a:p>
          <a:p>
            <a:pPr marL="0" marR="0" lvl="0" indent="0" defTabSz="914400" eaLnBrk="1" fontAlgn="auto" latinLnBrk="0" hangingPunct="1">
              <a:lnSpc>
                <a:spcPts val="1783"/>
              </a:lnSpc>
              <a:buClrTx/>
              <a:buSzTx/>
              <a:buNone/>
              <a:tabLst>
                <a:tab pos="101600" algn="l"/>
                <a:tab pos="533400" algn="l"/>
              </a:tabLst>
              <a:defRPr/>
            </a:pPr>
            <a:r>
              <a:rPr lang="en-US" altLang="zh-CN" sz="1496" i="1" smtClean="0">
                <a:solidFill>
                  <a:srgbClr val="000000"/>
                </a:solidFill>
                <a:latin typeface="Times New Roman"/>
              </a:rPr>
              <a:t>		b</a:t>
            </a:r>
            <a:endParaRPr lang="zh-CN" altLang="en-US" sz="1496" i="1">
              <a:solidFill>
                <a:srgbClr val="000000"/>
              </a:solidFill>
              <a:latin typeface="Times New Roman"/>
            </a:endParaRPr>
          </a:p>
        </p:txBody>
      </p:sp>
      <p:sp>
        <p:nvSpPr>
          <p:cNvPr id="20" name="TextBox 19"/>
          <p:cNvSpPr txBox="1"/>
          <p:nvPr/>
        </p:nvSpPr>
        <p:spPr>
          <a:xfrm>
            <a:off x="3343399" y="4671666"/>
            <a:ext cx="1064394" cy="307777"/>
          </a:xfrm>
          <a:prstGeom prst="rect">
            <a:avLst/>
          </a:prstGeom>
          <a:noFill/>
        </p:spPr>
        <p:txBody>
          <a:bodyPr vert="horz" wrap="none" lIns="0" tIns="0" rIns="0" bIns="0" rtlCol="0">
            <a:spAutoFit/>
          </a:bodyPr>
          <a:lstStyle/>
          <a:p>
            <a:pPr>
              <a:lnSpc>
                <a:spcPts val="2442"/>
              </a:lnSpc>
            </a:pPr>
            <a:r>
              <a:rPr lang="en-US" altLang="zh-CN" sz="1496" i="1" dirty="0" smtClean="0">
                <a:solidFill>
                  <a:srgbClr val="000000"/>
                </a:solidFill>
                <a:latin typeface="Times New Roman"/>
              </a:rPr>
              <a:t>f(a, b) = a </a:t>
            </a:r>
            <a:r>
              <a:rPr lang="en-US" altLang="zh-CN" sz="1995" dirty="0" smtClean="0">
                <a:solidFill>
                  <a:srgbClr val="000000"/>
                </a:solidFill>
                <a:latin typeface="Symbol"/>
              </a:rPr>
              <a:t>  </a:t>
            </a:r>
            <a:r>
              <a:rPr lang="en-US" altLang="zh-CN" sz="1496" i="1" dirty="0" smtClean="0">
                <a:solidFill>
                  <a:srgbClr val="000000"/>
                </a:solidFill>
                <a:latin typeface="Times New Roman"/>
              </a:rPr>
              <a:t>b</a:t>
            </a:r>
            <a:endParaRPr lang="zh-CN" altLang="en-US" sz="1496" i="1" dirty="0">
              <a:solidFill>
                <a:srgbClr val="000000"/>
              </a:solidFill>
              <a:latin typeface="Times New Roman"/>
            </a:endParaRPr>
          </a:p>
        </p:txBody>
      </p:sp>
      <p:sp>
        <p:nvSpPr>
          <p:cNvPr id="21" name="TextBox 20"/>
          <p:cNvSpPr txBox="1"/>
          <p:nvPr/>
        </p:nvSpPr>
        <p:spPr>
          <a:xfrm>
            <a:off x="4663258" y="5311805"/>
            <a:ext cx="3281348" cy="521618"/>
          </a:xfrm>
          <a:prstGeom prst="rect">
            <a:avLst/>
          </a:prstGeom>
          <a:noFill/>
        </p:spPr>
        <p:txBody>
          <a:bodyPr vert="horz" wrap="none" lIns="0" tIns="0" rIns="0" bIns="0" rtlCol="0">
            <a:spAutoFit/>
          </a:bodyPr>
          <a:lstStyle/>
          <a:p>
            <a:pPr marL="0" marR="0" lvl="0" indent="0" defTabSz="914400" eaLnBrk="1" fontAlgn="auto" latinLnBrk="0" hangingPunct="1">
              <a:lnSpc>
                <a:spcPts val="1795"/>
              </a:lnSpc>
              <a:buClrTx/>
              <a:buSzTx/>
              <a:buNone/>
              <a:tabLst>
                <a:tab pos="800100" algn="l"/>
              </a:tabLst>
              <a:defRPr/>
            </a:pPr>
            <a:r>
              <a:rPr lang="en-US" altLang="zh-CN" smtClean="0"/>
              <a:t>	</a:t>
            </a:r>
            <a:r>
              <a:rPr lang="en-US" altLang="zh-CN" sz="1995" smtClean="0">
                <a:solidFill>
                  <a:srgbClr val="000000"/>
                </a:solidFill>
                <a:latin typeface="Times New Roman"/>
              </a:rPr>
              <a:t>Symbol set 2</a:t>
            </a:r>
          </a:p>
          <a:p>
            <a:pPr marL="0" marR="0" lvl="0" indent="0" defTabSz="914400" eaLnBrk="1" fontAlgn="auto" latinLnBrk="0" hangingPunct="1">
              <a:lnSpc>
                <a:spcPts val="2394"/>
              </a:lnSpc>
              <a:buClrTx/>
              <a:buSzTx/>
              <a:buNone/>
              <a:tabLst>
                <a:tab pos="800100" algn="l"/>
              </a:tabLst>
              <a:defRPr/>
            </a:pPr>
            <a:r>
              <a:rPr lang="en-US" altLang="zh-CN" sz="1995" smtClean="0">
                <a:solidFill>
                  <a:srgbClr val="000000"/>
                </a:solidFill>
                <a:latin typeface="Times New Roman"/>
              </a:rPr>
              <a:t>(ANSI/IEEE Standard 91-1984)</a:t>
            </a:r>
            <a:endParaRPr lang="zh-CN" altLang="en-US" sz="1995">
              <a:solidFill>
                <a:srgbClr val="000000"/>
              </a:solidFill>
              <a:latin typeface="Times New Roman"/>
            </a:endParaRPr>
          </a:p>
        </p:txBody>
      </p:sp>
      <p:sp>
        <p:nvSpPr>
          <p:cNvPr id="22" name="TextBox 21"/>
          <p:cNvSpPr txBox="1"/>
          <p:nvPr/>
        </p:nvSpPr>
        <p:spPr>
          <a:xfrm>
            <a:off x="5808629" y="1726312"/>
            <a:ext cx="99386" cy="1064394"/>
          </a:xfrm>
          <a:prstGeom prst="rect">
            <a:avLst/>
          </a:prstGeom>
          <a:noFill/>
        </p:spPr>
        <p:txBody>
          <a:bodyPr vert="horz" wrap="none" lIns="0" tIns="0" rIns="0" bIns="0" rtlCol="0">
            <a:spAutoFit/>
          </a:bodyPr>
          <a:lstStyle/>
          <a:p>
            <a:pPr>
              <a:lnSpc>
                <a:spcPts val="1346"/>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p>
          <a:p>
            <a:pPr>
              <a:lnSpc>
                <a:spcPts val="1000"/>
              </a:lnSpc>
            </a:pPr>
            <a:endParaRPr lang="en-US" altLang="zh-CN" sz="1496" i="1" smtClean="0">
              <a:solidFill>
                <a:srgbClr val="000000"/>
              </a:solidFill>
              <a:latin typeface="Times New Roman"/>
            </a:endParaRPr>
          </a:p>
          <a:p>
            <a:pPr>
              <a:lnSpc>
                <a:spcPts val="1382"/>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23" name="TextBox 22"/>
          <p:cNvSpPr txBox="1"/>
          <p:nvPr/>
        </p:nvSpPr>
        <p:spPr>
          <a:xfrm>
            <a:off x="5808729" y="2908266"/>
            <a:ext cx="99386" cy="1064394"/>
          </a:xfrm>
          <a:prstGeom prst="rect">
            <a:avLst/>
          </a:prstGeom>
          <a:noFill/>
        </p:spPr>
        <p:txBody>
          <a:bodyPr vert="horz" wrap="none" lIns="0" tIns="0" rIns="0" bIns="0" rtlCol="0">
            <a:spAutoFit/>
          </a:bodyPr>
          <a:lstStyle/>
          <a:p>
            <a:pPr>
              <a:lnSpc>
                <a:spcPts val="1346"/>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p>
          <a:p>
            <a:pPr>
              <a:lnSpc>
                <a:spcPts val="1000"/>
              </a:lnSpc>
            </a:pPr>
            <a:endParaRPr lang="en-US" altLang="zh-CN" sz="1496" i="1" smtClean="0">
              <a:solidFill>
                <a:srgbClr val="000000"/>
              </a:solidFill>
              <a:latin typeface="Times New Roman"/>
            </a:endParaRPr>
          </a:p>
          <a:p>
            <a:pPr>
              <a:lnSpc>
                <a:spcPts val="1382"/>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24" name="TextBox 23"/>
          <p:cNvSpPr txBox="1"/>
          <p:nvPr/>
        </p:nvSpPr>
        <p:spPr>
          <a:xfrm>
            <a:off x="5808823" y="4091022"/>
            <a:ext cx="96180" cy="432875"/>
          </a:xfrm>
          <a:prstGeom prst="rect">
            <a:avLst/>
          </a:prstGeom>
          <a:noFill/>
        </p:spPr>
        <p:txBody>
          <a:bodyPr vert="horz" wrap="none" lIns="0" tIns="0" rIns="0" bIns="0" rtlCol="0">
            <a:spAutoFit/>
          </a:bodyPr>
          <a:lstStyle/>
          <a:p>
            <a:pPr>
              <a:lnSpc>
                <a:spcPts val="1347"/>
              </a:lnSpc>
            </a:pPr>
            <a:r>
              <a:rPr lang="en-US" altLang="zh-CN" sz="1496" i="1" smtClean="0">
                <a:solidFill>
                  <a:srgbClr val="000000"/>
                </a:solidFill>
                <a:latin typeface="Times New Roman"/>
              </a:rPr>
              <a:t>a</a:t>
            </a:r>
          </a:p>
          <a:p>
            <a:pPr>
              <a:lnSpc>
                <a:spcPts val="2274"/>
              </a:lnSpc>
            </a:pPr>
            <a:r>
              <a:rPr lang="en-US" altLang="zh-CN" sz="1496" i="1" smtClean="0">
                <a:solidFill>
                  <a:srgbClr val="000000"/>
                </a:solidFill>
                <a:latin typeface="Times New Roman"/>
              </a:rPr>
              <a:t>b</a:t>
            </a:r>
            <a:endParaRPr lang="zh-CN" altLang="en-US" sz="1496" i="1">
              <a:solidFill>
                <a:srgbClr val="000000"/>
              </a:solidFill>
              <a:latin typeface="Times New Roman"/>
            </a:endParaRPr>
          </a:p>
        </p:txBody>
      </p:sp>
      <p:sp>
        <p:nvSpPr>
          <p:cNvPr id="25" name="TextBox 24"/>
          <p:cNvSpPr txBox="1"/>
          <p:nvPr/>
        </p:nvSpPr>
        <p:spPr>
          <a:xfrm>
            <a:off x="6376606" y="4772559"/>
            <a:ext cx="181140" cy="155299"/>
          </a:xfrm>
          <a:prstGeom prst="rect">
            <a:avLst/>
          </a:prstGeom>
          <a:noFill/>
        </p:spPr>
        <p:txBody>
          <a:bodyPr vert="horz" wrap="none" lIns="0" tIns="0" rIns="0" bIns="0" rtlCol="0">
            <a:spAutoFit/>
          </a:bodyPr>
          <a:lstStyle/>
          <a:p>
            <a:pPr>
              <a:lnSpc>
                <a:spcPts val="1194"/>
              </a:lnSpc>
            </a:pPr>
            <a:r>
              <a:rPr lang="en-US" altLang="zh-CN" sz="1327" smtClean="0">
                <a:solidFill>
                  <a:srgbClr val="000000"/>
                </a:solidFill>
                <a:latin typeface="Times New Roman"/>
              </a:rPr>
              <a:t>=1</a:t>
            </a:r>
            <a:endParaRPr lang="zh-CN" altLang="en-US" sz="1327">
              <a:solidFill>
                <a:srgbClr val="000000"/>
              </a:solidFill>
              <a:latin typeface="Times New Roman"/>
            </a:endParaRPr>
          </a:p>
        </p:txBody>
      </p:sp>
      <p:sp>
        <p:nvSpPr>
          <p:cNvPr id="26" name="TextBox 25"/>
          <p:cNvSpPr txBox="1"/>
          <p:nvPr/>
        </p:nvSpPr>
        <p:spPr>
          <a:xfrm>
            <a:off x="6408509" y="2976941"/>
            <a:ext cx="149080" cy="769441"/>
          </a:xfrm>
          <a:prstGeom prst="rect">
            <a:avLst/>
          </a:prstGeom>
          <a:noFill/>
        </p:spPr>
        <p:txBody>
          <a:bodyPr vert="horz" wrap="none" lIns="0" tIns="0" rIns="0" bIns="0" rtlCol="0">
            <a:spAutoFit/>
          </a:bodyPr>
          <a:lstStyle/>
          <a:p>
            <a:pPr marL="0" marR="0" lvl="0" indent="0" defTabSz="914400" eaLnBrk="1" fontAlgn="auto" latinLnBrk="0" hangingPunct="1">
              <a:lnSpc>
                <a:spcPts val="1347"/>
              </a:lnSpc>
              <a:buClrTx/>
              <a:buSzTx/>
              <a:buNone/>
              <a:tabLst>
                <a:tab pos="25400" algn="l"/>
              </a:tabLst>
              <a:defRPr/>
            </a:pPr>
            <a:r>
              <a:rPr lang="zh-CN" altLang="en-US" smtClean="0"/>
              <a:t>	</a:t>
            </a:r>
            <a:r>
              <a:rPr lang="en-US" altLang="zh-CN" sz="1496" smtClean="0">
                <a:solidFill>
                  <a:srgbClr val="000000"/>
                </a:solidFill>
                <a:latin typeface="Times New Roman"/>
              </a:rPr>
              <a:t>1</a:t>
            </a:r>
          </a:p>
          <a:p>
            <a:pPr marL="0" marR="0" lvl="0" indent="0" defTabSz="914400" eaLnBrk="1" fontAlgn="auto" latinLnBrk="0" hangingPunct="1">
              <a:lnSpc>
                <a:spcPts val="1000"/>
              </a:lnSpc>
              <a:buClrTx/>
              <a:buSzTx/>
              <a:buNone/>
              <a:tabLst>
                <a:tab pos="25400" algn="l"/>
              </a:tabLst>
              <a:defRPr/>
            </a:pPr>
            <a:endParaRPr lang="en-US" altLang="zh-CN" sz="149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149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1496" smtClean="0">
              <a:solidFill>
                <a:srgbClr val="000000"/>
              </a:solidFill>
              <a:latin typeface="Times New Roman"/>
            </a:endParaRPr>
          </a:p>
          <a:p>
            <a:pPr marL="0" marR="0" lvl="0" indent="0" defTabSz="914400" eaLnBrk="1" fontAlgn="auto" latinLnBrk="0" hangingPunct="1">
              <a:lnSpc>
                <a:spcPts val="1662"/>
              </a:lnSpc>
              <a:buClrTx/>
              <a:buSzTx/>
              <a:buNone/>
              <a:tabLst>
                <a:tab pos="25400" algn="l"/>
              </a:tabLst>
              <a:defRPr/>
            </a:pPr>
            <a:r>
              <a:rPr lang="en-US" altLang="zh-CN" sz="1496" smtClean="0">
                <a:solidFill>
                  <a:srgbClr val="000000"/>
                </a:solidFill>
                <a:latin typeface="Times New Roman"/>
              </a:rPr>
              <a:t>&amp;</a:t>
            </a:r>
            <a:endParaRPr lang="zh-CN" altLang="en-US" sz="1496">
              <a:solidFill>
                <a:srgbClr val="000000"/>
              </a:solidFill>
              <a:latin typeface="Times New Roman"/>
            </a:endParaRPr>
          </a:p>
        </p:txBody>
      </p:sp>
      <p:sp>
        <p:nvSpPr>
          <p:cNvPr id="27" name="TextBox 26"/>
          <p:cNvSpPr txBox="1"/>
          <p:nvPr/>
        </p:nvSpPr>
        <p:spPr>
          <a:xfrm>
            <a:off x="7080805" y="1868135"/>
            <a:ext cx="1114088" cy="769441"/>
          </a:xfrm>
          <a:prstGeom prst="rect">
            <a:avLst/>
          </a:prstGeom>
          <a:noFill/>
        </p:spPr>
        <p:txBody>
          <a:bodyPr vert="horz" wrap="none" lIns="0" tIns="0" rIns="0" bIns="0" rtlCol="0">
            <a:spAutoFit/>
          </a:bodyPr>
          <a:lstStyle/>
          <a:p>
            <a:pPr>
              <a:lnSpc>
                <a:spcPts val="1347"/>
              </a:lnSpc>
            </a:pPr>
            <a:r>
              <a:rPr lang="en-US" altLang="zh-CN" sz="1496" i="1" smtClean="0">
                <a:solidFill>
                  <a:srgbClr val="000000"/>
                </a:solidFill>
                <a:latin typeface="Times New Roman"/>
              </a:rPr>
              <a:t>f(a, b) = ab</a:t>
            </a:r>
          </a:p>
          <a:p>
            <a:pPr>
              <a:lnSpc>
                <a:spcPts val="1000"/>
              </a:lnSpc>
            </a:pPr>
            <a:endParaRPr lang="en-US" altLang="zh-CN" sz="1496" i="1" smtClean="0">
              <a:solidFill>
                <a:srgbClr val="000000"/>
              </a:solidFill>
              <a:latin typeface="Times New Roman"/>
            </a:endParaRPr>
          </a:p>
          <a:p>
            <a:pPr>
              <a:lnSpc>
                <a:spcPts val="1000"/>
              </a:lnSpc>
            </a:pPr>
            <a:endParaRPr lang="en-US" altLang="zh-CN" sz="1496" i="1" smtClean="0">
              <a:solidFill>
                <a:srgbClr val="000000"/>
              </a:solidFill>
              <a:latin typeface="Times New Roman"/>
            </a:endParaRPr>
          </a:p>
          <a:p>
            <a:pPr>
              <a:lnSpc>
                <a:spcPts val="1000"/>
              </a:lnSpc>
            </a:pPr>
            <a:endParaRPr lang="en-US" altLang="zh-CN" sz="1496" i="1" smtClean="0">
              <a:solidFill>
                <a:srgbClr val="000000"/>
              </a:solidFill>
              <a:latin typeface="Times New Roman"/>
            </a:endParaRPr>
          </a:p>
          <a:p>
            <a:pPr>
              <a:lnSpc>
                <a:spcPts val="1656"/>
              </a:lnSpc>
            </a:pPr>
            <a:r>
              <a:rPr lang="en-US" altLang="zh-CN" sz="1496" i="1" smtClean="0">
                <a:solidFill>
                  <a:srgbClr val="000000"/>
                </a:solidFill>
                <a:latin typeface="Times New Roman"/>
              </a:rPr>
              <a:t>f(a, b) = a + b</a:t>
            </a:r>
            <a:endParaRPr lang="zh-CN" altLang="en-US" sz="1496" i="1">
              <a:solidFill>
                <a:srgbClr val="000000"/>
              </a:solidFill>
              <a:latin typeface="Times New Roman"/>
            </a:endParaRPr>
          </a:p>
        </p:txBody>
      </p:sp>
      <p:sp>
        <p:nvSpPr>
          <p:cNvPr id="28" name="TextBox 27"/>
          <p:cNvSpPr txBox="1"/>
          <p:nvPr/>
        </p:nvSpPr>
        <p:spPr>
          <a:xfrm>
            <a:off x="6990793" y="3051639"/>
            <a:ext cx="888064" cy="756617"/>
          </a:xfrm>
          <a:prstGeom prst="rect">
            <a:avLst/>
          </a:prstGeom>
          <a:noFill/>
        </p:spPr>
        <p:txBody>
          <a:bodyPr vert="horz" wrap="none" lIns="0" tIns="0" rIns="0" bIns="0" rtlCol="0">
            <a:spAutoFit/>
          </a:bodyPr>
          <a:lstStyle/>
          <a:p>
            <a:pPr>
              <a:lnSpc>
                <a:spcPts val="1347"/>
              </a:lnSpc>
            </a:pPr>
            <a:r>
              <a:rPr lang="pt-BR" altLang="zh-CN" sz="1496" i="1" dirty="0" smtClean="0">
                <a:solidFill>
                  <a:srgbClr val="000000"/>
                </a:solidFill>
                <a:latin typeface="Times New Roman"/>
              </a:rPr>
              <a:t>f(a) = a</a:t>
            </a:r>
          </a:p>
          <a:p>
            <a:pPr>
              <a:lnSpc>
                <a:spcPts val="1000"/>
              </a:lnSpc>
            </a:pPr>
            <a:endParaRPr lang="pt-BR" altLang="zh-CN" sz="1496" i="1" dirty="0" smtClean="0">
              <a:solidFill>
                <a:srgbClr val="000000"/>
              </a:solidFill>
              <a:latin typeface="Times New Roman"/>
            </a:endParaRPr>
          </a:p>
          <a:p>
            <a:pPr>
              <a:lnSpc>
                <a:spcPts val="1000"/>
              </a:lnSpc>
            </a:pPr>
            <a:endParaRPr lang="pt-BR" altLang="zh-CN" sz="1496" i="1" dirty="0" smtClean="0">
              <a:solidFill>
                <a:srgbClr val="000000"/>
              </a:solidFill>
              <a:latin typeface="Times New Roman"/>
            </a:endParaRPr>
          </a:p>
          <a:p>
            <a:pPr>
              <a:lnSpc>
                <a:spcPts val="1000"/>
              </a:lnSpc>
            </a:pPr>
            <a:endParaRPr lang="pt-BR" altLang="zh-CN" sz="1496" i="1" dirty="0" smtClean="0">
              <a:solidFill>
                <a:srgbClr val="000000"/>
              </a:solidFill>
              <a:latin typeface="Times New Roman"/>
            </a:endParaRPr>
          </a:p>
          <a:p>
            <a:pPr>
              <a:lnSpc>
                <a:spcPts val="1554"/>
              </a:lnSpc>
            </a:pPr>
            <a:r>
              <a:rPr lang="pt-BR" altLang="zh-CN" sz="1496" i="1" dirty="0" smtClean="0">
                <a:solidFill>
                  <a:srgbClr val="000000"/>
                </a:solidFill>
                <a:latin typeface="Times New Roman"/>
              </a:rPr>
              <a:t>f(a, b) = ab</a:t>
            </a:r>
            <a:endParaRPr lang="zh-CN" altLang="en-US" sz="1496" i="1" dirty="0">
              <a:solidFill>
                <a:srgbClr val="000000"/>
              </a:solidFill>
              <a:latin typeface="Times New Roman"/>
            </a:endParaRPr>
          </a:p>
        </p:txBody>
      </p:sp>
      <p:sp>
        <p:nvSpPr>
          <p:cNvPr id="29" name="TextBox 28"/>
          <p:cNvSpPr txBox="1"/>
          <p:nvPr/>
        </p:nvSpPr>
        <p:spPr>
          <a:xfrm>
            <a:off x="6992317" y="4232062"/>
            <a:ext cx="1114088" cy="169983"/>
          </a:xfrm>
          <a:prstGeom prst="rect">
            <a:avLst/>
          </a:prstGeom>
          <a:noFill/>
        </p:spPr>
        <p:txBody>
          <a:bodyPr vert="horz" wrap="none" lIns="0" tIns="0" rIns="0" bIns="0" rtlCol="0">
            <a:spAutoFit/>
          </a:bodyPr>
          <a:lstStyle/>
          <a:p>
            <a:pPr>
              <a:lnSpc>
                <a:spcPts val="1347"/>
              </a:lnSpc>
            </a:pPr>
            <a:r>
              <a:rPr lang="en-US" altLang="zh-CN" sz="1496" i="1" dirty="0" smtClean="0">
                <a:solidFill>
                  <a:srgbClr val="000000"/>
                </a:solidFill>
                <a:latin typeface="Times New Roman"/>
              </a:rPr>
              <a:t>f(a, b) = a + b</a:t>
            </a:r>
            <a:endParaRPr lang="zh-CN" altLang="en-US" sz="1496" i="1" dirty="0">
              <a:solidFill>
                <a:srgbClr val="000000"/>
              </a:solidFill>
              <a:latin typeface="Times New Roman"/>
            </a:endParaRPr>
          </a:p>
        </p:txBody>
      </p:sp>
      <p:sp>
        <p:nvSpPr>
          <p:cNvPr id="30" name="TextBox 29"/>
          <p:cNvSpPr txBox="1"/>
          <p:nvPr/>
        </p:nvSpPr>
        <p:spPr>
          <a:xfrm>
            <a:off x="5334913" y="1901895"/>
            <a:ext cx="370294" cy="741998"/>
          </a:xfrm>
          <a:prstGeom prst="rect">
            <a:avLst/>
          </a:prstGeom>
          <a:noFill/>
        </p:spPr>
        <p:txBody>
          <a:bodyPr vert="horz" wrap="none" lIns="0" tIns="0" rIns="0" bIns="0" rtlCol="0">
            <a:spAutoFit/>
          </a:bodyPr>
          <a:lstStyle/>
          <a:p>
            <a:pPr marL="0" marR="0" lvl="0" indent="0" defTabSz="914400" eaLnBrk="1" fontAlgn="auto" latinLnBrk="0" hangingPunct="1">
              <a:lnSpc>
                <a:spcPts val="1194"/>
              </a:lnSpc>
              <a:buClrTx/>
              <a:buSzTx/>
              <a:buNone/>
              <a:tabLst>
                <a:tab pos="88900" algn="l"/>
              </a:tabLst>
              <a:defRPr/>
            </a:pPr>
            <a:r>
              <a:rPr lang="en-US" altLang="zh-CN" sz="1327" b="1" smtClean="0">
                <a:solidFill>
                  <a:srgbClr val="000000"/>
                </a:solidFill>
                <a:latin typeface="Times New Roman"/>
              </a:rPr>
              <a:t>AND</a:t>
            </a: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650"/>
              </a:lnSpc>
              <a:buClrTx/>
              <a:buSzTx/>
              <a:buNone/>
              <a:tabLst>
                <a:tab pos="88900" algn="l"/>
              </a:tabLst>
              <a:defRPr/>
            </a:pPr>
            <a:r>
              <a:rPr lang="en-US" altLang="zh-CN" sz="1327" b="1" smtClean="0">
                <a:solidFill>
                  <a:srgbClr val="000000"/>
                </a:solidFill>
                <a:latin typeface="Times New Roman"/>
              </a:rPr>
              <a:t>	OR</a:t>
            </a:r>
            <a:endParaRPr lang="zh-CN" altLang="en-US" sz="1327" b="1">
              <a:solidFill>
                <a:srgbClr val="000000"/>
              </a:solidFill>
              <a:latin typeface="Times New Roman"/>
            </a:endParaRPr>
          </a:p>
        </p:txBody>
      </p:sp>
      <p:sp>
        <p:nvSpPr>
          <p:cNvPr id="31" name="TextBox 30"/>
          <p:cNvSpPr txBox="1"/>
          <p:nvPr/>
        </p:nvSpPr>
        <p:spPr>
          <a:xfrm>
            <a:off x="5234315" y="3083856"/>
            <a:ext cx="493725" cy="741998"/>
          </a:xfrm>
          <a:prstGeom prst="rect">
            <a:avLst/>
          </a:prstGeom>
          <a:noFill/>
        </p:spPr>
        <p:txBody>
          <a:bodyPr vert="horz" wrap="none" lIns="0" tIns="0" rIns="0" bIns="0" rtlCol="0">
            <a:spAutoFit/>
          </a:bodyPr>
          <a:lstStyle/>
          <a:p>
            <a:pPr marL="0" marR="0" lvl="0" indent="0" defTabSz="914400" eaLnBrk="1" fontAlgn="auto" latinLnBrk="0" hangingPunct="1">
              <a:lnSpc>
                <a:spcPts val="1194"/>
              </a:lnSpc>
              <a:buClrTx/>
              <a:buSzTx/>
              <a:buNone/>
              <a:tabLst>
                <a:tab pos="101600" algn="l"/>
              </a:tabLst>
              <a:defRPr/>
            </a:pPr>
            <a:r>
              <a:rPr lang="en-US" altLang="zh-CN" smtClean="0"/>
              <a:t>	</a:t>
            </a:r>
            <a:r>
              <a:rPr lang="en-US" altLang="zh-CN" sz="1327" b="1" smtClean="0">
                <a:solidFill>
                  <a:srgbClr val="000000"/>
                </a:solidFill>
                <a:latin typeface="Times New Roman"/>
              </a:rPr>
              <a:t>NOT</a:t>
            </a:r>
          </a:p>
          <a:p>
            <a:pPr marL="0" marR="0" lvl="0" indent="0" defTabSz="914400" eaLnBrk="1" fontAlgn="auto" latinLnBrk="0" hangingPunct="1">
              <a:lnSpc>
                <a:spcPts val="1000"/>
              </a:lnSpc>
              <a:buClrTx/>
              <a:buSzTx/>
              <a:buNone/>
              <a:tabLst>
                <a:tab pos="1016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1016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000"/>
              </a:lnSpc>
              <a:buClrTx/>
              <a:buSzTx/>
              <a:buNone/>
              <a:tabLst>
                <a:tab pos="101600" algn="l"/>
              </a:tabLst>
              <a:defRPr/>
            </a:pPr>
            <a:endParaRPr lang="en-US" altLang="zh-CN" sz="1327" b="1" smtClean="0">
              <a:solidFill>
                <a:srgbClr val="000000"/>
              </a:solidFill>
              <a:latin typeface="Times New Roman"/>
            </a:endParaRPr>
          </a:p>
          <a:p>
            <a:pPr marL="0" marR="0" lvl="0" indent="0" defTabSz="914400" eaLnBrk="1" fontAlgn="auto" latinLnBrk="0" hangingPunct="1">
              <a:lnSpc>
                <a:spcPts val="1656"/>
              </a:lnSpc>
              <a:buClrTx/>
              <a:buSzTx/>
              <a:buNone/>
              <a:tabLst>
                <a:tab pos="101600" algn="l"/>
              </a:tabLst>
              <a:defRPr/>
            </a:pPr>
            <a:r>
              <a:rPr lang="en-US" altLang="zh-CN" sz="1327" b="1" smtClean="0">
                <a:solidFill>
                  <a:srgbClr val="000000"/>
                </a:solidFill>
                <a:latin typeface="Times New Roman"/>
              </a:rPr>
              <a:t>NAND</a:t>
            </a:r>
            <a:endParaRPr lang="zh-CN" altLang="en-US" sz="1327" b="1">
              <a:solidFill>
                <a:srgbClr val="000000"/>
              </a:solidFill>
              <a:latin typeface="Times New Roman"/>
            </a:endParaRPr>
          </a:p>
        </p:txBody>
      </p:sp>
      <p:sp>
        <p:nvSpPr>
          <p:cNvPr id="32" name="TextBox 31"/>
          <p:cNvSpPr txBox="1"/>
          <p:nvPr/>
        </p:nvSpPr>
        <p:spPr>
          <a:xfrm>
            <a:off x="5327281" y="4277255"/>
            <a:ext cx="379912" cy="155299"/>
          </a:xfrm>
          <a:prstGeom prst="rect">
            <a:avLst/>
          </a:prstGeom>
          <a:noFill/>
        </p:spPr>
        <p:txBody>
          <a:bodyPr vert="horz" wrap="none" lIns="0" tIns="0" rIns="0" bIns="0" rtlCol="0">
            <a:spAutoFit/>
          </a:bodyPr>
          <a:lstStyle/>
          <a:p>
            <a:pPr>
              <a:lnSpc>
                <a:spcPts val="1194"/>
              </a:lnSpc>
            </a:pPr>
            <a:r>
              <a:rPr lang="en-US" altLang="zh-CN" sz="1327" b="1" smtClean="0">
                <a:solidFill>
                  <a:srgbClr val="000000"/>
                </a:solidFill>
                <a:latin typeface="Times New Roman"/>
              </a:rPr>
              <a:t>NOR</a:t>
            </a:r>
            <a:endParaRPr lang="zh-CN" altLang="en-US" sz="1327" b="1">
              <a:solidFill>
                <a:srgbClr val="000000"/>
              </a:solidFill>
              <a:latin typeface="Times New Roman"/>
            </a:endParaRPr>
          </a:p>
        </p:txBody>
      </p:sp>
      <p:sp>
        <p:nvSpPr>
          <p:cNvPr id="33" name="TextBox 32"/>
          <p:cNvSpPr txBox="1"/>
          <p:nvPr/>
        </p:nvSpPr>
        <p:spPr>
          <a:xfrm>
            <a:off x="4821264" y="4681635"/>
            <a:ext cx="1279196" cy="410369"/>
          </a:xfrm>
          <a:prstGeom prst="rect">
            <a:avLst/>
          </a:prstGeom>
          <a:noFill/>
        </p:spPr>
        <p:txBody>
          <a:bodyPr vert="horz" wrap="none" lIns="0" tIns="0" rIns="0" bIns="0" rtlCol="0">
            <a:spAutoFit/>
          </a:bodyPr>
          <a:lstStyle/>
          <a:p>
            <a:pPr>
              <a:lnSpc>
                <a:spcPts val="1748"/>
              </a:lnSpc>
            </a:pPr>
            <a:r>
              <a:rPr lang="en-US" altLang="zh-CN" sz="1327" b="1" smtClean="0">
                <a:solidFill>
                  <a:srgbClr val="000000"/>
                </a:solidFill>
                <a:latin typeface="Times New Roman"/>
              </a:rPr>
              <a:t>EXCLUSIVE    </a:t>
            </a:r>
            <a:r>
              <a:rPr lang="en-US" altLang="zh-CN" sz="1496" i="1" smtClean="0">
                <a:solidFill>
                  <a:srgbClr val="000000"/>
                </a:solidFill>
                <a:latin typeface="Times New Roman"/>
              </a:rPr>
              <a:t>a</a:t>
            </a:r>
          </a:p>
          <a:p>
            <a:pPr>
              <a:lnSpc>
                <a:spcPts val="1494"/>
              </a:lnSpc>
            </a:pPr>
            <a:r>
              <a:rPr lang="en-US" altLang="zh-CN" sz="1327" b="1" smtClean="0">
                <a:solidFill>
                  <a:srgbClr val="000000"/>
                </a:solidFill>
                <a:latin typeface="Times New Roman"/>
              </a:rPr>
              <a:t>OR</a:t>
            </a:r>
            <a:endParaRPr lang="zh-CN" altLang="en-US" sz="1327" b="1">
              <a:solidFill>
                <a:srgbClr val="000000"/>
              </a:solidFill>
              <a:latin typeface="Times New Roman"/>
            </a:endParaRPr>
          </a:p>
        </p:txBody>
      </p:sp>
      <p:sp>
        <p:nvSpPr>
          <p:cNvPr id="34" name="TextBox 33"/>
          <p:cNvSpPr txBox="1"/>
          <p:nvPr/>
        </p:nvSpPr>
        <p:spPr>
          <a:xfrm>
            <a:off x="7080805" y="4716119"/>
            <a:ext cx="1064394" cy="307777"/>
          </a:xfrm>
          <a:prstGeom prst="rect">
            <a:avLst/>
          </a:prstGeom>
          <a:noFill/>
        </p:spPr>
        <p:txBody>
          <a:bodyPr vert="horz" wrap="none" lIns="0" tIns="0" rIns="0" bIns="0" rtlCol="0">
            <a:spAutoFit/>
          </a:bodyPr>
          <a:lstStyle/>
          <a:p>
            <a:pPr>
              <a:lnSpc>
                <a:spcPts val="2442"/>
              </a:lnSpc>
            </a:pPr>
            <a:r>
              <a:rPr lang="en-US" altLang="zh-CN" sz="1496" i="1" dirty="0" smtClean="0">
                <a:solidFill>
                  <a:srgbClr val="000000"/>
                </a:solidFill>
                <a:latin typeface="Times New Roman"/>
              </a:rPr>
              <a:t>f(a, b) = a </a:t>
            </a:r>
            <a:r>
              <a:rPr lang="en-US" altLang="zh-CN" sz="1995" i="1" dirty="0" smtClean="0">
                <a:solidFill>
                  <a:srgbClr val="000000"/>
                </a:solidFill>
                <a:latin typeface="Symbol"/>
              </a:rPr>
              <a:t> </a:t>
            </a:r>
            <a:r>
              <a:rPr lang="en-US" altLang="zh-CN" sz="1995" dirty="0" smtClean="0">
                <a:solidFill>
                  <a:srgbClr val="000000"/>
                </a:solidFill>
                <a:latin typeface="Symbol"/>
              </a:rPr>
              <a:t> </a:t>
            </a:r>
            <a:r>
              <a:rPr lang="en-US" altLang="zh-CN" sz="1496" i="1" dirty="0" smtClean="0">
                <a:solidFill>
                  <a:srgbClr val="000000"/>
                </a:solidFill>
                <a:latin typeface="Times New Roman"/>
              </a:rPr>
              <a:t>b</a:t>
            </a:r>
            <a:endParaRPr lang="zh-CN" altLang="en-US" sz="1496" i="1" dirty="0">
              <a:solidFill>
                <a:srgbClr val="000000"/>
              </a:solidFill>
              <a:latin typeface="Times New Roman"/>
            </a:endParaRPr>
          </a:p>
        </p:txBody>
      </p:sp>
      <p:sp>
        <p:nvSpPr>
          <p:cNvPr id="35" name="TextBox 34"/>
          <p:cNvSpPr txBox="1"/>
          <p:nvPr/>
        </p:nvSpPr>
        <p:spPr>
          <a:xfrm>
            <a:off x="6407902" y="1794884"/>
            <a:ext cx="176330" cy="807913"/>
          </a:xfrm>
          <a:prstGeom prst="rect">
            <a:avLst/>
          </a:prstGeom>
          <a:noFill/>
        </p:spPr>
        <p:txBody>
          <a:bodyPr vert="horz" wrap="none" lIns="0" tIns="0" rIns="0" bIns="0" rtlCol="0">
            <a:spAutoFit/>
          </a:bodyPr>
          <a:lstStyle/>
          <a:p>
            <a:pPr>
              <a:lnSpc>
                <a:spcPts val="1346"/>
              </a:lnSpc>
            </a:pPr>
            <a:r>
              <a:rPr lang="en-US" altLang="zh-CN" sz="1496" smtClean="0">
                <a:solidFill>
                  <a:srgbClr val="000000"/>
                </a:solidFill>
                <a:latin typeface="Times New Roman"/>
              </a:rPr>
              <a:t>&amp;</a:t>
            </a:r>
          </a:p>
          <a:p>
            <a:pPr>
              <a:lnSpc>
                <a:spcPts val="1000"/>
              </a:lnSpc>
            </a:pPr>
            <a:endParaRPr lang="en-US" altLang="zh-CN" sz="1496" smtClean="0">
              <a:solidFill>
                <a:srgbClr val="000000"/>
              </a:solidFill>
              <a:latin typeface="Times New Roman"/>
            </a:endParaRPr>
          </a:p>
          <a:p>
            <a:pPr>
              <a:lnSpc>
                <a:spcPts val="1000"/>
              </a:lnSpc>
            </a:pPr>
            <a:endParaRPr lang="en-US" altLang="zh-CN" sz="1496" smtClean="0">
              <a:solidFill>
                <a:srgbClr val="000000"/>
              </a:solidFill>
              <a:latin typeface="Times New Roman"/>
            </a:endParaRPr>
          </a:p>
          <a:p>
            <a:pPr>
              <a:lnSpc>
                <a:spcPts val="1000"/>
              </a:lnSpc>
            </a:pPr>
            <a:endParaRPr lang="en-US" altLang="zh-CN" sz="1496" smtClean="0">
              <a:solidFill>
                <a:srgbClr val="000000"/>
              </a:solidFill>
              <a:latin typeface="Times New Roman"/>
            </a:endParaRPr>
          </a:p>
          <a:p>
            <a:pPr>
              <a:lnSpc>
                <a:spcPts val="2017"/>
              </a:lnSpc>
            </a:pPr>
            <a:r>
              <a:rPr lang="en-US" altLang="zh-CN" sz="1398" smtClean="0">
                <a:solidFill>
                  <a:srgbClr val="000000"/>
                </a:solidFill>
                <a:latin typeface="Symbol"/>
              </a:rPr>
              <a:t>≥</a:t>
            </a:r>
            <a:r>
              <a:rPr lang="en-US" altLang="zh-CN" sz="1398" smtClean="0">
                <a:solidFill>
                  <a:srgbClr val="000000"/>
                </a:solidFill>
                <a:latin typeface="Tahoma"/>
              </a:rPr>
              <a:t>1</a:t>
            </a:r>
            <a:endParaRPr lang="zh-CN" altLang="en-US" sz="1398">
              <a:solidFill>
                <a:srgbClr val="000000"/>
              </a:solidFill>
              <a:latin typeface="Tahoma"/>
            </a:endParaRPr>
          </a:p>
        </p:txBody>
      </p:sp>
      <p:sp>
        <p:nvSpPr>
          <p:cNvPr id="36" name="TextBox 35"/>
          <p:cNvSpPr txBox="1"/>
          <p:nvPr/>
        </p:nvSpPr>
        <p:spPr>
          <a:xfrm>
            <a:off x="6404864" y="4138421"/>
            <a:ext cx="176330" cy="201722"/>
          </a:xfrm>
          <a:prstGeom prst="rect">
            <a:avLst/>
          </a:prstGeom>
          <a:noFill/>
        </p:spPr>
        <p:txBody>
          <a:bodyPr vert="horz" wrap="none" lIns="0" tIns="0" rIns="0" bIns="0" rtlCol="0">
            <a:spAutoFit/>
          </a:bodyPr>
          <a:lstStyle/>
          <a:p>
            <a:pPr>
              <a:lnSpc>
                <a:spcPts val="1711"/>
              </a:lnSpc>
            </a:pPr>
            <a:r>
              <a:rPr lang="zh-CN" altLang="en-US" sz="1398" smtClean="0">
                <a:solidFill>
                  <a:srgbClr val="000000"/>
                </a:solidFill>
                <a:latin typeface="Symbol"/>
              </a:rPr>
              <a:t>≥</a:t>
            </a:r>
            <a:r>
              <a:rPr lang="en-US" altLang="zh-CN" sz="1398" smtClean="0">
                <a:solidFill>
                  <a:srgbClr val="000000"/>
                </a:solidFill>
                <a:latin typeface="Tahoma"/>
              </a:rPr>
              <a:t>1</a:t>
            </a:r>
            <a:endParaRPr lang="zh-CN" altLang="en-US" sz="1398">
              <a:solidFill>
                <a:srgbClr val="000000"/>
              </a:solidFill>
              <a:latin typeface="Tahoma"/>
            </a:endParaRPr>
          </a:p>
        </p:txBody>
      </p:sp>
      <p:graphicFrame>
        <p:nvGraphicFramePr>
          <p:cNvPr id="495618" name="Object 2"/>
          <p:cNvGraphicFramePr>
            <a:graphicFrameLocks noChangeAspect="1"/>
          </p:cNvGraphicFramePr>
          <p:nvPr/>
        </p:nvGraphicFramePr>
        <p:xfrm>
          <a:off x="4095136" y="4731775"/>
          <a:ext cx="228600" cy="246185"/>
        </p:xfrm>
        <a:graphic>
          <a:graphicData uri="http://schemas.openxmlformats.org/presentationml/2006/ole">
            <p:oleObj spid="_x0000_s495618" name="Equation" r:id="rId6" imgW="164880" imgH="177480" progId="Equation.DSMT4">
              <p:embed/>
            </p:oleObj>
          </a:graphicData>
        </a:graphic>
      </p:graphicFrame>
      <p:graphicFrame>
        <p:nvGraphicFramePr>
          <p:cNvPr id="495619" name="Object 3"/>
          <p:cNvGraphicFramePr>
            <a:graphicFrameLocks noChangeAspect="1"/>
          </p:cNvGraphicFramePr>
          <p:nvPr/>
        </p:nvGraphicFramePr>
        <p:xfrm>
          <a:off x="7831392" y="4753896"/>
          <a:ext cx="228600" cy="246062"/>
        </p:xfrm>
        <a:graphic>
          <a:graphicData uri="http://schemas.openxmlformats.org/presentationml/2006/ole">
            <p:oleObj spid="_x0000_s495619" name="Equation" r:id="rId7" imgW="164880" imgH="177480" progId="Equation.DSMT4">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a:t>数字逻辑领域的前沿技术</a:t>
            </a:r>
          </a:p>
        </p:txBody>
      </p:sp>
      <p:sp>
        <p:nvSpPr>
          <p:cNvPr id="57347" name="Rectangle 3"/>
          <p:cNvSpPr>
            <a:spLocks noGrp="1" noChangeArrowheads="1"/>
          </p:cNvSpPr>
          <p:nvPr>
            <p:ph type="body" idx="1"/>
          </p:nvPr>
        </p:nvSpPr>
        <p:spPr/>
        <p:txBody>
          <a:bodyPr/>
          <a:lstStyle/>
          <a:p>
            <a:pPr>
              <a:buFont typeface="Wingdings" pitchFamily="2" charset="2"/>
              <a:buNone/>
            </a:pPr>
            <a:r>
              <a:rPr lang="zh-CN" altLang="en-US" b="1"/>
              <a:t>多值逻辑</a:t>
            </a:r>
          </a:p>
          <a:p>
            <a:pPr>
              <a:buFont typeface="Wingdings" pitchFamily="2" charset="2"/>
              <a:buNone/>
            </a:pPr>
            <a:r>
              <a:rPr lang="zh-CN" altLang="en-US" b="1"/>
              <a:t>模糊逻辑</a:t>
            </a:r>
          </a:p>
          <a:p>
            <a:pPr>
              <a:buFont typeface="Wingdings" pitchFamily="2" charset="2"/>
              <a:buNone/>
            </a:pPr>
            <a:r>
              <a:rPr lang="zh-CN" altLang="en-US" b="1"/>
              <a:t>计算机辅助逻辑设计</a:t>
            </a:r>
          </a:p>
          <a:p>
            <a:pPr>
              <a:buFont typeface="Wingdings" pitchFamily="2" charset="2"/>
              <a:buNone/>
            </a:pPr>
            <a:r>
              <a:rPr lang="zh-CN" altLang="en-US" b="1"/>
              <a:t>集成电路设计自动化</a:t>
            </a:r>
          </a:p>
          <a:p>
            <a:pPr>
              <a:buFont typeface="Wingdings" pitchFamily="2" charset="2"/>
              <a:buNone/>
            </a:pPr>
            <a:r>
              <a:rPr lang="zh-CN" altLang="en-US" b="1"/>
              <a:t>可编程逻辑设计</a:t>
            </a:r>
          </a:p>
          <a:p>
            <a:pPr>
              <a:buFont typeface="Wingdings" pitchFamily="2" charset="2"/>
              <a:buNone/>
            </a:pPr>
            <a:r>
              <a:rPr lang="zh-CN" altLang="en-US" b="1"/>
              <a:t>数字系统与模拟系统的混合设计</a:t>
            </a:r>
          </a:p>
          <a:p>
            <a:pPr>
              <a:buFont typeface="Wingdings" pitchFamily="2" charset="2"/>
              <a:buNone/>
            </a:pPr>
            <a:r>
              <a:rPr lang="zh-CN" altLang="en-US" b="1"/>
              <a:t>数字电路的故障诊断与可靠性，等等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3156452" y="5954138"/>
            <a:ext cx="64760" cy="1"/>
          </a:xfrm>
          <a:custGeom>
            <a:avLst/>
            <a:gdLst/>
            <a:ahLst/>
            <a:cxnLst/>
            <a:rect l="0" t="0" r="0" b="0"/>
            <a:pathLst>
              <a:path w="64760" h="1">
                <a:moveTo>
                  <a:pt x="0" y="0"/>
                </a:moveTo>
                <a:lnTo>
                  <a:pt x="647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图片 5" descr="ws_728.tmp"/>
          <p:cNvPicPr>
            <a:picLocks/>
          </p:cNvPicPr>
          <p:nvPr/>
        </p:nvPicPr>
        <p:blipFill>
          <a:blip r:embed="rId2"/>
          <a:stretch>
            <a:fillRect/>
          </a:stretch>
        </p:blipFill>
        <p:spPr>
          <a:xfrm>
            <a:off x="101600" y="444500"/>
            <a:ext cx="8572500" cy="927100"/>
          </a:xfrm>
          <a:prstGeom prst="rect">
            <a:avLst/>
          </a:prstGeom>
        </p:spPr>
      </p:pic>
      <p:pic>
        <p:nvPicPr>
          <p:cNvPr id="7" name="图片 6" descr="ws_729.tmp"/>
          <p:cNvPicPr>
            <a:picLocks/>
          </p:cNvPicPr>
          <p:nvPr/>
        </p:nvPicPr>
        <p:blipFill>
          <a:blip r:embed="rId3"/>
          <a:stretch>
            <a:fillRect/>
          </a:stretch>
        </p:blipFill>
        <p:spPr>
          <a:xfrm>
            <a:off x="1600199" y="1485899"/>
            <a:ext cx="5880100" cy="4279900"/>
          </a:xfrm>
          <a:prstGeom prst="rect">
            <a:avLst/>
          </a:prstGeom>
        </p:spPr>
      </p:pic>
      <p:sp>
        <p:nvSpPr>
          <p:cNvPr id="8" name="TextBox 7"/>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8</a:t>
            </a:r>
            <a:endParaRPr lang="zh-CN" altLang="en-US" sz="1398">
              <a:solidFill>
                <a:srgbClr val="000000"/>
              </a:solidFill>
              <a:latin typeface="Tahoma"/>
            </a:endParaRPr>
          </a:p>
        </p:txBody>
      </p:sp>
      <p:sp>
        <p:nvSpPr>
          <p:cNvPr id="10" name="TextBox 9"/>
          <p:cNvSpPr txBox="1"/>
          <p:nvPr/>
        </p:nvSpPr>
        <p:spPr>
          <a:xfrm>
            <a:off x="1230255" y="405129"/>
            <a:ext cx="6734664" cy="679673"/>
          </a:xfrm>
          <a:prstGeom prst="rect">
            <a:avLst/>
          </a:prstGeom>
          <a:noFill/>
        </p:spPr>
        <p:txBody>
          <a:bodyPr vert="horz" wrap="none" lIns="0" tIns="0" rIns="0" bIns="0" rtlCol="0">
            <a:spAutoFit/>
          </a:bodyPr>
          <a:lstStyle/>
          <a:p>
            <a:pPr>
              <a:lnSpc>
                <a:spcPts val="5304"/>
              </a:lnSpc>
            </a:pPr>
            <a:r>
              <a:rPr lang="zh-CN" altLang="en-US" sz="4398" dirty="0" smtClean="0">
                <a:solidFill>
                  <a:srgbClr val="33339A"/>
                </a:solidFill>
                <a:latin typeface="Times New Roman"/>
              </a:rPr>
              <a:t>电子逻辑门</a:t>
            </a:r>
            <a:r>
              <a:rPr lang="en-US" altLang="zh-CN" sz="4398" dirty="0" smtClean="0">
                <a:solidFill>
                  <a:srgbClr val="33339A"/>
                </a:solidFill>
                <a:latin typeface="Tahoma"/>
              </a:rPr>
              <a:t>-</a:t>
            </a:r>
            <a:r>
              <a:rPr lang="en-US" altLang="zh-CN" sz="4398" dirty="0" smtClean="0">
                <a:solidFill>
                  <a:srgbClr val="33339A"/>
                </a:solidFill>
                <a:latin typeface="Tahoma"/>
              </a:rPr>
              <a:t>TT</a:t>
            </a:r>
            <a:r>
              <a:rPr lang="en-US" altLang="zh-CN" sz="4398" dirty="0" smtClean="0">
                <a:solidFill>
                  <a:srgbClr val="33339A"/>
                </a:solidFill>
                <a:latin typeface="Tahoma"/>
              </a:rPr>
              <a:t>L </a:t>
            </a:r>
            <a:r>
              <a:rPr lang="en-US" altLang="zh-CN" sz="4398" dirty="0" smtClean="0">
                <a:solidFill>
                  <a:srgbClr val="33339A"/>
                </a:solidFill>
                <a:latin typeface="Tahoma"/>
              </a:rPr>
              <a:t>74 </a:t>
            </a:r>
            <a:r>
              <a:rPr lang="zh-CN" altLang="en-US" sz="4398" dirty="0" smtClean="0">
                <a:solidFill>
                  <a:srgbClr val="33339A"/>
                </a:solidFill>
                <a:latin typeface="Times New Roman"/>
              </a:rPr>
              <a:t>封装</a:t>
            </a:r>
            <a:r>
              <a:rPr lang="en-US" altLang="zh-CN" sz="4398" dirty="0" smtClean="0">
                <a:solidFill>
                  <a:srgbClr val="33339A"/>
                </a:solidFill>
                <a:latin typeface="Tahoma"/>
              </a:rPr>
              <a:t>(1)</a:t>
            </a:r>
            <a:endParaRPr lang="zh-CN" altLang="en-US" sz="4398" dirty="0">
              <a:solidFill>
                <a:srgbClr val="33339A"/>
              </a:solidFill>
              <a:latin typeface="Tahoma"/>
            </a:endParaRPr>
          </a:p>
        </p:txBody>
      </p:sp>
      <p:sp>
        <p:nvSpPr>
          <p:cNvPr id="11" name="TextBox 10"/>
          <p:cNvSpPr txBox="1"/>
          <p:nvPr/>
        </p:nvSpPr>
        <p:spPr>
          <a:xfrm>
            <a:off x="3687610" y="1393048"/>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3A</a:t>
            </a:r>
          </a:p>
          <a:p>
            <a:pPr marL="0" marR="0" lvl="0" indent="0" defTabSz="914400" eaLnBrk="1" fontAlgn="auto" latinLnBrk="0" hangingPunct="1">
              <a:lnSpc>
                <a:spcPts val="1272"/>
              </a:lnSpc>
              <a:buClrTx/>
              <a:buSzTx/>
              <a:buNone/>
              <a:tabLst>
                <a:tab pos="381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9</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38100" algn="l"/>
              </a:tabLst>
              <a:defRPr/>
            </a:pPr>
            <a:r>
              <a:rPr lang="en-US" altLang="zh-CN" sz="944" smtClean="0">
                <a:solidFill>
                  <a:srgbClr val="000000"/>
                </a:solidFill>
                <a:latin typeface="Times New Roman"/>
              </a:rPr>
              <a:t>	6</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2Y</a:t>
            </a:r>
            <a:endParaRPr lang="zh-CN" altLang="en-US" sz="944" i="1">
              <a:solidFill>
                <a:srgbClr val="000000"/>
              </a:solidFill>
              <a:latin typeface="Times New Roman"/>
            </a:endParaRPr>
          </a:p>
        </p:txBody>
      </p:sp>
      <p:sp>
        <p:nvSpPr>
          <p:cNvPr id="12" name="TextBox 11"/>
          <p:cNvSpPr txBox="1"/>
          <p:nvPr/>
        </p:nvSpPr>
        <p:spPr>
          <a:xfrm>
            <a:off x="3305761" y="1393048"/>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3B</a:t>
            </a:r>
          </a:p>
          <a:p>
            <a:pPr marL="0" marR="0" lvl="0" indent="0" defTabSz="914400" eaLnBrk="1" fontAlgn="auto" latinLnBrk="0" hangingPunct="1">
              <a:lnSpc>
                <a:spcPts val="1272"/>
              </a:lnSpc>
              <a:buClrTx/>
              <a:buSzTx/>
              <a:buNone/>
              <a:tabLst>
                <a:tab pos="38100" algn="l"/>
              </a:tabLst>
              <a:defRPr/>
            </a:pPr>
            <a:r>
              <a:rPr lang="en-US" altLang="zh-CN" sz="944"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38100" algn="l"/>
              </a:tabLst>
              <a:defRPr/>
            </a:pPr>
            <a:r>
              <a:rPr lang="en-US" altLang="zh-CN" sz="944" smtClean="0">
                <a:solidFill>
                  <a:srgbClr val="000000"/>
                </a:solidFill>
                <a:latin typeface="Times New Roman"/>
              </a:rPr>
              <a:t>	5</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2B</a:t>
            </a:r>
            <a:endParaRPr lang="zh-CN" altLang="en-US" sz="944" i="1">
              <a:solidFill>
                <a:srgbClr val="000000"/>
              </a:solidFill>
              <a:latin typeface="Times New Roman"/>
            </a:endParaRPr>
          </a:p>
        </p:txBody>
      </p:sp>
      <p:sp>
        <p:nvSpPr>
          <p:cNvPr id="13" name="TextBox 12"/>
          <p:cNvSpPr txBox="1"/>
          <p:nvPr/>
        </p:nvSpPr>
        <p:spPr>
          <a:xfrm>
            <a:off x="2924767" y="1393048"/>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4Y</a:t>
            </a:r>
          </a:p>
          <a:p>
            <a:pPr marL="0" marR="0" lvl="0" indent="0" defTabSz="914400" eaLnBrk="1" fontAlgn="auto" latinLnBrk="0" hangingPunct="1">
              <a:lnSpc>
                <a:spcPts val="1272"/>
              </a:lnSpc>
              <a:buClrTx/>
              <a:buSzTx/>
              <a:buNone/>
              <a:tabLst>
                <a:tab pos="38100" algn="l"/>
              </a:tabLst>
              <a:defRPr/>
            </a:pPr>
            <a:r>
              <a:rPr lang="en-US" altLang="zh-CN" sz="944" smtClean="0">
                <a:solidFill>
                  <a:srgbClr val="000000"/>
                </a:solidFill>
                <a:latin typeface="Times New Roman"/>
              </a:rPr>
              <a:t>11</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38100" algn="l"/>
              </a:tabLst>
              <a:defRPr/>
            </a:pPr>
            <a:r>
              <a:rPr lang="en-US" altLang="zh-CN" sz="944" smtClean="0">
                <a:solidFill>
                  <a:srgbClr val="000000"/>
                </a:solidFill>
                <a:latin typeface="Times New Roman"/>
              </a:rPr>
              <a:t>	4</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2A</a:t>
            </a:r>
            <a:endParaRPr lang="zh-CN" altLang="en-US" sz="944" i="1">
              <a:solidFill>
                <a:srgbClr val="000000"/>
              </a:solidFill>
              <a:latin typeface="Times New Roman"/>
            </a:endParaRPr>
          </a:p>
        </p:txBody>
      </p:sp>
      <p:sp>
        <p:nvSpPr>
          <p:cNvPr id="14" name="TextBox 13"/>
          <p:cNvSpPr txBox="1"/>
          <p:nvPr/>
        </p:nvSpPr>
        <p:spPr>
          <a:xfrm>
            <a:off x="2544635" y="1393048"/>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4A</a:t>
            </a:r>
          </a:p>
          <a:p>
            <a:pPr marL="0" marR="0" lvl="0" indent="0" defTabSz="914400" eaLnBrk="1" fontAlgn="auto" latinLnBrk="0" hangingPunct="1">
              <a:lnSpc>
                <a:spcPts val="1272"/>
              </a:lnSpc>
              <a:buClrTx/>
              <a:buSzTx/>
              <a:buNone/>
              <a:tabLst>
                <a:tab pos="38100" algn="l"/>
              </a:tabLst>
              <a:defRPr/>
            </a:pPr>
            <a:r>
              <a:rPr lang="en-US" altLang="zh-CN" sz="944" smtClean="0">
                <a:solidFill>
                  <a:srgbClr val="000000"/>
                </a:solidFill>
                <a:latin typeface="Times New Roman"/>
              </a:rPr>
              <a:t>12</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38100" algn="l"/>
              </a:tabLst>
              <a:defRPr/>
            </a:pPr>
            <a:r>
              <a:rPr lang="en-US" altLang="zh-CN" sz="944" smtClean="0">
                <a:solidFill>
                  <a:srgbClr val="000000"/>
                </a:solidFill>
                <a:latin typeface="Times New Roman"/>
              </a:rPr>
              <a:t>	3</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1Y</a:t>
            </a:r>
            <a:endParaRPr lang="zh-CN" altLang="en-US" sz="944" i="1">
              <a:solidFill>
                <a:srgbClr val="000000"/>
              </a:solidFill>
              <a:latin typeface="Times New Roman"/>
            </a:endParaRPr>
          </a:p>
        </p:txBody>
      </p:sp>
      <p:sp>
        <p:nvSpPr>
          <p:cNvPr id="15" name="TextBox 14"/>
          <p:cNvSpPr txBox="1"/>
          <p:nvPr/>
        </p:nvSpPr>
        <p:spPr>
          <a:xfrm>
            <a:off x="2164394" y="1393048"/>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4B</a:t>
            </a:r>
          </a:p>
          <a:p>
            <a:pPr marL="0" marR="0" lvl="0" indent="0" defTabSz="914400" eaLnBrk="1" fontAlgn="auto" latinLnBrk="0" hangingPunct="1">
              <a:lnSpc>
                <a:spcPts val="1272"/>
              </a:lnSpc>
              <a:buClrTx/>
              <a:buSzTx/>
              <a:buNone/>
              <a:tabLst>
                <a:tab pos="38100" algn="l"/>
              </a:tabLst>
              <a:defRPr/>
            </a:pPr>
            <a:r>
              <a:rPr lang="en-US" altLang="zh-CN" sz="944" smtClean="0">
                <a:solidFill>
                  <a:srgbClr val="000000"/>
                </a:solidFill>
                <a:latin typeface="Times New Roman"/>
              </a:rPr>
              <a:t>13</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38100" algn="l"/>
              </a:tabLst>
              <a:defRPr/>
            </a:pPr>
            <a:r>
              <a:rPr lang="en-US" altLang="zh-CN" sz="944" smtClean="0">
                <a:solidFill>
                  <a:srgbClr val="000000"/>
                </a:solidFill>
                <a:latin typeface="Times New Roman"/>
              </a:rPr>
              <a:t>	2</a:t>
            </a:r>
          </a:p>
          <a:p>
            <a:pPr marL="0" marR="0" lvl="0" indent="0" defTabSz="914400" eaLnBrk="1" fontAlgn="auto" latinLnBrk="0" hangingPunct="1">
              <a:lnSpc>
                <a:spcPts val="1261"/>
              </a:lnSpc>
              <a:buClrTx/>
              <a:buSzTx/>
              <a:buNone/>
              <a:tabLst>
                <a:tab pos="38100" algn="l"/>
              </a:tabLst>
              <a:defRPr/>
            </a:pPr>
            <a:r>
              <a:rPr lang="en-US" altLang="zh-CN" sz="944" i="1" smtClean="0">
                <a:solidFill>
                  <a:srgbClr val="000000"/>
                </a:solidFill>
                <a:latin typeface="Times New Roman"/>
              </a:rPr>
              <a:t>1B</a:t>
            </a:r>
            <a:endParaRPr lang="zh-CN" altLang="en-US" sz="944" i="1">
              <a:solidFill>
                <a:srgbClr val="000000"/>
              </a:solidFill>
              <a:latin typeface="Times New Roman"/>
            </a:endParaRPr>
          </a:p>
        </p:txBody>
      </p:sp>
      <p:sp>
        <p:nvSpPr>
          <p:cNvPr id="16" name="TextBox 15"/>
          <p:cNvSpPr txBox="1"/>
          <p:nvPr/>
        </p:nvSpPr>
        <p:spPr>
          <a:xfrm>
            <a:off x="1762781" y="1393048"/>
            <a:ext cx="18274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 pos="38100" algn="l"/>
                <a:tab pos="63500" algn="l"/>
              </a:tabLst>
              <a:defRPr/>
            </a:pPr>
            <a:r>
              <a:rPr lang="en-US" altLang="zh-CN" sz="944" i="1" smtClean="0">
                <a:solidFill>
                  <a:srgbClr val="000000"/>
                </a:solidFill>
                <a:latin typeface="Times New Roman"/>
              </a:rPr>
              <a:t>Vcc</a:t>
            </a:r>
          </a:p>
          <a:p>
            <a:pPr marL="0" marR="0" lvl="0" indent="0" defTabSz="914400" eaLnBrk="1" fontAlgn="auto" latinLnBrk="0" hangingPunct="1">
              <a:lnSpc>
                <a:spcPts val="1272"/>
              </a:lnSpc>
              <a:buClrTx/>
              <a:buSzTx/>
              <a:buNone/>
              <a:tabLst>
                <a:tab pos="25400" algn="l"/>
                <a:tab pos="38100" algn="l"/>
                <a:tab pos="635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635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 pos="38100" algn="l"/>
                <a:tab pos="63500" algn="l"/>
              </a:tabLst>
              <a:defRPr/>
            </a:pPr>
            <a:r>
              <a:rPr lang="en-US" altLang="zh-CN" sz="944" smtClean="0">
                <a:solidFill>
                  <a:srgbClr val="000000"/>
                </a:solidFill>
                <a:latin typeface="Times New Roman"/>
              </a:rPr>
              <a:t>			1</a:t>
            </a:r>
          </a:p>
          <a:p>
            <a:pPr marL="0" marR="0" lvl="0" indent="0" defTabSz="914400" eaLnBrk="1" fontAlgn="auto" latinLnBrk="0" hangingPunct="1">
              <a:lnSpc>
                <a:spcPts val="1260"/>
              </a:lnSpc>
              <a:buClrTx/>
              <a:buSzTx/>
              <a:buNone/>
              <a:tabLst>
                <a:tab pos="25400" algn="l"/>
                <a:tab pos="38100" algn="l"/>
                <a:tab pos="63500" algn="l"/>
              </a:tabLst>
              <a:defRPr/>
            </a:pPr>
            <a:r>
              <a:rPr lang="en-US" altLang="zh-CN" sz="944" smtClean="0">
                <a:solidFill>
                  <a:srgbClr val="000000"/>
                </a:solidFill>
                <a:latin typeface="Times New Roman"/>
              </a:rPr>
              <a:t>	</a:t>
            </a:r>
            <a:r>
              <a:rPr lang="en-US" altLang="zh-CN" sz="944" i="1" smtClean="0">
                <a:solidFill>
                  <a:srgbClr val="000000"/>
                </a:solidFill>
                <a:latin typeface="Times New Roman"/>
              </a:rPr>
              <a:t>1A</a:t>
            </a:r>
            <a:endParaRPr lang="zh-CN" altLang="en-US" sz="944" i="1">
              <a:solidFill>
                <a:srgbClr val="000000"/>
              </a:solidFill>
              <a:latin typeface="Times New Roman"/>
            </a:endParaRPr>
          </a:p>
        </p:txBody>
      </p:sp>
      <p:sp>
        <p:nvSpPr>
          <p:cNvPr id="17" name="TextBox 16"/>
          <p:cNvSpPr txBox="1"/>
          <p:nvPr/>
        </p:nvSpPr>
        <p:spPr>
          <a:xfrm>
            <a:off x="4011350" y="1393048"/>
            <a:ext cx="264496"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63500" algn="l"/>
                <a:tab pos="88900" algn="l"/>
              </a:tabLst>
              <a:defRPr/>
            </a:pPr>
            <a:r>
              <a:rPr lang="en-US" altLang="zh-CN" smtClean="0"/>
              <a:t>	</a:t>
            </a:r>
            <a:r>
              <a:rPr lang="en-US" altLang="zh-CN" sz="944" i="1" smtClean="0">
                <a:solidFill>
                  <a:srgbClr val="000000"/>
                </a:solidFill>
                <a:latin typeface="Times New Roman"/>
              </a:rPr>
              <a:t>3Y</a:t>
            </a:r>
          </a:p>
          <a:p>
            <a:pPr marL="0" marR="0" lvl="0" indent="0" defTabSz="914400" eaLnBrk="1" fontAlgn="auto" latinLnBrk="0" hangingPunct="1">
              <a:lnSpc>
                <a:spcPts val="1272"/>
              </a:lnSpc>
              <a:buClrTx/>
              <a:buSzTx/>
              <a:buNone/>
              <a:tabLst>
                <a:tab pos="63500" algn="l"/>
                <a:tab pos="889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8</a:t>
            </a: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63500" algn="l"/>
                <a:tab pos="88900" algn="l"/>
              </a:tabLst>
              <a:defRPr/>
            </a:pPr>
            <a:r>
              <a:rPr lang="en-US" altLang="zh-CN" sz="944" smtClean="0">
                <a:solidFill>
                  <a:srgbClr val="000000"/>
                </a:solidFill>
                <a:latin typeface="Times New Roman"/>
              </a:rPr>
              <a:t>		7</a:t>
            </a:r>
          </a:p>
          <a:p>
            <a:pPr marL="0" marR="0" lvl="0" indent="0" defTabSz="914400" eaLnBrk="1" fontAlgn="auto" latinLnBrk="0" hangingPunct="1">
              <a:lnSpc>
                <a:spcPts val="1260"/>
              </a:lnSpc>
              <a:buClrTx/>
              <a:buSzTx/>
              <a:buNone/>
              <a:tabLst>
                <a:tab pos="63500" algn="l"/>
                <a:tab pos="88900" algn="l"/>
              </a:tabLst>
              <a:defRPr/>
            </a:pPr>
            <a:r>
              <a:rPr lang="en-US" altLang="zh-CN" sz="944" smtClean="0">
                <a:solidFill>
                  <a:srgbClr val="000000"/>
                </a:solidFill>
                <a:latin typeface="Times New Roman"/>
              </a:rPr>
              <a:t>GND</a:t>
            </a:r>
            <a:endParaRPr lang="zh-CN" altLang="en-US" sz="944">
              <a:solidFill>
                <a:srgbClr val="000000"/>
              </a:solidFill>
              <a:latin typeface="Times New Roman"/>
            </a:endParaRPr>
          </a:p>
        </p:txBody>
      </p:sp>
      <p:sp>
        <p:nvSpPr>
          <p:cNvPr id="18" name="TextBox 17"/>
          <p:cNvSpPr txBox="1"/>
          <p:nvPr/>
        </p:nvSpPr>
        <p:spPr>
          <a:xfrm>
            <a:off x="2221446" y="3428981"/>
            <a:ext cx="1681551" cy="207877"/>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457200" algn="l"/>
              </a:tabLst>
              <a:defRPr/>
            </a:pPr>
            <a:r>
              <a:rPr lang="en-US" altLang="zh-CN" smtClean="0"/>
              <a:t>	</a:t>
            </a:r>
            <a:r>
              <a:rPr lang="en-US" altLang="zh-CN" sz="944" smtClean="0">
                <a:solidFill>
                  <a:srgbClr val="000000"/>
                </a:solidFill>
                <a:latin typeface="Times New Roman"/>
              </a:rPr>
              <a:t>7400:Y =AB</a:t>
            </a:r>
          </a:p>
          <a:p>
            <a:pPr marL="0" marR="0" lvl="0" indent="0" defTabSz="914400" eaLnBrk="1" fontAlgn="auto" latinLnBrk="0" hangingPunct="1">
              <a:lnSpc>
                <a:spcPts val="792"/>
              </a:lnSpc>
              <a:buClrTx/>
              <a:buSzTx/>
              <a:buNone/>
              <a:tabLst>
                <a:tab pos="457200" algn="l"/>
              </a:tabLst>
              <a:defRPr/>
            </a:pPr>
            <a:r>
              <a:rPr lang="en-US" altLang="zh-CN" sz="944" smtClean="0">
                <a:solidFill>
                  <a:srgbClr val="000000"/>
                </a:solidFill>
                <a:latin typeface="Times New Roman"/>
              </a:rPr>
              <a:t>Quadruple two-input NAND gates</a:t>
            </a:r>
            <a:endParaRPr lang="zh-CN" altLang="en-US" sz="944">
              <a:solidFill>
                <a:srgbClr val="000000"/>
              </a:solidFill>
              <a:latin typeface="Times New Roman"/>
            </a:endParaRPr>
          </a:p>
        </p:txBody>
      </p:sp>
      <p:sp>
        <p:nvSpPr>
          <p:cNvPr id="19" name="TextBox 18"/>
          <p:cNvSpPr txBox="1"/>
          <p:nvPr/>
        </p:nvSpPr>
        <p:spPr>
          <a:xfrm>
            <a:off x="6807323" y="1392951"/>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3B</a:t>
            </a:r>
          </a:p>
          <a:p>
            <a:pPr marL="0" marR="0" lvl="0" indent="0" defTabSz="914400" eaLnBrk="1" fontAlgn="auto" latinLnBrk="0" hangingPunct="1">
              <a:lnSpc>
                <a:spcPts val="1272"/>
              </a:lnSpc>
              <a:buClrTx/>
              <a:buSzTx/>
              <a:buNone/>
              <a:tabLst>
                <a:tab pos="254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9</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Lst>
              <a:defRPr/>
            </a:pPr>
            <a:r>
              <a:rPr lang="en-US" altLang="zh-CN" sz="944" smtClean="0">
                <a:solidFill>
                  <a:srgbClr val="000000"/>
                </a:solidFill>
                <a:latin typeface="Times New Roman"/>
              </a:rPr>
              <a:t>	6</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2B</a:t>
            </a:r>
            <a:endParaRPr lang="zh-CN" altLang="en-US" sz="944" i="1">
              <a:solidFill>
                <a:srgbClr val="000000"/>
              </a:solidFill>
              <a:latin typeface="Times New Roman"/>
            </a:endParaRPr>
          </a:p>
        </p:txBody>
      </p:sp>
      <p:sp>
        <p:nvSpPr>
          <p:cNvPr id="20" name="TextBox 19"/>
          <p:cNvSpPr txBox="1"/>
          <p:nvPr/>
        </p:nvSpPr>
        <p:spPr>
          <a:xfrm>
            <a:off x="6426381" y="1392951"/>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3Y</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10</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Lst>
              <a:defRPr/>
            </a:pPr>
            <a:r>
              <a:rPr lang="en-US" altLang="zh-CN" sz="944" smtClean="0">
                <a:solidFill>
                  <a:srgbClr val="000000"/>
                </a:solidFill>
                <a:latin typeface="Times New Roman"/>
              </a:rPr>
              <a:t>	5</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2A</a:t>
            </a:r>
            <a:endParaRPr lang="zh-CN" altLang="en-US" sz="944" i="1">
              <a:solidFill>
                <a:srgbClr val="000000"/>
              </a:solidFill>
              <a:latin typeface="Times New Roman"/>
            </a:endParaRPr>
          </a:p>
        </p:txBody>
      </p:sp>
      <p:sp>
        <p:nvSpPr>
          <p:cNvPr id="21" name="TextBox 20"/>
          <p:cNvSpPr txBox="1"/>
          <p:nvPr/>
        </p:nvSpPr>
        <p:spPr>
          <a:xfrm>
            <a:off x="6046245" y="1392951"/>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4A</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11</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Lst>
              <a:defRPr/>
            </a:pPr>
            <a:r>
              <a:rPr lang="en-US" altLang="zh-CN" sz="944" smtClean="0">
                <a:solidFill>
                  <a:srgbClr val="000000"/>
                </a:solidFill>
                <a:latin typeface="Times New Roman"/>
              </a:rPr>
              <a:t>	4</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2Y</a:t>
            </a:r>
            <a:endParaRPr lang="zh-CN" altLang="en-US" sz="944" i="1">
              <a:solidFill>
                <a:srgbClr val="000000"/>
              </a:solidFill>
              <a:latin typeface="Times New Roman"/>
            </a:endParaRPr>
          </a:p>
        </p:txBody>
      </p:sp>
      <p:sp>
        <p:nvSpPr>
          <p:cNvPr id="22" name="TextBox 21"/>
          <p:cNvSpPr txBox="1"/>
          <p:nvPr/>
        </p:nvSpPr>
        <p:spPr>
          <a:xfrm>
            <a:off x="5664437" y="1392951"/>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4B</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12</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Lst>
              <a:defRPr/>
            </a:pPr>
            <a:r>
              <a:rPr lang="en-US" altLang="zh-CN" sz="944" smtClean="0">
                <a:solidFill>
                  <a:srgbClr val="000000"/>
                </a:solidFill>
                <a:latin typeface="Times New Roman"/>
              </a:rPr>
              <a:t>	3</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1B</a:t>
            </a:r>
            <a:endParaRPr lang="zh-CN" altLang="en-US" sz="944" i="1">
              <a:solidFill>
                <a:srgbClr val="000000"/>
              </a:solidFill>
              <a:latin typeface="Times New Roman"/>
            </a:endParaRPr>
          </a:p>
        </p:txBody>
      </p:sp>
      <p:sp>
        <p:nvSpPr>
          <p:cNvPr id="23" name="TextBox 22"/>
          <p:cNvSpPr txBox="1"/>
          <p:nvPr/>
        </p:nvSpPr>
        <p:spPr>
          <a:xfrm>
            <a:off x="5283694" y="1392951"/>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4Y</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13</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Lst>
              <a:defRPr/>
            </a:pPr>
            <a:r>
              <a:rPr lang="en-US" altLang="zh-CN" sz="944" smtClean="0">
                <a:solidFill>
                  <a:srgbClr val="000000"/>
                </a:solidFill>
                <a:latin typeface="Times New Roman"/>
              </a:rPr>
              <a:t>	2</a:t>
            </a:r>
          </a:p>
          <a:p>
            <a:pPr marL="0" marR="0" lvl="0" indent="0" defTabSz="914400" eaLnBrk="1" fontAlgn="auto" latinLnBrk="0" hangingPunct="1">
              <a:lnSpc>
                <a:spcPts val="1261"/>
              </a:lnSpc>
              <a:buClrTx/>
              <a:buSzTx/>
              <a:buNone/>
              <a:tabLst>
                <a:tab pos="25400" algn="l"/>
              </a:tabLst>
              <a:defRPr/>
            </a:pPr>
            <a:r>
              <a:rPr lang="en-US" altLang="zh-CN" sz="944" i="1" smtClean="0">
                <a:solidFill>
                  <a:srgbClr val="000000"/>
                </a:solidFill>
                <a:latin typeface="Times New Roman"/>
              </a:rPr>
              <a:t>1A</a:t>
            </a:r>
            <a:endParaRPr lang="zh-CN" altLang="en-US" sz="944" i="1">
              <a:solidFill>
                <a:srgbClr val="000000"/>
              </a:solidFill>
              <a:latin typeface="Times New Roman"/>
            </a:endParaRPr>
          </a:p>
        </p:txBody>
      </p:sp>
      <p:sp>
        <p:nvSpPr>
          <p:cNvPr id="24" name="TextBox 23"/>
          <p:cNvSpPr txBox="1"/>
          <p:nvPr/>
        </p:nvSpPr>
        <p:spPr>
          <a:xfrm>
            <a:off x="4882722" y="1392951"/>
            <a:ext cx="18274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 pos="50800" algn="l"/>
              </a:tabLst>
              <a:defRPr/>
            </a:pPr>
            <a:r>
              <a:rPr lang="en-US" altLang="zh-CN" sz="944" i="1" smtClean="0">
                <a:solidFill>
                  <a:srgbClr val="000000"/>
                </a:solidFill>
                <a:latin typeface="Times New Roman"/>
              </a:rPr>
              <a:t>Vcc</a:t>
            </a:r>
          </a:p>
          <a:p>
            <a:pPr marL="0" marR="0" lvl="0" indent="0" defTabSz="914400" eaLnBrk="1" fontAlgn="auto" latinLnBrk="0" hangingPunct="1">
              <a:lnSpc>
                <a:spcPts val="1272"/>
              </a:lnSpc>
              <a:buClrTx/>
              <a:buSzTx/>
              <a:buNone/>
              <a:tabLst>
                <a:tab pos="25400" algn="l"/>
                <a:tab pos="508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25400" algn="l"/>
                <a:tab pos="50800" algn="l"/>
              </a:tabLst>
              <a:defRPr/>
            </a:pPr>
            <a:r>
              <a:rPr lang="en-US" altLang="zh-CN" sz="944" smtClean="0">
                <a:solidFill>
                  <a:srgbClr val="000000"/>
                </a:solidFill>
                <a:latin typeface="Times New Roman"/>
              </a:rPr>
              <a:t>		1</a:t>
            </a:r>
          </a:p>
          <a:p>
            <a:pPr marL="0" marR="0" lvl="0" indent="0" defTabSz="914400" eaLnBrk="1" fontAlgn="auto" latinLnBrk="0" hangingPunct="1">
              <a:lnSpc>
                <a:spcPts val="1260"/>
              </a:lnSpc>
              <a:buClrTx/>
              <a:buSzTx/>
              <a:buNone/>
              <a:tabLst>
                <a:tab pos="25400" algn="l"/>
                <a:tab pos="50800" algn="l"/>
              </a:tabLst>
              <a:defRPr/>
            </a:pPr>
            <a:r>
              <a:rPr lang="en-US" altLang="zh-CN" sz="944" smtClean="0">
                <a:solidFill>
                  <a:srgbClr val="000000"/>
                </a:solidFill>
                <a:latin typeface="Times New Roman"/>
              </a:rPr>
              <a:t>	</a:t>
            </a:r>
            <a:r>
              <a:rPr lang="en-US" altLang="zh-CN" sz="944" i="1" smtClean="0">
                <a:solidFill>
                  <a:srgbClr val="000000"/>
                </a:solidFill>
                <a:latin typeface="Times New Roman"/>
              </a:rPr>
              <a:t>1Y</a:t>
            </a:r>
            <a:endParaRPr lang="zh-CN" altLang="en-US" sz="944" i="1">
              <a:solidFill>
                <a:srgbClr val="000000"/>
              </a:solidFill>
              <a:latin typeface="Times New Roman"/>
            </a:endParaRPr>
          </a:p>
        </p:txBody>
      </p:sp>
      <p:sp>
        <p:nvSpPr>
          <p:cNvPr id="25" name="TextBox 24"/>
          <p:cNvSpPr txBox="1"/>
          <p:nvPr/>
        </p:nvSpPr>
        <p:spPr>
          <a:xfrm>
            <a:off x="7131920" y="1392951"/>
            <a:ext cx="264496"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50800" algn="l"/>
                <a:tab pos="88900" algn="l"/>
              </a:tabLst>
              <a:defRPr/>
            </a:pPr>
            <a:r>
              <a:rPr lang="en-US" altLang="zh-CN" smtClean="0"/>
              <a:t>	</a:t>
            </a:r>
            <a:r>
              <a:rPr lang="en-US" altLang="zh-CN" sz="944" i="1" smtClean="0">
                <a:solidFill>
                  <a:srgbClr val="000000"/>
                </a:solidFill>
                <a:latin typeface="Times New Roman"/>
              </a:rPr>
              <a:t>3A</a:t>
            </a:r>
          </a:p>
          <a:p>
            <a:pPr marL="0" marR="0" lvl="0" indent="0" defTabSz="914400" eaLnBrk="1" fontAlgn="auto" latinLnBrk="0" hangingPunct="1">
              <a:lnSpc>
                <a:spcPts val="1272"/>
              </a:lnSpc>
              <a:buClrTx/>
              <a:buSzTx/>
              <a:buNone/>
              <a:tabLst>
                <a:tab pos="50800" algn="l"/>
                <a:tab pos="889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8</a:t>
            </a: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7"/>
              </a:lnSpc>
              <a:buClrTx/>
              <a:buSzTx/>
              <a:buNone/>
              <a:tabLst>
                <a:tab pos="50800" algn="l"/>
                <a:tab pos="88900" algn="l"/>
              </a:tabLst>
              <a:defRPr/>
            </a:pPr>
            <a:r>
              <a:rPr lang="en-US" altLang="zh-CN" sz="944" smtClean="0">
                <a:solidFill>
                  <a:srgbClr val="000000"/>
                </a:solidFill>
                <a:latin typeface="Times New Roman"/>
              </a:rPr>
              <a:t>		7</a:t>
            </a:r>
          </a:p>
          <a:p>
            <a:pPr marL="0" marR="0" lvl="0" indent="0" defTabSz="914400" eaLnBrk="1" fontAlgn="auto" latinLnBrk="0" hangingPunct="1">
              <a:lnSpc>
                <a:spcPts val="1260"/>
              </a:lnSpc>
              <a:buClrTx/>
              <a:buSzTx/>
              <a:buNone/>
              <a:tabLst>
                <a:tab pos="50800" algn="l"/>
                <a:tab pos="88900" algn="l"/>
              </a:tabLst>
              <a:defRPr/>
            </a:pPr>
            <a:r>
              <a:rPr lang="en-US" altLang="zh-CN" sz="944" smtClean="0">
                <a:solidFill>
                  <a:srgbClr val="000000"/>
                </a:solidFill>
                <a:latin typeface="Times New Roman"/>
              </a:rPr>
              <a:t>GND</a:t>
            </a:r>
            <a:endParaRPr lang="zh-CN" altLang="en-US" sz="944">
              <a:solidFill>
                <a:srgbClr val="000000"/>
              </a:solidFill>
              <a:latin typeface="Times New Roman"/>
            </a:endParaRPr>
          </a:p>
        </p:txBody>
      </p:sp>
      <p:sp>
        <p:nvSpPr>
          <p:cNvPr id="26" name="TextBox 25"/>
          <p:cNvSpPr txBox="1"/>
          <p:nvPr/>
        </p:nvSpPr>
        <p:spPr>
          <a:xfrm>
            <a:off x="5384074" y="3428817"/>
            <a:ext cx="1583767" cy="211468"/>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55600" algn="l"/>
              </a:tabLst>
              <a:defRPr/>
            </a:pPr>
            <a:r>
              <a:rPr lang="en-US" altLang="zh-CN" smtClean="0"/>
              <a:t>	</a:t>
            </a:r>
            <a:r>
              <a:rPr lang="en-US" altLang="zh-CN" sz="944" smtClean="0">
                <a:solidFill>
                  <a:srgbClr val="000000"/>
                </a:solidFill>
                <a:latin typeface="Times New Roman"/>
              </a:rPr>
              <a:t>7402:Y =A + B</a:t>
            </a:r>
          </a:p>
          <a:p>
            <a:pPr marL="0" marR="0" lvl="0" indent="0" defTabSz="914400" eaLnBrk="1" fontAlgn="auto" latinLnBrk="0" hangingPunct="1">
              <a:lnSpc>
                <a:spcPts val="792"/>
              </a:lnSpc>
              <a:buClrTx/>
              <a:buSzTx/>
              <a:buNone/>
              <a:tabLst>
                <a:tab pos="355600" algn="l"/>
              </a:tabLst>
              <a:defRPr/>
            </a:pPr>
            <a:r>
              <a:rPr lang="en-US" altLang="zh-CN" sz="944" smtClean="0">
                <a:solidFill>
                  <a:srgbClr val="000000"/>
                </a:solidFill>
                <a:latin typeface="Times New Roman"/>
              </a:rPr>
              <a:t>Quadruple two-input NOR gates</a:t>
            </a:r>
            <a:endParaRPr lang="zh-CN" altLang="en-US" sz="944">
              <a:solidFill>
                <a:srgbClr val="000000"/>
              </a:solidFill>
              <a:latin typeface="Times New Roman"/>
            </a:endParaRPr>
          </a:p>
        </p:txBody>
      </p:sp>
      <p:sp>
        <p:nvSpPr>
          <p:cNvPr id="27" name="TextBox 26"/>
          <p:cNvSpPr txBox="1"/>
          <p:nvPr/>
        </p:nvSpPr>
        <p:spPr>
          <a:xfrm>
            <a:off x="6807114" y="3941400"/>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3A</a:t>
            </a:r>
          </a:p>
          <a:p>
            <a:pPr marL="0" marR="0" lvl="0" indent="0" defTabSz="914400" eaLnBrk="1" fontAlgn="auto" latinLnBrk="0" hangingPunct="1">
              <a:lnSpc>
                <a:spcPts val="1272"/>
              </a:lnSpc>
              <a:buClrTx/>
              <a:buSzTx/>
              <a:buNone/>
              <a:tabLst>
                <a:tab pos="381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9</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4" smtClean="0">
                <a:solidFill>
                  <a:srgbClr val="000000"/>
                </a:solidFill>
                <a:latin typeface="Times New Roman"/>
              </a:rPr>
              <a:t>	6</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2Y</a:t>
            </a:r>
            <a:endParaRPr lang="zh-CN" altLang="en-US" sz="944" i="1">
              <a:solidFill>
                <a:srgbClr val="000000"/>
              </a:solidFill>
              <a:latin typeface="Times New Roman"/>
            </a:endParaRPr>
          </a:p>
        </p:txBody>
      </p:sp>
      <p:sp>
        <p:nvSpPr>
          <p:cNvPr id="28" name="TextBox 27"/>
          <p:cNvSpPr txBox="1"/>
          <p:nvPr/>
        </p:nvSpPr>
        <p:spPr>
          <a:xfrm>
            <a:off x="6426064" y="3941400"/>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4" i="1" smtClean="0">
                <a:solidFill>
                  <a:srgbClr val="000000"/>
                </a:solidFill>
                <a:latin typeface="Times New Roman"/>
              </a:rPr>
              <a:t>3B</a:t>
            </a:r>
          </a:p>
          <a:p>
            <a:pPr marL="0" marR="0" lvl="0" indent="0" defTabSz="914400" eaLnBrk="1" fontAlgn="auto" latinLnBrk="0" hangingPunct="1">
              <a:lnSpc>
                <a:spcPts val="1272"/>
              </a:lnSpc>
              <a:buClrTx/>
              <a:buSzTx/>
              <a:buNone/>
              <a:tabLst>
                <a:tab pos="38100" algn="l"/>
              </a:tabLst>
              <a:defRPr/>
            </a:pPr>
            <a:r>
              <a:rPr lang="en-US" altLang="zh-CN" sz="944"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4" smtClean="0">
                <a:solidFill>
                  <a:srgbClr val="000000"/>
                </a:solidFill>
                <a:latin typeface="Times New Roman"/>
              </a:rPr>
              <a:t>	5</a:t>
            </a:r>
          </a:p>
          <a:p>
            <a:pPr marL="0" marR="0" lvl="0" indent="0" defTabSz="914400" eaLnBrk="1" fontAlgn="auto" latinLnBrk="0" hangingPunct="1">
              <a:lnSpc>
                <a:spcPts val="1260"/>
              </a:lnSpc>
              <a:buClrTx/>
              <a:buSzTx/>
              <a:buNone/>
              <a:tabLst>
                <a:tab pos="38100" algn="l"/>
              </a:tabLst>
              <a:defRPr/>
            </a:pPr>
            <a:r>
              <a:rPr lang="en-US" altLang="zh-CN" sz="944" i="1" smtClean="0">
                <a:solidFill>
                  <a:srgbClr val="000000"/>
                </a:solidFill>
                <a:latin typeface="Times New Roman"/>
              </a:rPr>
              <a:t>2B</a:t>
            </a:r>
            <a:endParaRPr lang="zh-CN" altLang="en-US" sz="944" i="1">
              <a:solidFill>
                <a:srgbClr val="000000"/>
              </a:solidFill>
              <a:latin typeface="Times New Roman"/>
            </a:endParaRPr>
          </a:p>
        </p:txBody>
      </p:sp>
      <p:sp>
        <p:nvSpPr>
          <p:cNvPr id="29" name="TextBox 28"/>
          <p:cNvSpPr txBox="1"/>
          <p:nvPr/>
        </p:nvSpPr>
        <p:spPr>
          <a:xfrm>
            <a:off x="6045885" y="3941400"/>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4Y</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11</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25400" algn="l"/>
              </a:tabLst>
              <a:defRPr/>
            </a:pPr>
            <a:r>
              <a:rPr lang="en-US" altLang="zh-CN" sz="944" smtClean="0">
                <a:solidFill>
                  <a:srgbClr val="000000"/>
                </a:solidFill>
                <a:latin typeface="Times New Roman"/>
              </a:rPr>
              <a:t>	4</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2A</a:t>
            </a:r>
            <a:endParaRPr lang="zh-CN" altLang="en-US" sz="944" i="1">
              <a:solidFill>
                <a:srgbClr val="000000"/>
              </a:solidFill>
              <a:latin typeface="Times New Roman"/>
            </a:endParaRPr>
          </a:p>
        </p:txBody>
      </p:sp>
      <p:sp>
        <p:nvSpPr>
          <p:cNvPr id="30" name="TextBox 29"/>
          <p:cNvSpPr txBox="1"/>
          <p:nvPr/>
        </p:nvSpPr>
        <p:spPr>
          <a:xfrm>
            <a:off x="5664251" y="3941400"/>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4A</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12</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25400" algn="l"/>
              </a:tabLst>
              <a:defRPr/>
            </a:pPr>
            <a:r>
              <a:rPr lang="en-US" altLang="zh-CN" sz="944" smtClean="0">
                <a:solidFill>
                  <a:srgbClr val="000000"/>
                </a:solidFill>
                <a:latin typeface="Times New Roman"/>
              </a:rPr>
              <a:t>	3</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1Y</a:t>
            </a:r>
            <a:endParaRPr lang="zh-CN" altLang="en-US" sz="944" i="1">
              <a:solidFill>
                <a:srgbClr val="000000"/>
              </a:solidFill>
              <a:latin typeface="Times New Roman"/>
            </a:endParaRPr>
          </a:p>
        </p:txBody>
      </p:sp>
      <p:sp>
        <p:nvSpPr>
          <p:cNvPr id="31" name="TextBox 30"/>
          <p:cNvSpPr txBox="1"/>
          <p:nvPr/>
        </p:nvSpPr>
        <p:spPr>
          <a:xfrm>
            <a:off x="5283282" y="3941400"/>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z="944" i="1" smtClean="0">
                <a:solidFill>
                  <a:srgbClr val="000000"/>
                </a:solidFill>
                <a:latin typeface="Times New Roman"/>
              </a:rPr>
              <a:t>4B</a:t>
            </a:r>
          </a:p>
          <a:p>
            <a:pPr marL="0" marR="0" lvl="0" indent="0" defTabSz="914400" eaLnBrk="1" fontAlgn="auto" latinLnBrk="0" hangingPunct="1">
              <a:lnSpc>
                <a:spcPts val="1272"/>
              </a:lnSpc>
              <a:buClrTx/>
              <a:buSzTx/>
              <a:buNone/>
              <a:tabLst>
                <a:tab pos="25400" algn="l"/>
              </a:tabLst>
              <a:defRPr/>
            </a:pPr>
            <a:r>
              <a:rPr lang="en-US" altLang="zh-CN" sz="944" smtClean="0">
                <a:solidFill>
                  <a:srgbClr val="000000"/>
                </a:solidFill>
                <a:latin typeface="Times New Roman"/>
              </a:rPr>
              <a:t>13</a:t>
            </a: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25400" algn="l"/>
              </a:tabLst>
              <a:defRPr/>
            </a:pPr>
            <a:r>
              <a:rPr lang="en-US" altLang="zh-CN" sz="944" smtClean="0">
                <a:solidFill>
                  <a:srgbClr val="000000"/>
                </a:solidFill>
                <a:latin typeface="Times New Roman"/>
              </a:rPr>
              <a:t>	2</a:t>
            </a:r>
          </a:p>
          <a:p>
            <a:pPr marL="0" marR="0" lvl="0" indent="0" defTabSz="914400" eaLnBrk="1" fontAlgn="auto" latinLnBrk="0" hangingPunct="1">
              <a:lnSpc>
                <a:spcPts val="1260"/>
              </a:lnSpc>
              <a:buClrTx/>
              <a:buSzTx/>
              <a:buNone/>
              <a:tabLst>
                <a:tab pos="25400" algn="l"/>
              </a:tabLst>
              <a:defRPr/>
            </a:pPr>
            <a:r>
              <a:rPr lang="en-US" altLang="zh-CN" sz="944" i="1" smtClean="0">
                <a:solidFill>
                  <a:srgbClr val="000000"/>
                </a:solidFill>
                <a:latin typeface="Times New Roman"/>
              </a:rPr>
              <a:t>1B</a:t>
            </a:r>
            <a:endParaRPr lang="zh-CN" altLang="en-US" sz="944" i="1">
              <a:solidFill>
                <a:srgbClr val="000000"/>
              </a:solidFill>
              <a:latin typeface="Times New Roman"/>
            </a:endParaRPr>
          </a:p>
        </p:txBody>
      </p:sp>
      <p:sp>
        <p:nvSpPr>
          <p:cNvPr id="32" name="TextBox 31"/>
          <p:cNvSpPr txBox="1"/>
          <p:nvPr/>
        </p:nvSpPr>
        <p:spPr>
          <a:xfrm>
            <a:off x="4882473" y="3941400"/>
            <a:ext cx="18274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 pos="50800" algn="l"/>
              </a:tabLst>
              <a:defRPr/>
            </a:pPr>
            <a:r>
              <a:rPr lang="en-US" altLang="zh-CN" sz="944" i="1" smtClean="0">
                <a:solidFill>
                  <a:srgbClr val="000000"/>
                </a:solidFill>
                <a:latin typeface="Times New Roman"/>
              </a:rPr>
              <a:t>Vcc</a:t>
            </a:r>
          </a:p>
          <a:p>
            <a:pPr marL="0" marR="0" lvl="0" indent="0" defTabSz="914400" eaLnBrk="1" fontAlgn="auto" latinLnBrk="0" hangingPunct="1">
              <a:lnSpc>
                <a:spcPts val="1272"/>
              </a:lnSpc>
              <a:buClrTx/>
              <a:buSzTx/>
              <a:buNone/>
              <a:tabLst>
                <a:tab pos="25400" algn="l"/>
                <a:tab pos="508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25400" algn="l"/>
                <a:tab pos="50800" algn="l"/>
              </a:tabLst>
              <a:defRPr/>
            </a:pPr>
            <a:r>
              <a:rPr lang="en-US" altLang="zh-CN" sz="944" smtClean="0">
                <a:solidFill>
                  <a:srgbClr val="000000"/>
                </a:solidFill>
                <a:latin typeface="Times New Roman"/>
              </a:rPr>
              <a:t>		1</a:t>
            </a:r>
          </a:p>
          <a:p>
            <a:pPr marL="0" marR="0" lvl="0" indent="0" defTabSz="914400" eaLnBrk="1" fontAlgn="auto" latinLnBrk="0" hangingPunct="1">
              <a:lnSpc>
                <a:spcPts val="1260"/>
              </a:lnSpc>
              <a:buClrTx/>
              <a:buSzTx/>
              <a:buNone/>
              <a:tabLst>
                <a:tab pos="25400" algn="l"/>
                <a:tab pos="50800" algn="l"/>
              </a:tabLst>
              <a:defRPr/>
            </a:pPr>
            <a:r>
              <a:rPr lang="en-US" altLang="zh-CN" sz="944" smtClean="0">
                <a:solidFill>
                  <a:srgbClr val="000000"/>
                </a:solidFill>
                <a:latin typeface="Times New Roman"/>
              </a:rPr>
              <a:t>	</a:t>
            </a:r>
            <a:r>
              <a:rPr lang="en-US" altLang="zh-CN" sz="944" i="1" smtClean="0">
                <a:solidFill>
                  <a:srgbClr val="000000"/>
                </a:solidFill>
                <a:latin typeface="Times New Roman"/>
              </a:rPr>
              <a:t>1A</a:t>
            </a:r>
            <a:endParaRPr lang="zh-CN" altLang="en-US" sz="944" i="1">
              <a:solidFill>
                <a:srgbClr val="000000"/>
              </a:solidFill>
              <a:latin typeface="Times New Roman"/>
            </a:endParaRPr>
          </a:p>
        </p:txBody>
      </p:sp>
      <p:sp>
        <p:nvSpPr>
          <p:cNvPr id="33" name="TextBox 32"/>
          <p:cNvSpPr txBox="1"/>
          <p:nvPr/>
        </p:nvSpPr>
        <p:spPr>
          <a:xfrm>
            <a:off x="7131572" y="3941400"/>
            <a:ext cx="264496"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63500" algn="l"/>
                <a:tab pos="88900" algn="l"/>
              </a:tabLst>
              <a:defRPr/>
            </a:pPr>
            <a:r>
              <a:rPr lang="en-US" altLang="zh-CN" smtClean="0"/>
              <a:t>	</a:t>
            </a:r>
            <a:r>
              <a:rPr lang="en-US" altLang="zh-CN" sz="944" i="1" smtClean="0">
                <a:solidFill>
                  <a:srgbClr val="000000"/>
                </a:solidFill>
                <a:latin typeface="Times New Roman"/>
              </a:rPr>
              <a:t>3Y</a:t>
            </a:r>
          </a:p>
          <a:p>
            <a:pPr marL="0" marR="0" lvl="0" indent="0" defTabSz="914400" eaLnBrk="1" fontAlgn="auto" latinLnBrk="0" hangingPunct="1">
              <a:lnSpc>
                <a:spcPts val="1272"/>
              </a:lnSpc>
              <a:buClrTx/>
              <a:buSzTx/>
              <a:buNone/>
              <a:tabLst>
                <a:tab pos="63500" algn="l"/>
                <a:tab pos="88900" algn="l"/>
              </a:tabLst>
              <a:defRPr/>
            </a:pPr>
            <a:r>
              <a:rPr lang="en-US" altLang="zh-CN" sz="944" i="1" smtClean="0">
                <a:solidFill>
                  <a:srgbClr val="000000"/>
                </a:solidFill>
                <a:latin typeface="Times New Roman"/>
              </a:rPr>
              <a:t>		</a:t>
            </a:r>
            <a:r>
              <a:rPr lang="en-US" altLang="zh-CN" sz="944" smtClean="0">
                <a:solidFill>
                  <a:srgbClr val="000000"/>
                </a:solidFill>
                <a:latin typeface="Times New Roman"/>
              </a:rPr>
              <a:t>8</a:t>
            </a: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4" smtClean="0">
              <a:solidFill>
                <a:srgbClr val="000000"/>
              </a:solidFill>
              <a:latin typeface="Times New Roman"/>
            </a:endParaRPr>
          </a:p>
          <a:p>
            <a:pPr marL="0" marR="0" lvl="0" indent="0" defTabSz="914400" eaLnBrk="1" fontAlgn="auto" latinLnBrk="0" hangingPunct="1">
              <a:lnSpc>
                <a:spcPts val="1076"/>
              </a:lnSpc>
              <a:buClrTx/>
              <a:buSzTx/>
              <a:buNone/>
              <a:tabLst>
                <a:tab pos="63500" algn="l"/>
                <a:tab pos="88900" algn="l"/>
              </a:tabLst>
              <a:defRPr/>
            </a:pPr>
            <a:r>
              <a:rPr lang="en-US" altLang="zh-CN" sz="944" smtClean="0">
                <a:solidFill>
                  <a:srgbClr val="000000"/>
                </a:solidFill>
                <a:latin typeface="Times New Roman"/>
              </a:rPr>
              <a:t>		7</a:t>
            </a:r>
          </a:p>
          <a:p>
            <a:pPr marL="0" marR="0" lvl="0" indent="0" defTabSz="914400" eaLnBrk="1" fontAlgn="auto" latinLnBrk="0" hangingPunct="1">
              <a:lnSpc>
                <a:spcPts val="1260"/>
              </a:lnSpc>
              <a:buClrTx/>
              <a:buSzTx/>
              <a:buNone/>
              <a:tabLst>
                <a:tab pos="63500" algn="l"/>
                <a:tab pos="88900" algn="l"/>
              </a:tabLst>
              <a:defRPr/>
            </a:pPr>
            <a:r>
              <a:rPr lang="en-US" altLang="zh-CN" sz="944" smtClean="0">
                <a:solidFill>
                  <a:srgbClr val="000000"/>
                </a:solidFill>
                <a:latin typeface="Times New Roman"/>
              </a:rPr>
              <a:t>GND</a:t>
            </a:r>
            <a:endParaRPr lang="zh-CN" altLang="en-US" sz="944">
              <a:solidFill>
                <a:srgbClr val="000000"/>
              </a:solidFill>
              <a:latin typeface="Times New Roman"/>
            </a:endParaRPr>
          </a:p>
        </p:txBody>
      </p:sp>
      <p:sp>
        <p:nvSpPr>
          <p:cNvPr id="34" name="TextBox 33"/>
          <p:cNvSpPr txBox="1"/>
          <p:nvPr/>
        </p:nvSpPr>
        <p:spPr>
          <a:xfrm>
            <a:off x="3687061" y="3941352"/>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3" i="1" smtClean="0">
                <a:solidFill>
                  <a:srgbClr val="000000"/>
                </a:solidFill>
                <a:latin typeface="Times New Roman"/>
              </a:rPr>
              <a:t>4A</a:t>
            </a:r>
          </a:p>
          <a:p>
            <a:pPr marL="0" marR="0" lvl="0" indent="0" defTabSz="914400" eaLnBrk="1" fontAlgn="auto" latinLnBrk="0" hangingPunct="1">
              <a:lnSpc>
                <a:spcPts val="1272"/>
              </a:lnSpc>
              <a:buClrTx/>
              <a:buSzTx/>
              <a:buNone/>
              <a:tabLst>
                <a:tab pos="38100" algn="l"/>
              </a:tabLst>
              <a:defRPr/>
            </a:pPr>
            <a:r>
              <a:rPr lang="en-US" altLang="zh-CN" sz="943" i="1" smtClean="0">
                <a:solidFill>
                  <a:srgbClr val="000000"/>
                </a:solidFill>
                <a:latin typeface="Times New Roman"/>
              </a:rPr>
              <a:t>	</a:t>
            </a:r>
            <a:r>
              <a:rPr lang="en-US" altLang="zh-CN" sz="943" smtClean="0">
                <a:solidFill>
                  <a:srgbClr val="000000"/>
                </a:solidFill>
                <a:latin typeface="Times New Roman"/>
              </a:rPr>
              <a:t>9</a:t>
            </a: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3" smtClean="0">
                <a:solidFill>
                  <a:srgbClr val="000000"/>
                </a:solidFill>
                <a:latin typeface="Times New Roman"/>
              </a:rPr>
              <a:t>	6</a:t>
            </a:r>
          </a:p>
          <a:p>
            <a:pPr marL="0" marR="0" lvl="0" indent="0" defTabSz="914400" eaLnBrk="1" fontAlgn="auto" latinLnBrk="0" hangingPunct="1">
              <a:lnSpc>
                <a:spcPts val="1260"/>
              </a:lnSpc>
              <a:buClrTx/>
              <a:buSzTx/>
              <a:buNone/>
              <a:tabLst>
                <a:tab pos="38100" algn="l"/>
              </a:tabLst>
              <a:defRPr/>
            </a:pPr>
            <a:r>
              <a:rPr lang="en-US" altLang="zh-CN" sz="943" i="1" smtClean="0">
                <a:solidFill>
                  <a:srgbClr val="000000"/>
                </a:solidFill>
                <a:latin typeface="Times New Roman"/>
              </a:rPr>
              <a:t>3Y</a:t>
            </a:r>
            <a:endParaRPr lang="zh-CN" altLang="en-US" sz="943" i="1">
              <a:solidFill>
                <a:srgbClr val="000000"/>
              </a:solidFill>
              <a:latin typeface="Times New Roman"/>
            </a:endParaRPr>
          </a:p>
        </p:txBody>
      </p:sp>
      <p:sp>
        <p:nvSpPr>
          <p:cNvPr id="35" name="TextBox 34"/>
          <p:cNvSpPr txBox="1"/>
          <p:nvPr/>
        </p:nvSpPr>
        <p:spPr>
          <a:xfrm>
            <a:off x="3305339" y="3941352"/>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3" i="1" smtClean="0">
                <a:solidFill>
                  <a:srgbClr val="000000"/>
                </a:solidFill>
                <a:latin typeface="Times New Roman"/>
              </a:rPr>
              <a:t>5Y</a:t>
            </a:r>
          </a:p>
          <a:p>
            <a:pPr marL="0" marR="0" lvl="0" indent="0" defTabSz="914400" eaLnBrk="1" fontAlgn="auto" latinLnBrk="0" hangingPunct="1">
              <a:lnSpc>
                <a:spcPts val="1272"/>
              </a:lnSpc>
              <a:buClrTx/>
              <a:buSzTx/>
              <a:buNone/>
              <a:tabLst>
                <a:tab pos="38100" algn="l"/>
              </a:tabLst>
              <a:defRPr/>
            </a:pPr>
            <a:r>
              <a:rPr lang="en-US" altLang="zh-CN" sz="943"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3" smtClean="0">
                <a:solidFill>
                  <a:srgbClr val="000000"/>
                </a:solidFill>
                <a:latin typeface="Times New Roman"/>
              </a:rPr>
              <a:t>	5</a:t>
            </a:r>
          </a:p>
          <a:p>
            <a:pPr marL="0" marR="0" lvl="0" indent="0" defTabSz="914400" eaLnBrk="1" fontAlgn="auto" latinLnBrk="0" hangingPunct="1">
              <a:lnSpc>
                <a:spcPts val="1260"/>
              </a:lnSpc>
              <a:buClrTx/>
              <a:buSzTx/>
              <a:buNone/>
              <a:tabLst>
                <a:tab pos="38100" algn="l"/>
              </a:tabLst>
              <a:defRPr/>
            </a:pPr>
            <a:r>
              <a:rPr lang="en-US" altLang="zh-CN" sz="943" i="1" smtClean="0">
                <a:solidFill>
                  <a:srgbClr val="000000"/>
                </a:solidFill>
                <a:latin typeface="Times New Roman"/>
              </a:rPr>
              <a:t>3A</a:t>
            </a:r>
            <a:endParaRPr lang="zh-CN" altLang="en-US" sz="943" i="1">
              <a:solidFill>
                <a:srgbClr val="000000"/>
              </a:solidFill>
              <a:latin typeface="Times New Roman"/>
            </a:endParaRPr>
          </a:p>
        </p:txBody>
      </p:sp>
      <p:sp>
        <p:nvSpPr>
          <p:cNvPr id="36" name="TextBox 35"/>
          <p:cNvSpPr txBox="1"/>
          <p:nvPr/>
        </p:nvSpPr>
        <p:spPr>
          <a:xfrm>
            <a:off x="2924425" y="3941352"/>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3" i="1" smtClean="0">
                <a:solidFill>
                  <a:srgbClr val="000000"/>
                </a:solidFill>
                <a:latin typeface="Times New Roman"/>
              </a:rPr>
              <a:t>5A</a:t>
            </a:r>
          </a:p>
          <a:p>
            <a:pPr marL="0" marR="0" lvl="0" indent="0" defTabSz="914400" eaLnBrk="1" fontAlgn="auto" latinLnBrk="0" hangingPunct="1">
              <a:lnSpc>
                <a:spcPts val="1272"/>
              </a:lnSpc>
              <a:buClrTx/>
              <a:buSzTx/>
              <a:buNone/>
              <a:tabLst>
                <a:tab pos="38100" algn="l"/>
              </a:tabLst>
              <a:defRPr/>
            </a:pPr>
            <a:r>
              <a:rPr lang="en-US" altLang="zh-CN" sz="943" smtClean="0">
                <a:solidFill>
                  <a:srgbClr val="000000"/>
                </a:solidFill>
                <a:latin typeface="Times New Roman"/>
              </a:rPr>
              <a:t>11</a:t>
            </a: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3" smtClean="0">
                <a:solidFill>
                  <a:srgbClr val="000000"/>
                </a:solidFill>
                <a:latin typeface="Times New Roman"/>
              </a:rPr>
              <a:t>	4</a:t>
            </a:r>
          </a:p>
          <a:p>
            <a:pPr marL="0" marR="0" lvl="0" indent="0" defTabSz="914400" eaLnBrk="1" fontAlgn="auto" latinLnBrk="0" hangingPunct="1">
              <a:lnSpc>
                <a:spcPts val="1260"/>
              </a:lnSpc>
              <a:buClrTx/>
              <a:buSzTx/>
              <a:buNone/>
              <a:tabLst>
                <a:tab pos="38100" algn="l"/>
              </a:tabLst>
              <a:defRPr/>
            </a:pPr>
            <a:r>
              <a:rPr lang="en-US" altLang="zh-CN" sz="943" i="1" smtClean="0">
                <a:solidFill>
                  <a:srgbClr val="000000"/>
                </a:solidFill>
                <a:latin typeface="Times New Roman"/>
              </a:rPr>
              <a:t>2Y</a:t>
            </a:r>
            <a:endParaRPr lang="zh-CN" altLang="en-US" sz="943" i="1">
              <a:solidFill>
                <a:srgbClr val="000000"/>
              </a:solidFill>
              <a:latin typeface="Times New Roman"/>
            </a:endParaRPr>
          </a:p>
        </p:txBody>
      </p:sp>
      <p:sp>
        <p:nvSpPr>
          <p:cNvPr id="37" name="TextBox 36"/>
          <p:cNvSpPr txBox="1"/>
          <p:nvPr/>
        </p:nvSpPr>
        <p:spPr>
          <a:xfrm>
            <a:off x="2544202" y="3941352"/>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3" i="1" smtClean="0">
                <a:solidFill>
                  <a:srgbClr val="000000"/>
                </a:solidFill>
                <a:latin typeface="Times New Roman"/>
              </a:rPr>
              <a:t>6Y</a:t>
            </a:r>
          </a:p>
          <a:p>
            <a:pPr marL="0" marR="0" lvl="0" indent="0" defTabSz="914400" eaLnBrk="1" fontAlgn="auto" latinLnBrk="0" hangingPunct="1">
              <a:lnSpc>
                <a:spcPts val="1272"/>
              </a:lnSpc>
              <a:buClrTx/>
              <a:buSzTx/>
              <a:buNone/>
              <a:tabLst>
                <a:tab pos="38100" algn="l"/>
              </a:tabLst>
              <a:defRPr/>
            </a:pPr>
            <a:r>
              <a:rPr lang="en-US" altLang="zh-CN" sz="943" smtClean="0">
                <a:solidFill>
                  <a:srgbClr val="000000"/>
                </a:solidFill>
                <a:latin typeface="Times New Roman"/>
              </a:rPr>
              <a:t>12</a:t>
            </a: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3" smtClean="0">
                <a:solidFill>
                  <a:srgbClr val="000000"/>
                </a:solidFill>
                <a:latin typeface="Times New Roman"/>
              </a:rPr>
              <a:t>	3</a:t>
            </a:r>
          </a:p>
          <a:p>
            <a:pPr marL="0" marR="0" lvl="0" indent="0" defTabSz="914400" eaLnBrk="1" fontAlgn="auto" latinLnBrk="0" hangingPunct="1">
              <a:lnSpc>
                <a:spcPts val="1260"/>
              </a:lnSpc>
              <a:buClrTx/>
              <a:buSzTx/>
              <a:buNone/>
              <a:tabLst>
                <a:tab pos="38100" algn="l"/>
              </a:tabLst>
              <a:defRPr/>
            </a:pPr>
            <a:r>
              <a:rPr lang="en-US" altLang="zh-CN" sz="943" i="1" smtClean="0">
                <a:solidFill>
                  <a:srgbClr val="000000"/>
                </a:solidFill>
                <a:latin typeface="Times New Roman"/>
              </a:rPr>
              <a:t>2A</a:t>
            </a:r>
            <a:endParaRPr lang="zh-CN" altLang="en-US" sz="943" i="1">
              <a:solidFill>
                <a:srgbClr val="000000"/>
              </a:solidFill>
              <a:latin typeface="Times New Roman"/>
            </a:endParaRPr>
          </a:p>
        </p:txBody>
      </p:sp>
      <p:sp>
        <p:nvSpPr>
          <p:cNvPr id="38" name="TextBox 37"/>
          <p:cNvSpPr txBox="1"/>
          <p:nvPr/>
        </p:nvSpPr>
        <p:spPr>
          <a:xfrm>
            <a:off x="2164069" y="3941352"/>
            <a:ext cx="134652"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38100" algn="l"/>
              </a:tabLst>
              <a:defRPr/>
            </a:pPr>
            <a:r>
              <a:rPr lang="en-US" altLang="zh-CN" sz="943" i="1" smtClean="0">
                <a:solidFill>
                  <a:srgbClr val="000000"/>
                </a:solidFill>
                <a:latin typeface="Times New Roman"/>
              </a:rPr>
              <a:t>6A</a:t>
            </a:r>
          </a:p>
          <a:p>
            <a:pPr marL="0" marR="0" lvl="0" indent="0" defTabSz="914400" eaLnBrk="1" fontAlgn="auto" latinLnBrk="0" hangingPunct="1">
              <a:lnSpc>
                <a:spcPts val="1272"/>
              </a:lnSpc>
              <a:buClrTx/>
              <a:buSzTx/>
              <a:buNone/>
              <a:tabLst>
                <a:tab pos="38100" algn="l"/>
              </a:tabLst>
              <a:defRPr/>
            </a:pPr>
            <a:r>
              <a:rPr lang="en-US" altLang="zh-CN" sz="943" smtClean="0">
                <a:solidFill>
                  <a:srgbClr val="000000"/>
                </a:solidFill>
                <a:latin typeface="Times New Roman"/>
              </a:rPr>
              <a:t>13</a:t>
            </a: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38100" algn="l"/>
              </a:tabLst>
              <a:defRPr/>
            </a:pPr>
            <a:r>
              <a:rPr lang="en-US" altLang="zh-CN" sz="943" smtClean="0">
                <a:solidFill>
                  <a:srgbClr val="000000"/>
                </a:solidFill>
                <a:latin typeface="Times New Roman"/>
              </a:rPr>
              <a:t>	2</a:t>
            </a:r>
          </a:p>
          <a:p>
            <a:pPr marL="0" marR="0" lvl="0" indent="0" defTabSz="914400" eaLnBrk="1" fontAlgn="auto" latinLnBrk="0" hangingPunct="1">
              <a:lnSpc>
                <a:spcPts val="1260"/>
              </a:lnSpc>
              <a:buClrTx/>
              <a:buSzTx/>
              <a:buNone/>
              <a:tabLst>
                <a:tab pos="38100" algn="l"/>
              </a:tabLst>
              <a:defRPr/>
            </a:pPr>
            <a:r>
              <a:rPr lang="en-US" altLang="zh-CN" sz="943" i="1" smtClean="0">
                <a:solidFill>
                  <a:srgbClr val="000000"/>
                </a:solidFill>
                <a:latin typeface="Times New Roman"/>
              </a:rPr>
              <a:t>1Y</a:t>
            </a:r>
            <a:endParaRPr lang="zh-CN" altLang="en-US" sz="943" i="1">
              <a:solidFill>
                <a:srgbClr val="000000"/>
              </a:solidFill>
              <a:latin typeface="Times New Roman"/>
            </a:endParaRPr>
          </a:p>
        </p:txBody>
      </p:sp>
      <p:sp>
        <p:nvSpPr>
          <p:cNvPr id="39" name="TextBox 38"/>
          <p:cNvSpPr txBox="1"/>
          <p:nvPr/>
        </p:nvSpPr>
        <p:spPr>
          <a:xfrm>
            <a:off x="1762500" y="3941352"/>
            <a:ext cx="179536"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 pos="63500" algn="l"/>
              </a:tabLst>
              <a:defRPr/>
            </a:pPr>
            <a:r>
              <a:rPr lang="en-US" altLang="zh-CN" sz="943" i="1" smtClean="0">
                <a:solidFill>
                  <a:srgbClr val="000000"/>
                </a:solidFill>
                <a:latin typeface="Times New Roman"/>
              </a:rPr>
              <a:t>Vcc</a:t>
            </a:r>
          </a:p>
          <a:p>
            <a:pPr marL="0" marR="0" lvl="0" indent="0" defTabSz="914400" eaLnBrk="1" fontAlgn="auto" latinLnBrk="0" hangingPunct="1">
              <a:lnSpc>
                <a:spcPts val="1272"/>
              </a:lnSpc>
              <a:buClrTx/>
              <a:buSzTx/>
              <a:buNone/>
              <a:tabLst>
                <a:tab pos="25400" algn="l"/>
                <a:tab pos="63500" algn="l"/>
              </a:tabLst>
              <a:defRPr/>
            </a:pPr>
            <a:r>
              <a:rPr lang="en-US" altLang="zh-CN" sz="943" i="1" smtClean="0">
                <a:solidFill>
                  <a:srgbClr val="000000"/>
                </a:solidFill>
                <a:latin typeface="Times New Roman"/>
              </a:rPr>
              <a:t>	</a:t>
            </a:r>
            <a:r>
              <a:rPr lang="en-US" altLang="zh-CN" sz="943"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25400" algn="l"/>
                <a:tab pos="63500" algn="l"/>
              </a:tabLst>
              <a:defRPr/>
            </a:pPr>
            <a:r>
              <a:rPr lang="en-US" altLang="zh-CN" sz="943" smtClean="0">
                <a:solidFill>
                  <a:srgbClr val="000000"/>
                </a:solidFill>
                <a:latin typeface="Times New Roman"/>
              </a:rPr>
              <a:t>		1</a:t>
            </a:r>
          </a:p>
          <a:p>
            <a:pPr marL="0" marR="0" lvl="0" indent="0" defTabSz="914400" eaLnBrk="1" fontAlgn="auto" latinLnBrk="0" hangingPunct="1">
              <a:lnSpc>
                <a:spcPts val="1260"/>
              </a:lnSpc>
              <a:buClrTx/>
              <a:buSzTx/>
              <a:buNone/>
              <a:tabLst>
                <a:tab pos="25400" algn="l"/>
                <a:tab pos="63500" algn="l"/>
              </a:tabLst>
              <a:defRPr/>
            </a:pPr>
            <a:r>
              <a:rPr lang="en-US" altLang="zh-CN" sz="943" smtClean="0">
                <a:solidFill>
                  <a:srgbClr val="000000"/>
                </a:solidFill>
                <a:latin typeface="Times New Roman"/>
              </a:rPr>
              <a:t>	</a:t>
            </a:r>
            <a:r>
              <a:rPr lang="en-US" altLang="zh-CN" sz="943" i="1" smtClean="0">
                <a:solidFill>
                  <a:srgbClr val="000000"/>
                </a:solidFill>
                <a:latin typeface="Times New Roman"/>
              </a:rPr>
              <a:t>1A</a:t>
            </a:r>
            <a:endParaRPr lang="zh-CN" altLang="en-US" sz="943" i="1">
              <a:solidFill>
                <a:srgbClr val="000000"/>
              </a:solidFill>
              <a:latin typeface="Times New Roman"/>
            </a:endParaRPr>
          </a:p>
        </p:txBody>
      </p:sp>
      <p:sp>
        <p:nvSpPr>
          <p:cNvPr id="40" name="TextBox 39"/>
          <p:cNvSpPr txBox="1"/>
          <p:nvPr/>
        </p:nvSpPr>
        <p:spPr>
          <a:xfrm>
            <a:off x="4010823" y="3941352"/>
            <a:ext cx="259686" cy="1987724"/>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63500" algn="l"/>
                <a:tab pos="88900" algn="l"/>
              </a:tabLst>
              <a:defRPr/>
            </a:pPr>
            <a:r>
              <a:rPr lang="en-US" altLang="zh-CN" smtClean="0"/>
              <a:t>	</a:t>
            </a:r>
            <a:r>
              <a:rPr lang="en-US" altLang="zh-CN" sz="943" i="1" smtClean="0">
                <a:solidFill>
                  <a:srgbClr val="000000"/>
                </a:solidFill>
                <a:latin typeface="Times New Roman"/>
              </a:rPr>
              <a:t>4Y</a:t>
            </a:r>
          </a:p>
          <a:p>
            <a:pPr marL="0" marR="0" lvl="0" indent="0" defTabSz="914400" eaLnBrk="1" fontAlgn="auto" latinLnBrk="0" hangingPunct="1">
              <a:lnSpc>
                <a:spcPts val="1272"/>
              </a:lnSpc>
              <a:buClrTx/>
              <a:buSzTx/>
              <a:buNone/>
              <a:tabLst>
                <a:tab pos="63500" algn="l"/>
                <a:tab pos="88900" algn="l"/>
              </a:tabLst>
              <a:defRPr/>
            </a:pPr>
            <a:r>
              <a:rPr lang="en-US" altLang="zh-CN" sz="943" i="1" smtClean="0">
                <a:solidFill>
                  <a:srgbClr val="000000"/>
                </a:solidFill>
                <a:latin typeface="Times New Roman"/>
              </a:rPr>
              <a:t>		</a:t>
            </a:r>
            <a:r>
              <a:rPr lang="en-US" altLang="zh-CN" sz="943" smtClean="0">
                <a:solidFill>
                  <a:srgbClr val="000000"/>
                </a:solidFill>
                <a:latin typeface="Times New Roman"/>
              </a:rPr>
              <a:t>8</a:t>
            </a: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943" smtClean="0">
              <a:solidFill>
                <a:srgbClr val="000000"/>
              </a:solidFill>
              <a:latin typeface="Times New Roman"/>
            </a:endParaRPr>
          </a:p>
          <a:p>
            <a:pPr marL="0" marR="0" lvl="0" indent="0" defTabSz="914400" eaLnBrk="1" fontAlgn="auto" latinLnBrk="0" hangingPunct="1">
              <a:lnSpc>
                <a:spcPts val="1076"/>
              </a:lnSpc>
              <a:buClrTx/>
              <a:buSzTx/>
              <a:buNone/>
              <a:tabLst>
                <a:tab pos="63500" algn="l"/>
                <a:tab pos="88900" algn="l"/>
              </a:tabLst>
              <a:defRPr/>
            </a:pPr>
            <a:r>
              <a:rPr lang="en-US" altLang="zh-CN" sz="943" smtClean="0">
                <a:solidFill>
                  <a:srgbClr val="000000"/>
                </a:solidFill>
                <a:latin typeface="Times New Roman"/>
              </a:rPr>
              <a:t>		7</a:t>
            </a:r>
          </a:p>
          <a:p>
            <a:pPr marL="0" marR="0" lvl="0" indent="0" defTabSz="914400" eaLnBrk="1" fontAlgn="auto" latinLnBrk="0" hangingPunct="1">
              <a:lnSpc>
                <a:spcPts val="1260"/>
              </a:lnSpc>
              <a:buClrTx/>
              <a:buSzTx/>
              <a:buNone/>
              <a:tabLst>
                <a:tab pos="63500" algn="l"/>
                <a:tab pos="88900" algn="l"/>
              </a:tabLst>
              <a:defRPr/>
            </a:pPr>
            <a:r>
              <a:rPr lang="en-US" altLang="zh-CN" sz="943" smtClean="0">
                <a:solidFill>
                  <a:srgbClr val="000000"/>
                </a:solidFill>
                <a:latin typeface="Times New Roman"/>
              </a:rPr>
              <a:t>GND</a:t>
            </a:r>
            <a:endParaRPr lang="zh-CN" altLang="en-US" sz="943">
              <a:solidFill>
                <a:srgbClr val="000000"/>
              </a:solidFill>
              <a:latin typeface="Times New Roman"/>
            </a:endParaRPr>
          </a:p>
        </p:txBody>
      </p:sp>
      <p:sp>
        <p:nvSpPr>
          <p:cNvPr id="41" name="TextBox 40"/>
          <p:cNvSpPr txBox="1"/>
          <p:nvPr/>
        </p:nvSpPr>
        <p:spPr>
          <a:xfrm>
            <a:off x="2686436" y="5976684"/>
            <a:ext cx="655629" cy="211405"/>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25400" algn="l"/>
              </a:tabLst>
              <a:defRPr/>
            </a:pPr>
            <a:r>
              <a:rPr lang="en-US" altLang="zh-CN" smtClean="0"/>
              <a:t>	</a:t>
            </a:r>
            <a:r>
              <a:rPr lang="en-US" altLang="zh-CN" sz="943" smtClean="0">
                <a:solidFill>
                  <a:srgbClr val="000000"/>
                </a:solidFill>
                <a:latin typeface="Times New Roman"/>
              </a:rPr>
              <a:t>7404:Y =A</a:t>
            </a:r>
          </a:p>
          <a:p>
            <a:pPr marL="0" marR="0" lvl="0" indent="0" defTabSz="914400" eaLnBrk="1" fontAlgn="auto" latinLnBrk="0" hangingPunct="1">
              <a:lnSpc>
                <a:spcPts val="780"/>
              </a:lnSpc>
              <a:buClrTx/>
              <a:buSzTx/>
              <a:buNone/>
              <a:tabLst>
                <a:tab pos="25400" algn="l"/>
              </a:tabLst>
              <a:defRPr/>
            </a:pPr>
            <a:r>
              <a:rPr lang="en-US" altLang="zh-CN" sz="943" smtClean="0">
                <a:solidFill>
                  <a:srgbClr val="000000"/>
                </a:solidFill>
                <a:latin typeface="Times New Roman"/>
              </a:rPr>
              <a:t>Hex inverters</a:t>
            </a:r>
            <a:endParaRPr lang="zh-CN" altLang="en-US" sz="943">
              <a:solidFill>
                <a:srgbClr val="000000"/>
              </a:solidFill>
              <a:latin typeface="Times New Roman"/>
            </a:endParaRPr>
          </a:p>
        </p:txBody>
      </p:sp>
      <p:sp>
        <p:nvSpPr>
          <p:cNvPr id="42" name="TextBox 41"/>
          <p:cNvSpPr txBox="1"/>
          <p:nvPr/>
        </p:nvSpPr>
        <p:spPr>
          <a:xfrm>
            <a:off x="5380206" y="5976615"/>
            <a:ext cx="1582164" cy="211405"/>
          </a:xfrm>
          <a:prstGeom prst="rect">
            <a:avLst/>
          </a:prstGeom>
          <a:noFill/>
        </p:spPr>
        <p:txBody>
          <a:bodyPr vert="horz" wrap="none" lIns="0" tIns="0" rIns="0" bIns="0" rtlCol="0">
            <a:spAutoFit/>
          </a:bodyPr>
          <a:lstStyle/>
          <a:p>
            <a:pPr marL="0" marR="0" lvl="0" indent="0" defTabSz="914400" eaLnBrk="1" fontAlgn="auto" latinLnBrk="0" hangingPunct="1">
              <a:lnSpc>
                <a:spcPts val="849"/>
              </a:lnSpc>
              <a:buClrTx/>
              <a:buSzTx/>
              <a:buNone/>
              <a:tabLst>
                <a:tab pos="406400" algn="l"/>
              </a:tabLst>
              <a:defRPr/>
            </a:pPr>
            <a:r>
              <a:rPr lang="en-US" altLang="zh-CN" smtClean="0"/>
              <a:t>	</a:t>
            </a:r>
            <a:r>
              <a:rPr lang="en-US" altLang="zh-CN" sz="943" smtClean="0">
                <a:solidFill>
                  <a:srgbClr val="000000"/>
                </a:solidFill>
                <a:latin typeface="Times New Roman"/>
              </a:rPr>
              <a:t>7408:Y =AB</a:t>
            </a:r>
          </a:p>
          <a:p>
            <a:pPr marL="0" marR="0" lvl="0" indent="0" defTabSz="914400" eaLnBrk="1" fontAlgn="auto" latinLnBrk="0" hangingPunct="1">
              <a:lnSpc>
                <a:spcPts val="780"/>
              </a:lnSpc>
              <a:buClrTx/>
              <a:buSzTx/>
              <a:buNone/>
              <a:tabLst>
                <a:tab pos="406400" algn="l"/>
              </a:tabLst>
              <a:defRPr/>
            </a:pPr>
            <a:r>
              <a:rPr lang="en-US" altLang="zh-CN" sz="943" smtClean="0">
                <a:solidFill>
                  <a:srgbClr val="000000"/>
                </a:solidFill>
                <a:latin typeface="Times New Roman"/>
              </a:rPr>
              <a:t>Quadruple two-input AND gates</a:t>
            </a:r>
            <a:endParaRPr lang="zh-CN" altLang="en-US" sz="943">
              <a:solidFill>
                <a:srgbClr val="000000"/>
              </a:solidFill>
              <a:latin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2B.tmp"/>
          <p:cNvPicPr>
            <a:picLocks/>
          </p:cNvPicPr>
          <p:nvPr/>
        </p:nvPicPr>
        <p:blipFill>
          <a:blip r:embed="rId2"/>
          <a:stretch>
            <a:fillRect/>
          </a:stretch>
        </p:blipFill>
        <p:spPr>
          <a:xfrm>
            <a:off x="0" y="-1"/>
            <a:ext cx="9118600" cy="6819900"/>
          </a:xfrm>
          <a:prstGeom prst="rect">
            <a:avLst/>
          </a:prstGeom>
        </p:spPr>
      </p:pic>
      <p:pic>
        <p:nvPicPr>
          <p:cNvPr id="3" name="图片 2" descr="ws_72D.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485257" y="6502654"/>
            <a:ext cx="97784"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9</a:t>
            </a:r>
            <a:endParaRPr lang="zh-CN" altLang="en-US" sz="1398">
              <a:solidFill>
                <a:srgbClr val="000000"/>
              </a:solidFill>
              <a:latin typeface="Tahoma"/>
            </a:endParaRPr>
          </a:p>
        </p:txBody>
      </p:sp>
      <p:sp>
        <p:nvSpPr>
          <p:cNvPr id="6" name="TextBox 5"/>
          <p:cNvSpPr txBox="1"/>
          <p:nvPr/>
        </p:nvSpPr>
        <p:spPr>
          <a:xfrm>
            <a:off x="1230255" y="405129"/>
            <a:ext cx="6762172" cy="679673"/>
          </a:xfrm>
          <a:prstGeom prst="rect">
            <a:avLst/>
          </a:prstGeom>
          <a:noFill/>
        </p:spPr>
        <p:txBody>
          <a:bodyPr vert="horz" wrap="none" lIns="0" tIns="0" rIns="0" bIns="0" rtlCol="0">
            <a:spAutoFit/>
          </a:bodyPr>
          <a:lstStyle/>
          <a:p>
            <a:pPr>
              <a:lnSpc>
                <a:spcPts val="5304"/>
              </a:lnSpc>
            </a:pPr>
            <a:r>
              <a:rPr lang="zh-CN" altLang="en-US" sz="4398" dirty="0" smtClean="0">
                <a:solidFill>
                  <a:srgbClr val="33339A"/>
                </a:solidFill>
                <a:latin typeface="Times New Roman"/>
              </a:rPr>
              <a:t>电子逻辑门</a:t>
            </a:r>
            <a:r>
              <a:rPr lang="en-US" altLang="zh-CN" sz="4398" dirty="0" smtClean="0">
                <a:solidFill>
                  <a:srgbClr val="33339A"/>
                </a:solidFill>
                <a:latin typeface="Tahoma"/>
              </a:rPr>
              <a:t>-</a:t>
            </a:r>
            <a:r>
              <a:rPr lang="en-US" altLang="zh-CN" sz="4398" dirty="0" smtClean="0">
                <a:solidFill>
                  <a:srgbClr val="33339A"/>
                </a:solidFill>
                <a:latin typeface="Tahoma"/>
              </a:rPr>
              <a:t>TTL </a:t>
            </a:r>
            <a:r>
              <a:rPr lang="en-US" altLang="zh-CN" sz="4398" dirty="0" smtClean="0">
                <a:solidFill>
                  <a:srgbClr val="33339A"/>
                </a:solidFill>
                <a:latin typeface="Tahoma"/>
              </a:rPr>
              <a:t>74</a:t>
            </a:r>
            <a:r>
              <a:rPr lang="zh-CN" altLang="en-US" sz="4398" dirty="0" smtClean="0">
                <a:solidFill>
                  <a:srgbClr val="33339A"/>
                </a:solidFill>
                <a:latin typeface="Times New Roman"/>
              </a:rPr>
              <a:t>封装</a:t>
            </a:r>
            <a:r>
              <a:rPr lang="en-US" altLang="zh-CN" sz="4398" dirty="0" smtClean="0">
                <a:solidFill>
                  <a:srgbClr val="33339A"/>
                </a:solidFill>
                <a:latin typeface="Tahoma"/>
              </a:rPr>
              <a:t>(2)</a:t>
            </a:r>
            <a:endParaRPr lang="zh-CN" altLang="en-US" sz="4398" dirty="0">
              <a:solidFill>
                <a:srgbClr val="33339A"/>
              </a:solidFill>
              <a:latin typeface="Tahoma"/>
            </a:endParaRPr>
          </a:p>
        </p:txBody>
      </p:sp>
      <p:sp>
        <p:nvSpPr>
          <p:cNvPr id="7" name="TextBox 6"/>
          <p:cNvSpPr txBox="1"/>
          <p:nvPr/>
        </p:nvSpPr>
        <p:spPr>
          <a:xfrm>
            <a:off x="3523194" y="1966034"/>
            <a:ext cx="177934"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50800" algn="l"/>
              </a:tabLst>
              <a:defRPr/>
            </a:pPr>
            <a:r>
              <a:rPr lang="en-US" altLang="zh-CN" sz="1252" i="1" smtClean="0">
                <a:solidFill>
                  <a:srgbClr val="000000"/>
                </a:solidFill>
                <a:latin typeface="Times New Roman"/>
              </a:rPr>
              <a:t>3A</a:t>
            </a:r>
          </a:p>
          <a:p>
            <a:pPr marL="0" marR="0" lvl="0" indent="0" defTabSz="914400" eaLnBrk="1" fontAlgn="auto" latinLnBrk="0" hangingPunct="1">
              <a:lnSpc>
                <a:spcPts val="2034"/>
              </a:lnSpc>
              <a:buClrTx/>
              <a:buSzTx/>
              <a:buNone/>
              <a:tabLst>
                <a:tab pos="508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9</a:t>
            </a: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50800" algn="l"/>
              </a:tabLst>
              <a:defRPr/>
            </a:pPr>
            <a:r>
              <a:rPr lang="en-US" altLang="zh-CN" sz="1252" smtClean="0">
                <a:solidFill>
                  <a:srgbClr val="000000"/>
                </a:solidFill>
                <a:latin typeface="Times New Roman"/>
              </a:rPr>
              <a:t>	6</a:t>
            </a:r>
          </a:p>
          <a:p>
            <a:pPr marL="0" marR="0" lvl="0" indent="0" defTabSz="914400" eaLnBrk="1" fontAlgn="auto" latinLnBrk="0" hangingPunct="1">
              <a:lnSpc>
                <a:spcPts val="2022"/>
              </a:lnSpc>
              <a:buClrTx/>
              <a:buSzTx/>
              <a:buNone/>
              <a:tabLst>
                <a:tab pos="50800" algn="l"/>
              </a:tabLst>
              <a:defRPr/>
            </a:pPr>
            <a:r>
              <a:rPr lang="en-US" altLang="zh-CN" sz="1252" i="1" smtClean="0">
                <a:solidFill>
                  <a:srgbClr val="000000"/>
                </a:solidFill>
                <a:latin typeface="Times New Roman"/>
              </a:rPr>
              <a:t>2Y</a:t>
            </a:r>
            <a:endParaRPr lang="zh-CN" altLang="en-US" sz="1252" i="1">
              <a:solidFill>
                <a:srgbClr val="000000"/>
              </a:solidFill>
              <a:latin typeface="Times New Roman"/>
            </a:endParaRPr>
          </a:p>
        </p:txBody>
      </p:sp>
      <p:sp>
        <p:nvSpPr>
          <p:cNvPr id="8" name="TextBox 7"/>
          <p:cNvSpPr txBox="1"/>
          <p:nvPr/>
        </p:nvSpPr>
        <p:spPr>
          <a:xfrm>
            <a:off x="3014147" y="1966034"/>
            <a:ext cx="187552"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50800" algn="l"/>
              </a:tabLst>
              <a:defRPr/>
            </a:pPr>
            <a:r>
              <a:rPr lang="en-US" altLang="zh-CN" sz="1252" i="1" smtClean="0">
                <a:solidFill>
                  <a:srgbClr val="000000"/>
                </a:solidFill>
                <a:latin typeface="Times New Roman"/>
              </a:rPr>
              <a:t>3B</a:t>
            </a:r>
          </a:p>
          <a:p>
            <a:pPr marL="0" marR="0" lvl="0" indent="0" defTabSz="914400" eaLnBrk="1" fontAlgn="auto" latinLnBrk="0" hangingPunct="1">
              <a:lnSpc>
                <a:spcPts val="2034"/>
              </a:lnSpc>
              <a:buClrTx/>
              <a:buSzTx/>
              <a:buNone/>
              <a:tabLst>
                <a:tab pos="50800" algn="l"/>
              </a:tabLst>
              <a:defRPr/>
            </a:pPr>
            <a:r>
              <a:rPr lang="en-US" altLang="zh-CN" sz="1252" smtClean="0">
                <a:solidFill>
                  <a:srgbClr val="000000"/>
                </a:solidFill>
                <a:latin typeface="Times New Roman"/>
              </a:rPr>
              <a:t>10</a:t>
            </a: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50800" algn="l"/>
              </a:tabLst>
              <a:defRPr/>
            </a:pPr>
            <a:r>
              <a:rPr lang="en-US" altLang="zh-CN" sz="1252" smtClean="0">
                <a:solidFill>
                  <a:srgbClr val="000000"/>
                </a:solidFill>
                <a:latin typeface="Times New Roman"/>
              </a:rPr>
              <a:t>	5</a:t>
            </a:r>
          </a:p>
          <a:p>
            <a:pPr marL="0" marR="0" lvl="0" indent="0" defTabSz="914400" eaLnBrk="1" fontAlgn="auto" latinLnBrk="0" hangingPunct="1">
              <a:lnSpc>
                <a:spcPts val="2022"/>
              </a:lnSpc>
              <a:buClrTx/>
              <a:buSzTx/>
              <a:buNone/>
              <a:tabLst>
                <a:tab pos="50800" algn="l"/>
              </a:tabLst>
              <a:defRPr/>
            </a:pPr>
            <a:r>
              <a:rPr lang="en-US" altLang="zh-CN" sz="1252" i="1" smtClean="0">
                <a:solidFill>
                  <a:srgbClr val="000000"/>
                </a:solidFill>
                <a:latin typeface="Times New Roman"/>
              </a:rPr>
              <a:t>2C</a:t>
            </a:r>
            <a:endParaRPr lang="zh-CN" altLang="en-US" sz="1252" i="1">
              <a:solidFill>
                <a:srgbClr val="000000"/>
              </a:solidFill>
              <a:latin typeface="Times New Roman"/>
            </a:endParaRPr>
          </a:p>
        </p:txBody>
      </p:sp>
      <p:sp>
        <p:nvSpPr>
          <p:cNvPr id="9" name="TextBox 8"/>
          <p:cNvSpPr txBox="1"/>
          <p:nvPr/>
        </p:nvSpPr>
        <p:spPr>
          <a:xfrm>
            <a:off x="2508951" y="1966034"/>
            <a:ext cx="187552"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50800" algn="l"/>
              </a:tabLst>
              <a:defRPr/>
            </a:pPr>
            <a:r>
              <a:rPr lang="en-US" altLang="zh-CN" sz="1252" i="1" smtClean="0">
                <a:solidFill>
                  <a:srgbClr val="000000"/>
                </a:solidFill>
                <a:latin typeface="Times New Roman"/>
              </a:rPr>
              <a:t>3C</a:t>
            </a:r>
          </a:p>
          <a:p>
            <a:pPr marL="0" marR="0" lvl="0" indent="0" defTabSz="914400" eaLnBrk="1" fontAlgn="auto" latinLnBrk="0" hangingPunct="1">
              <a:lnSpc>
                <a:spcPts val="2034"/>
              </a:lnSpc>
              <a:buClrTx/>
              <a:buSzTx/>
              <a:buNone/>
              <a:tabLst>
                <a:tab pos="50800" algn="l"/>
              </a:tabLst>
              <a:defRPr/>
            </a:pPr>
            <a:r>
              <a:rPr lang="en-US" altLang="zh-CN" sz="1252" smtClean="0">
                <a:solidFill>
                  <a:srgbClr val="000000"/>
                </a:solidFill>
                <a:latin typeface="Times New Roman"/>
              </a:rPr>
              <a:t>11</a:t>
            </a: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50800" algn="l"/>
              </a:tabLst>
              <a:defRPr/>
            </a:pPr>
            <a:r>
              <a:rPr lang="en-US" altLang="zh-CN" sz="1252" smtClean="0">
                <a:solidFill>
                  <a:srgbClr val="000000"/>
                </a:solidFill>
                <a:latin typeface="Times New Roman"/>
              </a:rPr>
              <a:t>	4</a:t>
            </a:r>
          </a:p>
          <a:p>
            <a:pPr marL="0" marR="0" lvl="0" indent="0" defTabSz="914400" eaLnBrk="1" fontAlgn="auto" latinLnBrk="0" hangingPunct="1">
              <a:lnSpc>
                <a:spcPts val="2022"/>
              </a:lnSpc>
              <a:buClrTx/>
              <a:buSzTx/>
              <a:buNone/>
              <a:tabLst>
                <a:tab pos="50800" algn="l"/>
              </a:tabLst>
              <a:defRPr/>
            </a:pPr>
            <a:r>
              <a:rPr lang="en-US" altLang="zh-CN" sz="1252" i="1" smtClean="0">
                <a:solidFill>
                  <a:srgbClr val="000000"/>
                </a:solidFill>
                <a:latin typeface="Times New Roman"/>
              </a:rPr>
              <a:t>2B</a:t>
            </a:r>
            <a:endParaRPr lang="zh-CN" altLang="en-US" sz="1252" i="1">
              <a:solidFill>
                <a:srgbClr val="000000"/>
              </a:solidFill>
              <a:latin typeface="Times New Roman"/>
            </a:endParaRPr>
          </a:p>
        </p:txBody>
      </p:sp>
      <p:sp>
        <p:nvSpPr>
          <p:cNvPr id="10" name="TextBox 9"/>
          <p:cNvSpPr txBox="1"/>
          <p:nvPr/>
        </p:nvSpPr>
        <p:spPr>
          <a:xfrm>
            <a:off x="2008293" y="1966034"/>
            <a:ext cx="177934"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38100" algn="l"/>
              </a:tabLst>
              <a:defRPr/>
            </a:pPr>
            <a:r>
              <a:rPr lang="en-US" altLang="zh-CN" sz="1252" i="1" smtClean="0">
                <a:solidFill>
                  <a:srgbClr val="000000"/>
                </a:solidFill>
                <a:latin typeface="Times New Roman"/>
              </a:rPr>
              <a:t>1Y</a:t>
            </a:r>
          </a:p>
          <a:p>
            <a:pPr marL="0" marR="0" lvl="0" indent="0" defTabSz="914400" eaLnBrk="1" fontAlgn="auto" latinLnBrk="0" hangingPunct="1">
              <a:lnSpc>
                <a:spcPts val="2034"/>
              </a:lnSpc>
              <a:buClrTx/>
              <a:buSzTx/>
              <a:buNone/>
              <a:tabLst>
                <a:tab pos="38100" algn="l"/>
              </a:tabLst>
              <a:defRPr/>
            </a:pPr>
            <a:r>
              <a:rPr lang="en-US" altLang="zh-CN" sz="1252" smtClean="0">
                <a:solidFill>
                  <a:srgbClr val="000000"/>
                </a:solidFill>
                <a:latin typeface="Times New Roman"/>
              </a:rPr>
              <a:t>12</a:t>
            </a: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38100" algn="l"/>
              </a:tabLst>
              <a:defRPr/>
            </a:pPr>
            <a:r>
              <a:rPr lang="en-US" altLang="zh-CN" sz="1252" smtClean="0">
                <a:solidFill>
                  <a:srgbClr val="000000"/>
                </a:solidFill>
                <a:latin typeface="Times New Roman"/>
              </a:rPr>
              <a:t>	3</a:t>
            </a:r>
          </a:p>
          <a:p>
            <a:pPr marL="0" marR="0" lvl="0" indent="0" defTabSz="914400" eaLnBrk="1" fontAlgn="auto" latinLnBrk="0" hangingPunct="1">
              <a:lnSpc>
                <a:spcPts val="2022"/>
              </a:lnSpc>
              <a:buClrTx/>
              <a:buSzTx/>
              <a:buNone/>
              <a:tabLst>
                <a:tab pos="38100" algn="l"/>
              </a:tabLst>
              <a:defRPr/>
            </a:pPr>
            <a:r>
              <a:rPr lang="en-US" altLang="zh-CN" sz="1252" i="1" smtClean="0">
                <a:solidFill>
                  <a:srgbClr val="000000"/>
                </a:solidFill>
                <a:latin typeface="Times New Roman"/>
              </a:rPr>
              <a:t>2A</a:t>
            </a:r>
            <a:endParaRPr lang="zh-CN" altLang="en-US" sz="1252" i="1">
              <a:solidFill>
                <a:srgbClr val="000000"/>
              </a:solidFill>
              <a:latin typeface="Times New Roman"/>
            </a:endParaRPr>
          </a:p>
        </p:txBody>
      </p:sp>
      <p:sp>
        <p:nvSpPr>
          <p:cNvPr id="11" name="TextBox 10"/>
          <p:cNvSpPr txBox="1"/>
          <p:nvPr/>
        </p:nvSpPr>
        <p:spPr>
          <a:xfrm>
            <a:off x="1499334" y="1966034"/>
            <a:ext cx="187552"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38100" algn="l"/>
              </a:tabLst>
              <a:defRPr/>
            </a:pPr>
            <a:r>
              <a:rPr lang="en-US" altLang="zh-CN" sz="1252" i="1" smtClean="0">
                <a:solidFill>
                  <a:srgbClr val="000000"/>
                </a:solidFill>
                <a:latin typeface="Times New Roman"/>
              </a:rPr>
              <a:t>1C</a:t>
            </a:r>
          </a:p>
          <a:p>
            <a:pPr marL="0" marR="0" lvl="0" indent="0" defTabSz="914400" eaLnBrk="1" fontAlgn="auto" latinLnBrk="0" hangingPunct="1">
              <a:lnSpc>
                <a:spcPts val="2034"/>
              </a:lnSpc>
              <a:buClrTx/>
              <a:buSzTx/>
              <a:buNone/>
              <a:tabLst>
                <a:tab pos="38100" algn="l"/>
              </a:tabLst>
              <a:defRPr/>
            </a:pPr>
            <a:r>
              <a:rPr lang="en-US" altLang="zh-CN" sz="1252" smtClean="0">
                <a:solidFill>
                  <a:srgbClr val="000000"/>
                </a:solidFill>
                <a:latin typeface="Times New Roman"/>
              </a:rPr>
              <a:t>13</a:t>
            </a: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38100" algn="l"/>
              </a:tabLst>
              <a:defRPr/>
            </a:pPr>
            <a:r>
              <a:rPr lang="en-US" altLang="zh-CN" sz="1252" smtClean="0">
                <a:solidFill>
                  <a:srgbClr val="000000"/>
                </a:solidFill>
                <a:latin typeface="Times New Roman"/>
              </a:rPr>
              <a:t>	2</a:t>
            </a:r>
          </a:p>
          <a:p>
            <a:pPr marL="0" marR="0" lvl="0" indent="0" defTabSz="914400" eaLnBrk="1" fontAlgn="auto" latinLnBrk="0" hangingPunct="1">
              <a:lnSpc>
                <a:spcPts val="2022"/>
              </a:lnSpc>
              <a:buClrTx/>
              <a:buSzTx/>
              <a:buNone/>
              <a:tabLst>
                <a:tab pos="38100" algn="l"/>
              </a:tabLst>
              <a:defRPr/>
            </a:pPr>
            <a:r>
              <a:rPr lang="en-US" altLang="zh-CN" sz="1252" i="1" smtClean="0">
                <a:solidFill>
                  <a:srgbClr val="000000"/>
                </a:solidFill>
                <a:latin typeface="Times New Roman"/>
              </a:rPr>
              <a:t>1B</a:t>
            </a:r>
            <a:endParaRPr lang="zh-CN" altLang="en-US" sz="1252" i="1">
              <a:solidFill>
                <a:srgbClr val="000000"/>
              </a:solidFill>
              <a:latin typeface="Times New Roman"/>
            </a:endParaRPr>
          </a:p>
        </p:txBody>
      </p:sp>
      <p:sp>
        <p:nvSpPr>
          <p:cNvPr id="12" name="TextBox 11"/>
          <p:cNvSpPr txBox="1"/>
          <p:nvPr/>
        </p:nvSpPr>
        <p:spPr>
          <a:xfrm>
            <a:off x="968127" y="1966034"/>
            <a:ext cx="238848"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25400" algn="l"/>
                <a:tab pos="38100" algn="l"/>
                <a:tab pos="76200" algn="l"/>
              </a:tabLst>
              <a:defRPr/>
            </a:pPr>
            <a:r>
              <a:rPr lang="en-US" altLang="zh-CN" sz="1252" i="1" smtClean="0">
                <a:solidFill>
                  <a:srgbClr val="000000"/>
                </a:solidFill>
                <a:latin typeface="Times New Roman"/>
              </a:rPr>
              <a:t>Vcc</a:t>
            </a:r>
          </a:p>
          <a:p>
            <a:pPr marL="0" marR="0" lvl="0" indent="0" defTabSz="914400" eaLnBrk="1" fontAlgn="auto" latinLnBrk="0" hangingPunct="1">
              <a:lnSpc>
                <a:spcPts val="2034"/>
              </a:lnSpc>
              <a:buClrTx/>
              <a:buSzTx/>
              <a:buNone/>
              <a:tabLst>
                <a:tab pos="25400" algn="l"/>
                <a:tab pos="38100" algn="l"/>
                <a:tab pos="762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25400" algn="l"/>
                <a:tab pos="38100" algn="l"/>
                <a:tab pos="76200" algn="l"/>
              </a:tabLst>
              <a:defRPr/>
            </a:pPr>
            <a:r>
              <a:rPr lang="en-US" altLang="zh-CN" sz="1252" smtClean="0">
                <a:solidFill>
                  <a:srgbClr val="000000"/>
                </a:solidFill>
                <a:latin typeface="Times New Roman"/>
              </a:rPr>
              <a:t>			1</a:t>
            </a:r>
          </a:p>
          <a:p>
            <a:pPr marL="0" marR="0" lvl="0" indent="0" defTabSz="914400" eaLnBrk="1" fontAlgn="auto" latinLnBrk="0" hangingPunct="1">
              <a:lnSpc>
                <a:spcPts val="2022"/>
              </a:lnSpc>
              <a:buClrTx/>
              <a:buSzTx/>
              <a:buNone/>
              <a:tabLst>
                <a:tab pos="25400" algn="l"/>
                <a:tab pos="38100" algn="l"/>
                <a:tab pos="76200" algn="l"/>
              </a:tabLst>
              <a:defRPr/>
            </a:pPr>
            <a:r>
              <a:rPr lang="en-US" altLang="zh-CN" sz="1252" smtClean="0">
                <a:solidFill>
                  <a:srgbClr val="000000"/>
                </a:solidFill>
                <a:latin typeface="Times New Roman"/>
              </a:rPr>
              <a:t>	</a:t>
            </a:r>
            <a:r>
              <a:rPr lang="en-US" altLang="zh-CN" sz="1252" i="1" smtClean="0">
                <a:solidFill>
                  <a:srgbClr val="000000"/>
                </a:solidFill>
                <a:latin typeface="Times New Roman"/>
              </a:rPr>
              <a:t>1A</a:t>
            </a:r>
            <a:endParaRPr lang="zh-CN" altLang="en-US" sz="1252" i="1">
              <a:solidFill>
                <a:srgbClr val="000000"/>
              </a:solidFill>
              <a:latin typeface="Times New Roman"/>
            </a:endParaRPr>
          </a:p>
        </p:txBody>
      </p:sp>
      <p:sp>
        <p:nvSpPr>
          <p:cNvPr id="13" name="TextBox 12"/>
          <p:cNvSpPr txBox="1"/>
          <p:nvPr/>
        </p:nvSpPr>
        <p:spPr>
          <a:xfrm>
            <a:off x="3954386" y="1966034"/>
            <a:ext cx="346249"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76200" algn="l"/>
                <a:tab pos="114300" algn="l"/>
              </a:tabLst>
              <a:defRPr/>
            </a:pPr>
            <a:r>
              <a:rPr lang="en-US" altLang="zh-CN" smtClean="0"/>
              <a:t>	</a:t>
            </a:r>
            <a:r>
              <a:rPr lang="en-US" altLang="zh-CN" sz="1252" i="1" smtClean="0">
                <a:solidFill>
                  <a:srgbClr val="000000"/>
                </a:solidFill>
                <a:latin typeface="Times New Roman"/>
              </a:rPr>
              <a:t>3Y</a:t>
            </a:r>
          </a:p>
          <a:p>
            <a:pPr marL="0" marR="0" lvl="0" indent="0" defTabSz="914400" eaLnBrk="1" fontAlgn="auto" latinLnBrk="0" hangingPunct="1">
              <a:lnSpc>
                <a:spcPts val="2034"/>
              </a:lnSpc>
              <a:buClrTx/>
              <a:buSzTx/>
              <a:buNone/>
              <a:tabLst>
                <a:tab pos="76200" algn="l"/>
                <a:tab pos="1143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8</a:t>
            </a: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4"/>
              </a:lnSpc>
              <a:buClrTx/>
              <a:buSzTx/>
              <a:buNone/>
              <a:tabLst>
                <a:tab pos="76200" algn="l"/>
                <a:tab pos="114300" algn="l"/>
              </a:tabLst>
              <a:defRPr/>
            </a:pPr>
            <a:r>
              <a:rPr lang="en-US" altLang="zh-CN" sz="1252" smtClean="0">
                <a:solidFill>
                  <a:srgbClr val="000000"/>
                </a:solidFill>
                <a:latin typeface="Times New Roman"/>
              </a:rPr>
              <a:t>		7</a:t>
            </a:r>
          </a:p>
          <a:p>
            <a:pPr marL="0" marR="0" lvl="0" indent="0" defTabSz="914400" eaLnBrk="1" fontAlgn="auto" latinLnBrk="0" hangingPunct="1">
              <a:lnSpc>
                <a:spcPts val="2022"/>
              </a:lnSpc>
              <a:buClrTx/>
              <a:buSzTx/>
              <a:buNone/>
              <a:tabLst>
                <a:tab pos="76200" algn="l"/>
                <a:tab pos="114300" algn="l"/>
              </a:tabLst>
              <a:defRPr/>
            </a:pPr>
            <a:r>
              <a:rPr lang="en-US" altLang="zh-CN" sz="1252" smtClean="0">
                <a:solidFill>
                  <a:srgbClr val="000000"/>
                </a:solidFill>
                <a:latin typeface="Times New Roman"/>
              </a:rPr>
              <a:t>GND</a:t>
            </a:r>
            <a:endParaRPr lang="zh-CN" altLang="en-US" sz="1252">
              <a:solidFill>
                <a:srgbClr val="000000"/>
              </a:solidFill>
              <a:latin typeface="Times New Roman"/>
            </a:endParaRPr>
          </a:p>
        </p:txBody>
      </p:sp>
      <p:sp>
        <p:nvSpPr>
          <p:cNvPr id="14" name="TextBox 13"/>
          <p:cNvSpPr txBox="1"/>
          <p:nvPr/>
        </p:nvSpPr>
        <p:spPr>
          <a:xfrm>
            <a:off x="1669909" y="5212924"/>
            <a:ext cx="1998111" cy="307777"/>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457200" algn="l"/>
              </a:tabLst>
              <a:defRPr/>
            </a:pPr>
            <a:r>
              <a:rPr lang="en-US" altLang="zh-CN" smtClean="0"/>
              <a:t>	</a:t>
            </a:r>
            <a:r>
              <a:rPr lang="en-US" altLang="zh-CN" sz="1252" smtClean="0">
                <a:solidFill>
                  <a:srgbClr val="000000"/>
                </a:solidFill>
                <a:latin typeface="Times New Roman"/>
              </a:rPr>
              <a:t>7410:Y =ABC</a:t>
            </a:r>
          </a:p>
          <a:p>
            <a:pPr marL="0" marR="0" lvl="0" indent="0" defTabSz="914400" eaLnBrk="1" fontAlgn="auto" latinLnBrk="0" hangingPunct="1">
              <a:lnSpc>
                <a:spcPts val="1254"/>
              </a:lnSpc>
              <a:buClrTx/>
              <a:buSzTx/>
              <a:buNone/>
              <a:tabLst>
                <a:tab pos="457200" algn="l"/>
              </a:tabLst>
              <a:defRPr/>
            </a:pPr>
            <a:r>
              <a:rPr lang="en-US" altLang="zh-CN" sz="1252" smtClean="0">
                <a:solidFill>
                  <a:srgbClr val="000000"/>
                </a:solidFill>
                <a:latin typeface="Times New Roman"/>
              </a:rPr>
              <a:t>Triple three-input NAND gates</a:t>
            </a:r>
            <a:endParaRPr lang="zh-CN" altLang="en-US" sz="1252">
              <a:solidFill>
                <a:srgbClr val="000000"/>
              </a:solidFill>
              <a:latin typeface="Times New Roman"/>
            </a:endParaRPr>
          </a:p>
        </p:txBody>
      </p:sp>
      <p:sp>
        <p:nvSpPr>
          <p:cNvPr id="15" name="TextBox 14"/>
          <p:cNvSpPr txBox="1"/>
          <p:nvPr/>
        </p:nvSpPr>
        <p:spPr>
          <a:xfrm>
            <a:off x="7702315" y="1965929"/>
            <a:ext cx="177934"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50800" algn="l"/>
              </a:tabLst>
              <a:defRPr/>
            </a:pPr>
            <a:r>
              <a:rPr lang="en-US" altLang="zh-CN" sz="1252" i="1" smtClean="0">
                <a:solidFill>
                  <a:srgbClr val="000000"/>
                </a:solidFill>
                <a:latin typeface="Times New Roman"/>
              </a:rPr>
              <a:t>2A</a:t>
            </a:r>
          </a:p>
          <a:p>
            <a:pPr marL="0" marR="0" lvl="0" indent="0" defTabSz="914400" eaLnBrk="1" fontAlgn="auto" latinLnBrk="0" hangingPunct="1">
              <a:lnSpc>
                <a:spcPts val="2034"/>
              </a:lnSpc>
              <a:buClrTx/>
              <a:buSzTx/>
              <a:buNone/>
              <a:tabLst>
                <a:tab pos="508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9</a:t>
            </a: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50800" algn="l"/>
              </a:tabLst>
              <a:defRPr/>
            </a:pPr>
            <a:r>
              <a:rPr lang="en-US" altLang="zh-CN" sz="1252" smtClean="0">
                <a:solidFill>
                  <a:srgbClr val="000000"/>
                </a:solidFill>
                <a:latin typeface="Times New Roman"/>
              </a:rPr>
              <a:t>	6</a:t>
            </a:r>
          </a:p>
          <a:p>
            <a:pPr marL="0" marR="0" lvl="0" indent="0" defTabSz="914400" eaLnBrk="1" fontAlgn="auto" latinLnBrk="0" hangingPunct="1">
              <a:lnSpc>
                <a:spcPts val="2022"/>
              </a:lnSpc>
              <a:buClrTx/>
              <a:buSzTx/>
              <a:buNone/>
              <a:tabLst>
                <a:tab pos="50800" algn="l"/>
              </a:tabLst>
              <a:defRPr/>
            </a:pPr>
            <a:r>
              <a:rPr lang="en-US" altLang="zh-CN" sz="1252" i="1" smtClean="0">
                <a:solidFill>
                  <a:srgbClr val="000000"/>
                </a:solidFill>
                <a:latin typeface="Times New Roman"/>
              </a:rPr>
              <a:t>1Y</a:t>
            </a:r>
            <a:endParaRPr lang="zh-CN" altLang="en-US" sz="1252" i="1">
              <a:solidFill>
                <a:srgbClr val="000000"/>
              </a:solidFill>
              <a:latin typeface="Times New Roman"/>
            </a:endParaRPr>
          </a:p>
        </p:txBody>
      </p:sp>
      <p:sp>
        <p:nvSpPr>
          <p:cNvPr id="16" name="TextBox 15"/>
          <p:cNvSpPr txBox="1"/>
          <p:nvPr/>
        </p:nvSpPr>
        <p:spPr>
          <a:xfrm>
            <a:off x="7189497" y="1965929"/>
            <a:ext cx="195566"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50800" algn="l"/>
              </a:tabLst>
              <a:defRPr/>
            </a:pPr>
            <a:r>
              <a:rPr lang="en-US" altLang="zh-CN" sz="1252" i="1" smtClean="0">
                <a:solidFill>
                  <a:srgbClr val="000000"/>
                </a:solidFill>
                <a:latin typeface="Times New Roman"/>
              </a:rPr>
              <a:t>2B</a:t>
            </a:r>
          </a:p>
          <a:p>
            <a:pPr marL="0" marR="0" lvl="0" indent="0" defTabSz="914400" eaLnBrk="1" fontAlgn="auto" latinLnBrk="0" hangingPunct="1">
              <a:lnSpc>
                <a:spcPts val="2034"/>
              </a:lnSpc>
              <a:buClrTx/>
              <a:buSzTx/>
              <a:buNone/>
              <a:tabLst>
                <a:tab pos="50800" algn="l"/>
              </a:tabLst>
              <a:defRPr/>
            </a:pPr>
            <a:r>
              <a:rPr lang="en-US" altLang="zh-CN" sz="1252" smtClean="0">
                <a:solidFill>
                  <a:srgbClr val="000000"/>
                </a:solidFill>
                <a:latin typeface="Times New Roman"/>
              </a:rPr>
              <a:t>10</a:t>
            </a: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508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50800" algn="l"/>
              </a:tabLst>
              <a:defRPr/>
            </a:pPr>
            <a:r>
              <a:rPr lang="en-US" altLang="zh-CN" sz="1252" smtClean="0">
                <a:solidFill>
                  <a:srgbClr val="000000"/>
                </a:solidFill>
                <a:latin typeface="Times New Roman"/>
              </a:rPr>
              <a:t>	5</a:t>
            </a:r>
          </a:p>
          <a:p>
            <a:pPr marL="0" marR="0" lvl="0" indent="0" defTabSz="914400" eaLnBrk="1" fontAlgn="auto" latinLnBrk="0" hangingPunct="1">
              <a:lnSpc>
                <a:spcPts val="2022"/>
              </a:lnSpc>
              <a:buClrTx/>
              <a:buSzTx/>
              <a:buNone/>
              <a:tabLst>
                <a:tab pos="50800" algn="l"/>
              </a:tabLst>
              <a:defRPr/>
            </a:pPr>
            <a:r>
              <a:rPr lang="en-US" altLang="zh-CN" sz="1252" i="1" smtClean="0">
                <a:solidFill>
                  <a:srgbClr val="000000"/>
                </a:solidFill>
                <a:latin typeface="Times New Roman"/>
              </a:rPr>
              <a:t>1D</a:t>
            </a:r>
            <a:endParaRPr lang="zh-CN" altLang="en-US" sz="1252" i="1">
              <a:solidFill>
                <a:srgbClr val="000000"/>
              </a:solidFill>
              <a:latin typeface="Times New Roman"/>
            </a:endParaRPr>
          </a:p>
        </p:txBody>
      </p:sp>
      <p:sp>
        <p:nvSpPr>
          <p:cNvPr id="17" name="TextBox 16"/>
          <p:cNvSpPr txBox="1"/>
          <p:nvPr/>
        </p:nvSpPr>
        <p:spPr>
          <a:xfrm>
            <a:off x="6674408" y="1965929"/>
            <a:ext cx="222818"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25400" algn="l"/>
                <a:tab pos="63500" algn="l"/>
              </a:tabLst>
              <a:defRPr/>
            </a:pPr>
            <a:r>
              <a:rPr lang="en-US" altLang="zh-CN" sz="1252" smtClean="0">
                <a:solidFill>
                  <a:srgbClr val="000000"/>
                </a:solidFill>
                <a:latin typeface="Times New Roman"/>
              </a:rPr>
              <a:t>NC</a:t>
            </a:r>
          </a:p>
          <a:p>
            <a:pPr marL="0" marR="0" lvl="0" indent="0" defTabSz="914400" eaLnBrk="1" fontAlgn="auto" latinLnBrk="0" hangingPunct="1">
              <a:lnSpc>
                <a:spcPts val="2034"/>
              </a:lnSpc>
              <a:buClrTx/>
              <a:buSzTx/>
              <a:buNone/>
              <a:tabLst>
                <a:tab pos="25400" algn="l"/>
                <a:tab pos="63500" algn="l"/>
              </a:tabLst>
              <a:defRPr/>
            </a:pPr>
            <a:r>
              <a:rPr lang="en-US" altLang="zh-CN" sz="1252" smtClean="0">
                <a:solidFill>
                  <a:srgbClr val="000000"/>
                </a:solidFill>
                <a:latin typeface="Times New Roman"/>
              </a:rPr>
              <a:t>	11</a:t>
            </a: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25400" algn="l"/>
                <a:tab pos="63500" algn="l"/>
              </a:tabLst>
              <a:defRPr/>
            </a:pPr>
            <a:r>
              <a:rPr lang="en-US" altLang="zh-CN" sz="1252" smtClean="0">
                <a:solidFill>
                  <a:srgbClr val="000000"/>
                </a:solidFill>
                <a:latin typeface="Times New Roman"/>
              </a:rPr>
              <a:t>		4</a:t>
            </a:r>
          </a:p>
          <a:p>
            <a:pPr marL="0" marR="0" lvl="0" indent="0" defTabSz="914400" eaLnBrk="1" fontAlgn="auto" latinLnBrk="0" hangingPunct="1">
              <a:lnSpc>
                <a:spcPts val="2022"/>
              </a:lnSpc>
              <a:buClrTx/>
              <a:buSzTx/>
              <a:buNone/>
              <a:tabLst>
                <a:tab pos="25400" algn="l"/>
                <a:tab pos="63500" algn="l"/>
              </a:tabLst>
              <a:defRPr/>
            </a:pPr>
            <a:r>
              <a:rPr lang="en-US" altLang="zh-CN" sz="1252" i="1" smtClean="0">
                <a:solidFill>
                  <a:srgbClr val="000000"/>
                </a:solidFill>
                <a:latin typeface="Times New Roman"/>
              </a:rPr>
              <a:t>1C</a:t>
            </a:r>
            <a:endParaRPr lang="zh-CN" altLang="en-US" sz="1252" i="1">
              <a:solidFill>
                <a:srgbClr val="000000"/>
              </a:solidFill>
              <a:latin typeface="Times New Roman"/>
            </a:endParaRPr>
          </a:p>
        </p:txBody>
      </p:sp>
      <p:sp>
        <p:nvSpPr>
          <p:cNvPr id="18" name="TextBox 17"/>
          <p:cNvSpPr txBox="1"/>
          <p:nvPr/>
        </p:nvSpPr>
        <p:spPr>
          <a:xfrm>
            <a:off x="6169225" y="1965929"/>
            <a:ext cx="222818"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25400" algn="l"/>
                <a:tab pos="63500" algn="l"/>
              </a:tabLst>
              <a:defRPr/>
            </a:pPr>
            <a:r>
              <a:rPr lang="en-US" altLang="zh-CN" sz="1252" i="1" smtClean="0">
                <a:solidFill>
                  <a:srgbClr val="000000"/>
                </a:solidFill>
                <a:latin typeface="Times New Roman"/>
              </a:rPr>
              <a:t>2C</a:t>
            </a:r>
          </a:p>
          <a:p>
            <a:pPr marL="0" marR="0" lvl="0" indent="0" defTabSz="914400" eaLnBrk="1" fontAlgn="auto" latinLnBrk="0" hangingPunct="1">
              <a:lnSpc>
                <a:spcPts val="2034"/>
              </a:lnSpc>
              <a:buClrTx/>
              <a:buSzTx/>
              <a:buNone/>
              <a:tabLst>
                <a:tab pos="25400" algn="l"/>
                <a:tab pos="635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12</a:t>
            </a: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25400" algn="l"/>
                <a:tab pos="63500" algn="l"/>
              </a:tabLst>
              <a:defRPr/>
            </a:pPr>
            <a:r>
              <a:rPr lang="en-US" altLang="zh-CN" sz="1252" smtClean="0">
                <a:solidFill>
                  <a:srgbClr val="000000"/>
                </a:solidFill>
                <a:latin typeface="Times New Roman"/>
              </a:rPr>
              <a:t>		3</a:t>
            </a:r>
          </a:p>
          <a:p>
            <a:pPr marL="0" marR="0" lvl="0" indent="0" defTabSz="914400" eaLnBrk="1" fontAlgn="auto" latinLnBrk="0" hangingPunct="1">
              <a:lnSpc>
                <a:spcPts val="2022"/>
              </a:lnSpc>
              <a:buClrTx/>
              <a:buSzTx/>
              <a:buNone/>
              <a:tabLst>
                <a:tab pos="25400" algn="l"/>
                <a:tab pos="63500" algn="l"/>
              </a:tabLst>
              <a:defRPr/>
            </a:pPr>
            <a:r>
              <a:rPr lang="en-US" altLang="zh-CN" sz="1252" smtClean="0">
                <a:solidFill>
                  <a:srgbClr val="000000"/>
                </a:solidFill>
                <a:latin typeface="Times New Roman"/>
              </a:rPr>
              <a:t>NC</a:t>
            </a:r>
            <a:endParaRPr lang="zh-CN" altLang="en-US" sz="1252">
              <a:solidFill>
                <a:srgbClr val="000000"/>
              </a:solidFill>
              <a:latin typeface="Times New Roman"/>
            </a:endParaRPr>
          </a:p>
        </p:txBody>
      </p:sp>
      <p:sp>
        <p:nvSpPr>
          <p:cNvPr id="19" name="TextBox 18"/>
          <p:cNvSpPr txBox="1"/>
          <p:nvPr/>
        </p:nvSpPr>
        <p:spPr>
          <a:xfrm>
            <a:off x="5674044" y="1965929"/>
            <a:ext cx="195566"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25400" algn="l"/>
                <a:tab pos="63500" algn="l"/>
              </a:tabLst>
              <a:defRPr/>
            </a:pPr>
            <a:r>
              <a:rPr lang="en-US" altLang="zh-CN" sz="1252" i="1" smtClean="0">
                <a:solidFill>
                  <a:srgbClr val="000000"/>
                </a:solidFill>
                <a:latin typeface="Times New Roman"/>
              </a:rPr>
              <a:t>2D</a:t>
            </a:r>
          </a:p>
          <a:p>
            <a:pPr marL="0" marR="0" lvl="0" indent="0" defTabSz="914400" eaLnBrk="1" fontAlgn="auto" latinLnBrk="0" hangingPunct="1">
              <a:lnSpc>
                <a:spcPts val="2034"/>
              </a:lnSpc>
              <a:buClrTx/>
              <a:buSzTx/>
              <a:buNone/>
              <a:tabLst>
                <a:tab pos="25400" algn="l"/>
                <a:tab pos="635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13</a:t>
            </a: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25400" algn="l"/>
                <a:tab pos="63500" algn="l"/>
              </a:tabLst>
              <a:defRPr/>
            </a:pPr>
            <a:r>
              <a:rPr lang="en-US" altLang="zh-CN" sz="1252" smtClean="0">
                <a:solidFill>
                  <a:srgbClr val="000000"/>
                </a:solidFill>
                <a:latin typeface="Times New Roman"/>
              </a:rPr>
              <a:t>		2</a:t>
            </a:r>
          </a:p>
          <a:p>
            <a:pPr marL="0" marR="0" lvl="0" indent="0" defTabSz="914400" eaLnBrk="1" fontAlgn="auto" latinLnBrk="0" hangingPunct="1">
              <a:lnSpc>
                <a:spcPts val="2022"/>
              </a:lnSpc>
              <a:buClrTx/>
              <a:buSzTx/>
              <a:buNone/>
              <a:tabLst>
                <a:tab pos="25400" algn="l"/>
                <a:tab pos="63500" algn="l"/>
              </a:tabLst>
              <a:defRPr/>
            </a:pPr>
            <a:r>
              <a:rPr lang="en-US" altLang="zh-CN" sz="1252" i="1" smtClean="0">
                <a:solidFill>
                  <a:srgbClr val="000000"/>
                </a:solidFill>
                <a:latin typeface="Times New Roman"/>
              </a:rPr>
              <a:t>1B</a:t>
            </a:r>
            <a:endParaRPr lang="zh-CN" altLang="en-US" sz="1252" i="1">
              <a:solidFill>
                <a:srgbClr val="000000"/>
              </a:solidFill>
              <a:latin typeface="Times New Roman"/>
            </a:endParaRPr>
          </a:p>
        </p:txBody>
      </p:sp>
      <p:sp>
        <p:nvSpPr>
          <p:cNvPr id="20" name="TextBox 19"/>
          <p:cNvSpPr txBox="1"/>
          <p:nvPr/>
        </p:nvSpPr>
        <p:spPr>
          <a:xfrm>
            <a:off x="5147429" y="1965929"/>
            <a:ext cx="238848"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25400" algn="l"/>
                <a:tab pos="38100" algn="l"/>
                <a:tab pos="76200" algn="l"/>
              </a:tabLst>
              <a:defRPr/>
            </a:pPr>
            <a:r>
              <a:rPr lang="en-US" altLang="zh-CN" sz="1252" i="1" smtClean="0">
                <a:solidFill>
                  <a:srgbClr val="000000"/>
                </a:solidFill>
                <a:latin typeface="Times New Roman"/>
              </a:rPr>
              <a:t>Vcc</a:t>
            </a:r>
          </a:p>
          <a:p>
            <a:pPr marL="0" marR="0" lvl="0" indent="0" defTabSz="914400" eaLnBrk="1" fontAlgn="auto" latinLnBrk="0" hangingPunct="1">
              <a:lnSpc>
                <a:spcPts val="2034"/>
              </a:lnSpc>
              <a:buClrTx/>
              <a:buSzTx/>
              <a:buNone/>
              <a:tabLst>
                <a:tab pos="25400" algn="l"/>
                <a:tab pos="38100" algn="l"/>
                <a:tab pos="762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762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25400" algn="l"/>
                <a:tab pos="38100" algn="l"/>
                <a:tab pos="76200" algn="l"/>
              </a:tabLst>
              <a:defRPr/>
            </a:pPr>
            <a:r>
              <a:rPr lang="en-US" altLang="zh-CN" sz="1252" smtClean="0">
                <a:solidFill>
                  <a:srgbClr val="000000"/>
                </a:solidFill>
                <a:latin typeface="Times New Roman"/>
              </a:rPr>
              <a:t>			1</a:t>
            </a:r>
          </a:p>
          <a:p>
            <a:pPr marL="0" marR="0" lvl="0" indent="0" defTabSz="914400" eaLnBrk="1" fontAlgn="auto" latinLnBrk="0" hangingPunct="1">
              <a:lnSpc>
                <a:spcPts val="2022"/>
              </a:lnSpc>
              <a:buClrTx/>
              <a:buSzTx/>
              <a:buNone/>
              <a:tabLst>
                <a:tab pos="25400" algn="l"/>
                <a:tab pos="38100" algn="l"/>
                <a:tab pos="76200" algn="l"/>
              </a:tabLst>
              <a:defRPr/>
            </a:pPr>
            <a:r>
              <a:rPr lang="en-US" altLang="zh-CN" sz="1252" smtClean="0">
                <a:solidFill>
                  <a:srgbClr val="000000"/>
                </a:solidFill>
                <a:latin typeface="Times New Roman"/>
              </a:rPr>
              <a:t>	</a:t>
            </a:r>
            <a:r>
              <a:rPr lang="en-US" altLang="zh-CN" sz="1252" i="1" smtClean="0">
                <a:solidFill>
                  <a:srgbClr val="000000"/>
                </a:solidFill>
                <a:latin typeface="Times New Roman"/>
              </a:rPr>
              <a:t>1A</a:t>
            </a:r>
            <a:endParaRPr lang="zh-CN" altLang="en-US" sz="1252" i="1">
              <a:solidFill>
                <a:srgbClr val="000000"/>
              </a:solidFill>
              <a:latin typeface="Times New Roman"/>
            </a:endParaRPr>
          </a:p>
        </p:txBody>
      </p:sp>
      <p:sp>
        <p:nvSpPr>
          <p:cNvPr id="21" name="TextBox 20"/>
          <p:cNvSpPr txBox="1"/>
          <p:nvPr/>
        </p:nvSpPr>
        <p:spPr>
          <a:xfrm>
            <a:off x="8133554" y="1965929"/>
            <a:ext cx="346249" cy="3129062"/>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76200" algn="l"/>
                <a:tab pos="114300" algn="l"/>
              </a:tabLst>
              <a:defRPr/>
            </a:pPr>
            <a:r>
              <a:rPr lang="en-US" altLang="zh-CN" smtClean="0"/>
              <a:t>	</a:t>
            </a:r>
            <a:r>
              <a:rPr lang="en-US" altLang="zh-CN" sz="1252" i="1" smtClean="0">
                <a:solidFill>
                  <a:srgbClr val="000000"/>
                </a:solidFill>
                <a:latin typeface="Times New Roman"/>
              </a:rPr>
              <a:t>2Y</a:t>
            </a:r>
          </a:p>
          <a:p>
            <a:pPr marL="0" marR="0" lvl="0" indent="0" defTabSz="914400" eaLnBrk="1" fontAlgn="auto" latinLnBrk="0" hangingPunct="1">
              <a:lnSpc>
                <a:spcPts val="2034"/>
              </a:lnSpc>
              <a:buClrTx/>
              <a:buSzTx/>
              <a:buNone/>
              <a:tabLst>
                <a:tab pos="76200" algn="l"/>
                <a:tab pos="114300" algn="l"/>
              </a:tabLst>
              <a:defRPr/>
            </a:pPr>
            <a:r>
              <a:rPr lang="en-US" altLang="zh-CN" sz="1252" i="1" smtClean="0">
                <a:solidFill>
                  <a:srgbClr val="000000"/>
                </a:solidFill>
                <a:latin typeface="Times New Roman"/>
              </a:rPr>
              <a:t>		</a:t>
            </a:r>
            <a:r>
              <a:rPr lang="en-US" altLang="zh-CN" sz="1252" smtClean="0">
                <a:solidFill>
                  <a:srgbClr val="000000"/>
                </a:solidFill>
                <a:latin typeface="Times New Roman"/>
              </a:rPr>
              <a:t>8</a:t>
            </a: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000"/>
              </a:lnSpc>
              <a:buClrTx/>
              <a:buSzTx/>
              <a:buNone/>
              <a:tabLst>
                <a:tab pos="76200" algn="l"/>
                <a:tab pos="114300" algn="l"/>
              </a:tabLst>
              <a:defRPr/>
            </a:pPr>
            <a:endParaRPr lang="en-US" altLang="zh-CN" sz="1252" smtClean="0">
              <a:solidFill>
                <a:srgbClr val="000000"/>
              </a:solidFill>
              <a:latin typeface="Times New Roman"/>
            </a:endParaRPr>
          </a:p>
          <a:p>
            <a:pPr marL="0" marR="0" lvl="0" indent="0" defTabSz="914400" eaLnBrk="1" fontAlgn="auto" latinLnBrk="0" hangingPunct="1">
              <a:lnSpc>
                <a:spcPts val="1253"/>
              </a:lnSpc>
              <a:buClrTx/>
              <a:buSzTx/>
              <a:buNone/>
              <a:tabLst>
                <a:tab pos="76200" algn="l"/>
                <a:tab pos="114300" algn="l"/>
              </a:tabLst>
              <a:defRPr/>
            </a:pPr>
            <a:r>
              <a:rPr lang="en-US" altLang="zh-CN" sz="1252" smtClean="0">
                <a:solidFill>
                  <a:srgbClr val="000000"/>
                </a:solidFill>
                <a:latin typeface="Times New Roman"/>
              </a:rPr>
              <a:t>		7</a:t>
            </a:r>
          </a:p>
          <a:p>
            <a:pPr marL="0" marR="0" lvl="0" indent="0" defTabSz="914400" eaLnBrk="1" fontAlgn="auto" latinLnBrk="0" hangingPunct="1">
              <a:lnSpc>
                <a:spcPts val="2022"/>
              </a:lnSpc>
              <a:buClrTx/>
              <a:buSzTx/>
              <a:buNone/>
              <a:tabLst>
                <a:tab pos="76200" algn="l"/>
                <a:tab pos="114300" algn="l"/>
              </a:tabLst>
              <a:defRPr/>
            </a:pPr>
            <a:r>
              <a:rPr lang="en-US" altLang="zh-CN" sz="1252" smtClean="0">
                <a:solidFill>
                  <a:srgbClr val="000000"/>
                </a:solidFill>
                <a:latin typeface="Times New Roman"/>
              </a:rPr>
              <a:t>GND</a:t>
            </a:r>
            <a:endParaRPr lang="zh-CN" altLang="en-US" sz="1252">
              <a:solidFill>
                <a:srgbClr val="000000"/>
              </a:solidFill>
              <a:latin typeface="Times New Roman"/>
            </a:endParaRPr>
          </a:p>
        </p:txBody>
      </p:sp>
      <p:sp>
        <p:nvSpPr>
          <p:cNvPr id="22" name="TextBox 21"/>
          <p:cNvSpPr txBox="1"/>
          <p:nvPr/>
        </p:nvSpPr>
        <p:spPr>
          <a:xfrm>
            <a:off x="5933027" y="5212665"/>
            <a:ext cx="1867499" cy="307777"/>
          </a:xfrm>
          <a:prstGeom prst="rect">
            <a:avLst/>
          </a:prstGeom>
          <a:noFill/>
        </p:spPr>
        <p:txBody>
          <a:bodyPr vert="horz" wrap="none" lIns="0" tIns="0" rIns="0" bIns="0" rtlCol="0">
            <a:spAutoFit/>
          </a:bodyPr>
          <a:lstStyle/>
          <a:p>
            <a:pPr marL="0" marR="0" lvl="0" indent="0" defTabSz="914400" eaLnBrk="1" fontAlgn="auto" latinLnBrk="0" hangingPunct="1">
              <a:lnSpc>
                <a:spcPts val="1127"/>
              </a:lnSpc>
              <a:buClrTx/>
              <a:buSzTx/>
              <a:buNone/>
              <a:tabLst>
                <a:tab pos="342900" algn="l"/>
              </a:tabLst>
              <a:defRPr/>
            </a:pPr>
            <a:r>
              <a:rPr lang="en-US" altLang="zh-CN" smtClean="0"/>
              <a:t>	</a:t>
            </a:r>
            <a:r>
              <a:rPr lang="en-US" altLang="zh-CN" sz="1252" smtClean="0">
                <a:solidFill>
                  <a:srgbClr val="000000"/>
                </a:solidFill>
                <a:latin typeface="Times New Roman"/>
              </a:rPr>
              <a:t>7420:Y =ABCD</a:t>
            </a:r>
          </a:p>
          <a:p>
            <a:pPr marL="0" marR="0" lvl="0" indent="0" defTabSz="914400" eaLnBrk="1" fontAlgn="auto" latinLnBrk="0" hangingPunct="1">
              <a:lnSpc>
                <a:spcPts val="1254"/>
              </a:lnSpc>
              <a:buClrTx/>
              <a:buSzTx/>
              <a:buNone/>
              <a:tabLst>
                <a:tab pos="342900" algn="l"/>
              </a:tabLst>
              <a:defRPr/>
            </a:pPr>
            <a:r>
              <a:rPr lang="en-US" altLang="zh-CN" sz="1252" smtClean="0">
                <a:solidFill>
                  <a:srgbClr val="000000"/>
                </a:solidFill>
                <a:latin typeface="Times New Roman"/>
              </a:rPr>
              <a:t>Dual four-input NAND gates</a:t>
            </a:r>
            <a:endParaRPr lang="zh-CN" altLang="en-US" sz="1252">
              <a:solidFill>
                <a:srgbClr val="000000"/>
              </a:solidFill>
              <a:latin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788075" y="6292384"/>
            <a:ext cx="76202" cy="76201"/>
          </a:xfrm>
          <a:custGeom>
            <a:avLst/>
            <a:gdLst/>
            <a:ahLst/>
            <a:cxnLst/>
            <a:rect l="0" t="0" r="0" b="0"/>
            <a:pathLst>
              <a:path w="76202" h="76201">
                <a:moveTo>
                  <a:pt x="0" y="0"/>
                </a:moveTo>
                <a:lnTo>
                  <a:pt x="0" y="76200"/>
                </a:lnTo>
                <a:lnTo>
                  <a:pt x="76201" y="76200"/>
                </a:lnTo>
                <a:lnTo>
                  <a:pt x="76201"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72E.tmp"/>
          <p:cNvPicPr>
            <a:picLocks/>
          </p:cNvPicPr>
          <p:nvPr/>
        </p:nvPicPr>
        <p:blipFill>
          <a:blip r:embed="rId2"/>
          <a:stretch>
            <a:fillRect/>
          </a:stretch>
        </p:blipFill>
        <p:spPr>
          <a:xfrm>
            <a:off x="101600" y="342900"/>
            <a:ext cx="8572500" cy="56769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10</a:t>
            </a:r>
            <a:endParaRPr lang="zh-CN" altLang="en-US" sz="1398">
              <a:solidFill>
                <a:srgbClr val="000000"/>
              </a:solidFill>
              <a:latin typeface="Tahoma"/>
            </a:endParaRPr>
          </a:p>
        </p:txBody>
      </p:sp>
      <p:sp>
        <p:nvSpPr>
          <p:cNvPr id="6" name="TextBox 5"/>
          <p:cNvSpPr txBox="1"/>
          <p:nvPr/>
        </p:nvSpPr>
        <p:spPr>
          <a:xfrm>
            <a:off x="1230255" y="405129"/>
            <a:ext cx="6558334" cy="622158"/>
          </a:xfrm>
          <a:prstGeom prst="rect">
            <a:avLst/>
          </a:prstGeom>
          <a:noFill/>
        </p:spPr>
        <p:txBody>
          <a:bodyPr vert="horz" wrap="none" lIns="0" tIns="0" rIns="0" bIns="0" rtlCol="0">
            <a:spAutoFit/>
          </a:bodyPr>
          <a:lstStyle/>
          <a:p>
            <a:pPr>
              <a:lnSpc>
                <a:spcPts val="5304"/>
              </a:lnSpc>
            </a:pPr>
            <a:r>
              <a:rPr lang="zh-CN" altLang="en-US" sz="4398" smtClean="0">
                <a:solidFill>
                  <a:srgbClr val="33339A"/>
                </a:solidFill>
                <a:latin typeface="Times New Roman"/>
              </a:rPr>
              <a:t>电子逻辑门</a:t>
            </a:r>
            <a:r>
              <a:rPr lang="en-US" altLang="zh-CN" sz="4398" smtClean="0">
                <a:solidFill>
                  <a:srgbClr val="33339A"/>
                </a:solidFill>
                <a:latin typeface="Tahoma"/>
              </a:rPr>
              <a:t>-TTL 74</a:t>
            </a:r>
            <a:r>
              <a:rPr lang="zh-CN" altLang="en-US" sz="4398" smtClean="0">
                <a:solidFill>
                  <a:srgbClr val="33339A"/>
                </a:solidFill>
                <a:latin typeface="Times New Roman"/>
              </a:rPr>
              <a:t>封装</a:t>
            </a:r>
            <a:r>
              <a:rPr lang="en-US" altLang="zh-CN" sz="4398" smtClean="0">
                <a:solidFill>
                  <a:srgbClr val="33339A"/>
                </a:solidFill>
                <a:latin typeface="Tahoma"/>
              </a:rPr>
              <a:t>(3)</a:t>
            </a:r>
            <a:endParaRPr lang="zh-CN" altLang="en-US" sz="4398">
              <a:solidFill>
                <a:srgbClr val="33339A"/>
              </a:solidFill>
              <a:latin typeface="Tahoma"/>
            </a:endParaRPr>
          </a:p>
        </p:txBody>
      </p:sp>
      <p:sp>
        <p:nvSpPr>
          <p:cNvPr id="7" name="TextBox 6"/>
          <p:cNvSpPr txBox="1"/>
          <p:nvPr/>
        </p:nvSpPr>
        <p:spPr>
          <a:xfrm>
            <a:off x="6831803" y="1178874"/>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3A</a:t>
            </a:r>
          </a:p>
          <a:p>
            <a:pPr marL="0" marR="0" lvl="0" indent="0" defTabSz="914400" eaLnBrk="1" fontAlgn="auto" latinLnBrk="0" hangingPunct="1">
              <a:lnSpc>
                <a:spcPts val="1410"/>
              </a:lnSpc>
              <a:buClrTx/>
              <a:buSzTx/>
              <a:buNone/>
              <a:tabLst>
                <a:tab pos="381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9</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6</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2Y</a:t>
            </a:r>
            <a:endParaRPr lang="zh-CN" altLang="en-US" sz="866" i="1">
              <a:solidFill>
                <a:srgbClr val="000000"/>
              </a:solidFill>
              <a:latin typeface="Times New Roman"/>
            </a:endParaRPr>
          </a:p>
        </p:txBody>
      </p:sp>
      <p:sp>
        <p:nvSpPr>
          <p:cNvPr id="8" name="TextBox 7"/>
          <p:cNvSpPr txBox="1"/>
          <p:nvPr/>
        </p:nvSpPr>
        <p:spPr>
          <a:xfrm>
            <a:off x="6448415" y="1178874"/>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3B</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5</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2B</a:t>
            </a:r>
            <a:endParaRPr lang="zh-CN" altLang="en-US" sz="866" i="1">
              <a:solidFill>
                <a:srgbClr val="000000"/>
              </a:solidFill>
              <a:latin typeface="Times New Roman"/>
            </a:endParaRPr>
          </a:p>
        </p:txBody>
      </p:sp>
      <p:sp>
        <p:nvSpPr>
          <p:cNvPr id="9" name="TextBox 8"/>
          <p:cNvSpPr txBox="1"/>
          <p:nvPr/>
        </p:nvSpPr>
        <p:spPr>
          <a:xfrm>
            <a:off x="6064376" y="1178874"/>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4Y</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11</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4</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2A</a:t>
            </a:r>
            <a:endParaRPr lang="zh-CN" altLang="en-US" sz="866" i="1">
              <a:solidFill>
                <a:srgbClr val="000000"/>
              </a:solidFill>
              <a:latin typeface="Times New Roman"/>
            </a:endParaRPr>
          </a:p>
        </p:txBody>
      </p:sp>
      <p:sp>
        <p:nvSpPr>
          <p:cNvPr id="10" name="TextBox 9"/>
          <p:cNvSpPr txBox="1"/>
          <p:nvPr/>
        </p:nvSpPr>
        <p:spPr>
          <a:xfrm>
            <a:off x="5681176" y="1178874"/>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4A</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12</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3</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1Y</a:t>
            </a:r>
            <a:endParaRPr lang="zh-CN" altLang="en-US" sz="866" i="1">
              <a:solidFill>
                <a:srgbClr val="000000"/>
              </a:solidFill>
              <a:latin typeface="Times New Roman"/>
            </a:endParaRPr>
          </a:p>
        </p:txBody>
      </p:sp>
      <p:sp>
        <p:nvSpPr>
          <p:cNvPr id="11" name="TextBox 10"/>
          <p:cNvSpPr txBox="1"/>
          <p:nvPr/>
        </p:nvSpPr>
        <p:spPr>
          <a:xfrm>
            <a:off x="5298573" y="1178874"/>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4B</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13</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2</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1B</a:t>
            </a:r>
            <a:endParaRPr lang="zh-CN" altLang="en-US" sz="866" i="1">
              <a:solidFill>
                <a:srgbClr val="000000"/>
              </a:solidFill>
              <a:latin typeface="Times New Roman"/>
            </a:endParaRPr>
          </a:p>
        </p:txBody>
      </p:sp>
      <p:sp>
        <p:nvSpPr>
          <p:cNvPr id="12" name="TextBox 11"/>
          <p:cNvSpPr txBox="1"/>
          <p:nvPr/>
        </p:nvSpPr>
        <p:spPr>
          <a:xfrm>
            <a:off x="4893956" y="1178874"/>
            <a:ext cx="16671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 pos="50800" algn="l"/>
              </a:tabLst>
              <a:defRPr/>
            </a:pPr>
            <a:r>
              <a:rPr lang="en-US" altLang="zh-CN" sz="866" i="1" smtClean="0">
                <a:solidFill>
                  <a:srgbClr val="000000"/>
                </a:solidFill>
                <a:latin typeface="Times New Roman"/>
              </a:rPr>
              <a:t>Vcc</a:t>
            </a:r>
          </a:p>
          <a:p>
            <a:pPr marL="0" marR="0" lvl="0" indent="0" defTabSz="914400" eaLnBrk="1" fontAlgn="auto" latinLnBrk="0" hangingPunct="1">
              <a:lnSpc>
                <a:spcPts val="1410"/>
              </a:lnSpc>
              <a:buClrTx/>
              <a:buSzTx/>
              <a:buNone/>
              <a:tabLst>
                <a:tab pos="25400" algn="l"/>
                <a:tab pos="508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 pos="50800" algn="l"/>
              </a:tabLst>
              <a:defRPr/>
            </a:pPr>
            <a:r>
              <a:rPr lang="en-US" altLang="zh-CN" sz="866" smtClean="0">
                <a:solidFill>
                  <a:srgbClr val="000000"/>
                </a:solidFill>
                <a:latin typeface="Times New Roman"/>
              </a:rPr>
              <a:t>		1</a:t>
            </a:r>
          </a:p>
          <a:p>
            <a:pPr marL="0" marR="0" lvl="0" indent="0" defTabSz="914400" eaLnBrk="1" fontAlgn="auto" latinLnBrk="0" hangingPunct="1">
              <a:lnSpc>
                <a:spcPts val="1398"/>
              </a:lnSpc>
              <a:buClrTx/>
              <a:buSzTx/>
              <a:buNone/>
              <a:tabLst>
                <a:tab pos="25400" algn="l"/>
                <a:tab pos="508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1A</a:t>
            </a:r>
            <a:endParaRPr lang="zh-CN" altLang="en-US" sz="866" i="1">
              <a:solidFill>
                <a:srgbClr val="000000"/>
              </a:solidFill>
              <a:latin typeface="Times New Roman"/>
            </a:endParaRPr>
          </a:p>
        </p:txBody>
      </p:sp>
      <p:sp>
        <p:nvSpPr>
          <p:cNvPr id="13" name="TextBox 12"/>
          <p:cNvSpPr txBox="1"/>
          <p:nvPr/>
        </p:nvSpPr>
        <p:spPr>
          <a:xfrm>
            <a:off x="7157106" y="1178874"/>
            <a:ext cx="240450"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63500" algn="l"/>
                <a:tab pos="88900" algn="l"/>
              </a:tabLst>
              <a:defRPr/>
            </a:pPr>
            <a:r>
              <a:rPr lang="en-US" altLang="zh-CN" smtClean="0"/>
              <a:t>	</a:t>
            </a:r>
            <a:r>
              <a:rPr lang="en-US" altLang="zh-CN" sz="866" i="1" smtClean="0">
                <a:solidFill>
                  <a:srgbClr val="000000"/>
                </a:solidFill>
                <a:latin typeface="Times New Roman"/>
              </a:rPr>
              <a:t>3Y</a:t>
            </a:r>
          </a:p>
          <a:p>
            <a:pPr marL="0" marR="0" lvl="0" indent="0" defTabSz="914400" eaLnBrk="1" fontAlgn="auto" latinLnBrk="0" hangingPunct="1">
              <a:lnSpc>
                <a:spcPts val="1410"/>
              </a:lnSpc>
              <a:buClrTx/>
              <a:buSzTx/>
              <a:buNone/>
              <a:tabLst>
                <a:tab pos="63500" algn="l"/>
                <a:tab pos="889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8</a:t>
            </a: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63500" algn="l"/>
                <a:tab pos="88900" algn="l"/>
              </a:tabLst>
              <a:defRPr/>
            </a:pPr>
            <a:r>
              <a:rPr lang="en-US" altLang="zh-CN" sz="866" smtClean="0">
                <a:solidFill>
                  <a:srgbClr val="000000"/>
                </a:solidFill>
                <a:latin typeface="Times New Roman"/>
              </a:rPr>
              <a:t>		7</a:t>
            </a:r>
          </a:p>
          <a:p>
            <a:pPr marL="0" marR="0" lvl="0" indent="0" defTabSz="914400" eaLnBrk="1" fontAlgn="auto" latinLnBrk="0" hangingPunct="1">
              <a:lnSpc>
                <a:spcPts val="1398"/>
              </a:lnSpc>
              <a:buClrTx/>
              <a:buSzTx/>
              <a:buNone/>
              <a:tabLst>
                <a:tab pos="63500" algn="l"/>
                <a:tab pos="88900" algn="l"/>
              </a:tabLst>
              <a:defRPr/>
            </a:pPr>
            <a:r>
              <a:rPr lang="en-US" altLang="zh-CN" sz="866" smtClean="0">
                <a:solidFill>
                  <a:srgbClr val="000000"/>
                </a:solidFill>
                <a:latin typeface="Times New Roman"/>
              </a:rPr>
              <a:t>GND</a:t>
            </a:r>
            <a:endParaRPr lang="zh-CN" altLang="en-US" sz="866">
              <a:solidFill>
                <a:srgbClr val="000000"/>
              </a:solidFill>
              <a:latin typeface="Times New Roman"/>
            </a:endParaRPr>
          </a:p>
        </p:txBody>
      </p:sp>
      <p:sp>
        <p:nvSpPr>
          <p:cNvPr id="14" name="TextBox 13"/>
          <p:cNvSpPr txBox="1"/>
          <p:nvPr/>
        </p:nvSpPr>
        <p:spPr>
          <a:xfrm>
            <a:off x="3675503" y="1178875"/>
            <a:ext cx="153888" cy="218329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 pos="50800" algn="l"/>
              </a:tabLst>
              <a:defRPr/>
            </a:pPr>
            <a:r>
              <a:rPr lang="en-US" altLang="zh-CN" sz="866" smtClean="0">
                <a:solidFill>
                  <a:srgbClr val="000000"/>
                </a:solidFill>
                <a:latin typeface="Times New Roman"/>
              </a:rPr>
              <a:t>NC</a:t>
            </a:r>
          </a:p>
          <a:p>
            <a:pPr marL="0" marR="0" lvl="0" indent="0" defTabSz="914400" eaLnBrk="1" fontAlgn="auto" latinLnBrk="0" hangingPunct="1">
              <a:lnSpc>
                <a:spcPts val="1410"/>
              </a:lnSpc>
              <a:buClrTx/>
              <a:buSzTx/>
              <a:buNone/>
              <a:tabLst>
                <a:tab pos="38100" algn="l"/>
                <a:tab pos="50800" algn="l"/>
              </a:tabLst>
              <a:defRPr/>
            </a:pPr>
            <a:r>
              <a:rPr lang="en-US" altLang="zh-CN" sz="866" smtClean="0">
                <a:solidFill>
                  <a:srgbClr val="000000"/>
                </a:solidFill>
                <a:latin typeface="Times New Roman"/>
              </a:rPr>
              <a:t>		9</a:t>
            </a: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 pos="50800" algn="l"/>
              </a:tabLst>
              <a:defRPr/>
            </a:pPr>
            <a:r>
              <a:rPr lang="en-US" altLang="zh-CN" sz="866" smtClean="0">
                <a:solidFill>
                  <a:srgbClr val="000000"/>
                </a:solidFill>
                <a:latin typeface="Times New Roman"/>
              </a:rPr>
              <a:t>		6</a:t>
            </a:r>
          </a:p>
          <a:p>
            <a:pPr marL="0" marR="0" lvl="0" indent="0" defTabSz="914400" eaLnBrk="1" fontAlgn="auto" latinLnBrk="0" hangingPunct="1">
              <a:lnSpc>
                <a:spcPts val="1398"/>
              </a:lnSpc>
              <a:buClrTx/>
              <a:buSzTx/>
              <a:buNone/>
              <a:tabLst>
                <a:tab pos="38100" algn="l"/>
                <a:tab pos="508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F</a:t>
            </a:r>
            <a:endParaRPr lang="zh-CN" altLang="en-US" sz="866" i="1">
              <a:solidFill>
                <a:srgbClr val="000000"/>
              </a:solidFill>
              <a:latin typeface="Times New Roman"/>
            </a:endParaRPr>
          </a:p>
        </p:txBody>
      </p:sp>
      <p:sp>
        <p:nvSpPr>
          <p:cNvPr id="15" name="TextBox 14"/>
          <p:cNvSpPr txBox="1"/>
          <p:nvPr/>
        </p:nvSpPr>
        <p:spPr>
          <a:xfrm>
            <a:off x="3292996" y="1178875"/>
            <a:ext cx="153888" cy="218329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 pos="50800" algn="l"/>
              </a:tabLst>
              <a:defRPr/>
            </a:pPr>
            <a:r>
              <a:rPr lang="en-US" altLang="zh-CN" sz="866" smtClean="0">
                <a:solidFill>
                  <a:srgbClr val="000000"/>
                </a:solidFill>
                <a:latin typeface="Times New Roman"/>
              </a:rPr>
              <a:t>NC</a:t>
            </a:r>
          </a:p>
          <a:p>
            <a:pPr marL="0" marR="0" lvl="0" indent="0" defTabSz="914400" eaLnBrk="1" fontAlgn="auto" latinLnBrk="0" hangingPunct="1">
              <a:lnSpc>
                <a:spcPts val="1410"/>
              </a:lnSpc>
              <a:buClrTx/>
              <a:buSzTx/>
              <a:buNone/>
              <a:tabLst>
                <a:tab pos="38100" algn="l"/>
                <a:tab pos="50800" algn="l"/>
              </a:tabLst>
              <a:defRPr/>
            </a:pPr>
            <a:r>
              <a:rPr lang="en-US" altLang="zh-CN" sz="866"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 pos="50800" algn="l"/>
              </a:tabLst>
              <a:defRPr/>
            </a:pPr>
            <a:r>
              <a:rPr lang="en-US" altLang="zh-CN" sz="866" smtClean="0">
                <a:solidFill>
                  <a:srgbClr val="000000"/>
                </a:solidFill>
                <a:latin typeface="Times New Roman"/>
              </a:rPr>
              <a:t>		5</a:t>
            </a:r>
          </a:p>
          <a:p>
            <a:pPr marL="0" marR="0" lvl="0" indent="0" defTabSz="914400" eaLnBrk="1" fontAlgn="auto" latinLnBrk="0" hangingPunct="1">
              <a:lnSpc>
                <a:spcPts val="1398"/>
              </a:lnSpc>
              <a:buClrTx/>
              <a:buSzTx/>
              <a:buNone/>
              <a:tabLst>
                <a:tab pos="38100" algn="l"/>
                <a:tab pos="508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E</a:t>
            </a:r>
            <a:endParaRPr lang="zh-CN" altLang="en-US" sz="866" i="1">
              <a:solidFill>
                <a:srgbClr val="000000"/>
              </a:solidFill>
              <a:latin typeface="Times New Roman"/>
            </a:endParaRPr>
          </a:p>
        </p:txBody>
      </p:sp>
      <p:sp>
        <p:nvSpPr>
          <p:cNvPr id="16" name="TextBox 15"/>
          <p:cNvSpPr txBox="1"/>
          <p:nvPr/>
        </p:nvSpPr>
        <p:spPr>
          <a:xfrm>
            <a:off x="2931053" y="1178875"/>
            <a:ext cx="112210"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G</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11</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4</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D</a:t>
            </a:r>
            <a:endParaRPr lang="zh-CN" altLang="en-US" sz="866" i="1">
              <a:solidFill>
                <a:srgbClr val="000000"/>
              </a:solidFill>
              <a:latin typeface="Times New Roman"/>
            </a:endParaRPr>
          </a:p>
        </p:txBody>
      </p:sp>
      <p:sp>
        <p:nvSpPr>
          <p:cNvPr id="17" name="TextBox 16"/>
          <p:cNvSpPr txBox="1"/>
          <p:nvPr/>
        </p:nvSpPr>
        <p:spPr>
          <a:xfrm>
            <a:off x="2547760" y="1178875"/>
            <a:ext cx="112210"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Lst>
              <a:defRPr/>
            </a:pPr>
            <a:r>
              <a:rPr lang="en-US" altLang="zh-CN" sz="866" i="1" smtClean="0">
                <a:solidFill>
                  <a:srgbClr val="000000"/>
                </a:solidFill>
                <a:latin typeface="Times New Roman"/>
              </a:rPr>
              <a:t>H</a:t>
            </a:r>
          </a:p>
          <a:p>
            <a:pPr marL="0" marR="0" lvl="0" indent="0" defTabSz="914400" eaLnBrk="1" fontAlgn="auto" latinLnBrk="0" hangingPunct="1">
              <a:lnSpc>
                <a:spcPts val="1410"/>
              </a:lnSpc>
              <a:buClrTx/>
              <a:buSzTx/>
              <a:buNone/>
              <a:tabLst>
                <a:tab pos="25400" algn="l"/>
              </a:tabLst>
              <a:defRPr/>
            </a:pPr>
            <a:r>
              <a:rPr lang="en-US" altLang="zh-CN" sz="866" smtClean="0">
                <a:solidFill>
                  <a:srgbClr val="000000"/>
                </a:solidFill>
                <a:latin typeface="Times New Roman"/>
              </a:rPr>
              <a:t>12</a:t>
            </a: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Lst>
              <a:defRPr/>
            </a:pPr>
            <a:r>
              <a:rPr lang="en-US" altLang="zh-CN" sz="866" smtClean="0">
                <a:solidFill>
                  <a:srgbClr val="000000"/>
                </a:solidFill>
                <a:latin typeface="Times New Roman"/>
              </a:rPr>
              <a:t>	3</a:t>
            </a:r>
          </a:p>
          <a:p>
            <a:pPr marL="0" marR="0" lvl="0" indent="0" defTabSz="914400" eaLnBrk="1" fontAlgn="auto" latinLnBrk="0" hangingPunct="1">
              <a:lnSpc>
                <a:spcPts val="1398"/>
              </a:lnSpc>
              <a:buClrTx/>
              <a:buSzTx/>
              <a:buNone/>
              <a:tabLst>
                <a:tab pos="254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C</a:t>
            </a:r>
            <a:endParaRPr lang="zh-CN" altLang="en-US" sz="866" i="1">
              <a:solidFill>
                <a:srgbClr val="000000"/>
              </a:solidFill>
              <a:latin typeface="Times New Roman"/>
            </a:endParaRPr>
          </a:p>
        </p:txBody>
      </p:sp>
      <p:sp>
        <p:nvSpPr>
          <p:cNvPr id="18" name="TextBox 17"/>
          <p:cNvSpPr txBox="1"/>
          <p:nvPr/>
        </p:nvSpPr>
        <p:spPr>
          <a:xfrm>
            <a:off x="2143898" y="1178875"/>
            <a:ext cx="153888" cy="2150973"/>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 pos="50800" algn="l"/>
              </a:tabLst>
              <a:defRPr/>
            </a:pPr>
            <a:r>
              <a:rPr lang="en-US" altLang="zh-CN" sz="866" smtClean="0">
                <a:solidFill>
                  <a:srgbClr val="000000"/>
                </a:solidFill>
                <a:latin typeface="Times New Roman"/>
              </a:rPr>
              <a:t>NC</a:t>
            </a:r>
          </a:p>
          <a:p>
            <a:pPr marL="0" marR="0" lvl="0" indent="0" defTabSz="914400" eaLnBrk="1" fontAlgn="auto" latinLnBrk="0" hangingPunct="1">
              <a:lnSpc>
                <a:spcPts val="1410"/>
              </a:lnSpc>
              <a:buClrTx/>
              <a:buSzTx/>
              <a:buNone/>
              <a:tabLst>
                <a:tab pos="25400" algn="l"/>
                <a:tab pos="50800" algn="l"/>
              </a:tabLst>
              <a:defRPr/>
            </a:pPr>
            <a:r>
              <a:rPr lang="en-US" altLang="zh-CN" sz="866" smtClean="0">
                <a:solidFill>
                  <a:srgbClr val="000000"/>
                </a:solidFill>
                <a:latin typeface="Times New Roman"/>
              </a:rPr>
              <a:t>	13</a:t>
            </a: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 pos="50800" algn="l"/>
              </a:tabLst>
              <a:defRPr/>
            </a:pPr>
            <a:r>
              <a:rPr lang="en-US" altLang="zh-CN" sz="866" smtClean="0">
                <a:solidFill>
                  <a:srgbClr val="000000"/>
                </a:solidFill>
                <a:latin typeface="Times New Roman"/>
              </a:rPr>
              <a:t>		2</a:t>
            </a:r>
          </a:p>
          <a:p>
            <a:pPr marL="0" marR="0" lvl="0" indent="0" defTabSz="914400" eaLnBrk="1" fontAlgn="auto" latinLnBrk="0" hangingPunct="1">
              <a:lnSpc>
                <a:spcPts val="1398"/>
              </a:lnSpc>
              <a:buClrTx/>
              <a:buSzTx/>
              <a:buNone/>
              <a:tabLst>
                <a:tab pos="25400" algn="l"/>
                <a:tab pos="508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B</a:t>
            </a:r>
            <a:endParaRPr lang="zh-CN" altLang="en-US" sz="866" i="1">
              <a:solidFill>
                <a:srgbClr val="000000"/>
              </a:solidFill>
              <a:latin typeface="Times New Roman"/>
            </a:endParaRPr>
          </a:p>
        </p:txBody>
      </p:sp>
      <p:sp>
        <p:nvSpPr>
          <p:cNvPr id="19" name="TextBox 18"/>
          <p:cNvSpPr txBox="1"/>
          <p:nvPr/>
        </p:nvSpPr>
        <p:spPr>
          <a:xfrm>
            <a:off x="1753753" y="1178875"/>
            <a:ext cx="17152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 pos="38100" algn="l"/>
                <a:tab pos="50800" algn="l"/>
              </a:tabLst>
              <a:defRPr/>
            </a:pPr>
            <a:r>
              <a:rPr lang="en-US" altLang="zh-CN" sz="866" i="1" smtClean="0">
                <a:solidFill>
                  <a:srgbClr val="000000"/>
                </a:solidFill>
                <a:latin typeface="Times New Roman"/>
              </a:rPr>
              <a:t>Vcc</a:t>
            </a:r>
          </a:p>
          <a:p>
            <a:pPr marL="0" marR="0" lvl="0" indent="0" defTabSz="914400" eaLnBrk="1" fontAlgn="auto" latinLnBrk="0" hangingPunct="1">
              <a:lnSpc>
                <a:spcPts val="1410"/>
              </a:lnSpc>
              <a:buClrTx/>
              <a:buSzTx/>
              <a:buNone/>
              <a:tabLst>
                <a:tab pos="25400" algn="l"/>
                <a:tab pos="38100" algn="l"/>
                <a:tab pos="508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38100" algn="l"/>
                <a:tab pos="508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 pos="38100" algn="l"/>
                <a:tab pos="50800" algn="l"/>
              </a:tabLst>
              <a:defRPr/>
            </a:pPr>
            <a:r>
              <a:rPr lang="en-US" altLang="zh-CN" sz="866" smtClean="0">
                <a:solidFill>
                  <a:srgbClr val="000000"/>
                </a:solidFill>
                <a:latin typeface="Times New Roman"/>
              </a:rPr>
              <a:t>			1</a:t>
            </a:r>
          </a:p>
          <a:p>
            <a:pPr marL="0" marR="0" lvl="0" indent="0" defTabSz="914400" eaLnBrk="1" fontAlgn="auto" latinLnBrk="0" hangingPunct="1">
              <a:lnSpc>
                <a:spcPts val="1398"/>
              </a:lnSpc>
              <a:buClrTx/>
              <a:buSzTx/>
              <a:buNone/>
              <a:tabLst>
                <a:tab pos="25400" algn="l"/>
                <a:tab pos="38100" algn="l"/>
                <a:tab pos="508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A</a:t>
            </a:r>
            <a:endParaRPr lang="zh-CN" altLang="en-US" sz="866" i="1">
              <a:solidFill>
                <a:srgbClr val="000000"/>
              </a:solidFill>
              <a:latin typeface="Times New Roman"/>
            </a:endParaRPr>
          </a:p>
        </p:txBody>
      </p:sp>
      <p:sp>
        <p:nvSpPr>
          <p:cNvPr id="20" name="TextBox 19"/>
          <p:cNvSpPr txBox="1"/>
          <p:nvPr/>
        </p:nvSpPr>
        <p:spPr>
          <a:xfrm>
            <a:off x="4016914" y="1178875"/>
            <a:ext cx="240450"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88900" algn="l"/>
              </a:tabLst>
              <a:defRPr/>
            </a:pPr>
            <a:r>
              <a:rPr lang="en-US" altLang="zh-CN" smtClean="0"/>
              <a:t>	</a:t>
            </a:r>
            <a:r>
              <a:rPr lang="en-US" altLang="zh-CN" sz="866" i="1" smtClean="0">
                <a:solidFill>
                  <a:srgbClr val="000000"/>
                </a:solidFill>
                <a:latin typeface="Times New Roman"/>
              </a:rPr>
              <a:t>Y</a:t>
            </a:r>
          </a:p>
          <a:p>
            <a:pPr marL="0" marR="0" lvl="0" indent="0" defTabSz="914400" eaLnBrk="1" fontAlgn="auto" latinLnBrk="0" hangingPunct="1">
              <a:lnSpc>
                <a:spcPts val="1410"/>
              </a:lnSpc>
              <a:buClrTx/>
              <a:buSzTx/>
              <a:buNone/>
              <a:tabLst>
                <a:tab pos="889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8</a:t>
            </a: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889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88900" algn="l"/>
              </a:tabLst>
              <a:defRPr/>
            </a:pPr>
            <a:r>
              <a:rPr lang="en-US" altLang="zh-CN" sz="866" smtClean="0">
                <a:solidFill>
                  <a:srgbClr val="000000"/>
                </a:solidFill>
                <a:latin typeface="Times New Roman"/>
              </a:rPr>
              <a:t>	7</a:t>
            </a:r>
          </a:p>
          <a:p>
            <a:pPr marL="0" marR="0" lvl="0" indent="0" defTabSz="914400" eaLnBrk="1" fontAlgn="auto" latinLnBrk="0" hangingPunct="1">
              <a:lnSpc>
                <a:spcPts val="1398"/>
              </a:lnSpc>
              <a:buClrTx/>
              <a:buSzTx/>
              <a:buNone/>
              <a:tabLst>
                <a:tab pos="88900" algn="l"/>
              </a:tabLst>
              <a:defRPr/>
            </a:pPr>
            <a:r>
              <a:rPr lang="en-US" altLang="zh-CN" sz="866" smtClean="0">
                <a:solidFill>
                  <a:srgbClr val="000000"/>
                </a:solidFill>
                <a:latin typeface="Times New Roman"/>
              </a:rPr>
              <a:t>GND</a:t>
            </a:r>
            <a:endParaRPr lang="zh-CN" altLang="en-US" sz="866">
              <a:solidFill>
                <a:srgbClr val="000000"/>
              </a:solidFill>
              <a:latin typeface="Times New Roman"/>
            </a:endParaRPr>
          </a:p>
        </p:txBody>
      </p:sp>
      <p:sp>
        <p:nvSpPr>
          <p:cNvPr id="21" name="TextBox 20"/>
          <p:cNvSpPr txBox="1"/>
          <p:nvPr/>
        </p:nvSpPr>
        <p:spPr>
          <a:xfrm>
            <a:off x="2447184" y="3424506"/>
            <a:ext cx="1022716" cy="218008"/>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101600" algn="l"/>
              </a:tabLst>
              <a:defRPr/>
            </a:pPr>
            <a:r>
              <a:rPr lang="en-US" altLang="zh-CN" sz="866" smtClean="0">
                <a:solidFill>
                  <a:srgbClr val="000000"/>
                </a:solidFill>
                <a:latin typeface="Times New Roman"/>
              </a:rPr>
              <a:t>7430:Y =ABCDEFGH</a:t>
            </a:r>
          </a:p>
          <a:p>
            <a:pPr marL="0" marR="0" lvl="0" indent="0" defTabSz="914400" eaLnBrk="1" fontAlgn="auto" latinLnBrk="0" hangingPunct="1">
              <a:lnSpc>
                <a:spcPts val="864"/>
              </a:lnSpc>
              <a:buClrTx/>
              <a:buSzTx/>
              <a:buNone/>
              <a:tabLst>
                <a:tab pos="101600" algn="l"/>
              </a:tabLst>
              <a:defRPr/>
            </a:pPr>
            <a:r>
              <a:rPr lang="en-US" altLang="zh-CN" sz="866" smtClean="0">
                <a:solidFill>
                  <a:srgbClr val="000000"/>
                </a:solidFill>
                <a:latin typeface="Times New Roman"/>
              </a:rPr>
              <a:t>	8-input NAND gate</a:t>
            </a:r>
            <a:endParaRPr lang="zh-CN" altLang="en-US" sz="866">
              <a:solidFill>
                <a:srgbClr val="000000"/>
              </a:solidFill>
              <a:latin typeface="Times New Roman"/>
            </a:endParaRPr>
          </a:p>
        </p:txBody>
      </p:sp>
      <p:sp>
        <p:nvSpPr>
          <p:cNvPr id="22" name="TextBox 21"/>
          <p:cNvSpPr txBox="1"/>
          <p:nvPr/>
        </p:nvSpPr>
        <p:spPr>
          <a:xfrm>
            <a:off x="5438788" y="3424496"/>
            <a:ext cx="1375377" cy="218458"/>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04800" algn="l"/>
              </a:tabLst>
              <a:defRPr/>
            </a:pPr>
            <a:r>
              <a:rPr lang="en-US" altLang="zh-CN" smtClean="0"/>
              <a:t>	</a:t>
            </a:r>
            <a:r>
              <a:rPr lang="en-US" altLang="zh-CN" sz="866" smtClean="0">
                <a:solidFill>
                  <a:srgbClr val="000000"/>
                </a:solidFill>
                <a:latin typeface="Times New Roman"/>
              </a:rPr>
              <a:t>7432:Y =A + B</a:t>
            </a:r>
          </a:p>
          <a:p>
            <a:pPr marL="0" marR="0" lvl="0" indent="0" defTabSz="914400" eaLnBrk="1" fontAlgn="auto" latinLnBrk="0" hangingPunct="1">
              <a:lnSpc>
                <a:spcPts val="864"/>
              </a:lnSpc>
              <a:buClrTx/>
              <a:buSzTx/>
              <a:buNone/>
              <a:tabLst>
                <a:tab pos="304800" algn="l"/>
              </a:tabLst>
              <a:defRPr/>
            </a:pPr>
            <a:r>
              <a:rPr lang="en-US" altLang="zh-CN" sz="866" smtClean="0">
                <a:solidFill>
                  <a:srgbClr val="000000"/>
                </a:solidFill>
                <a:latin typeface="Times New Roman"/>
              </a:rPr>
              <a:t>Quadruple two-input OR gates</a:t>
            </a:r>
            <a:endParaRPr lang="zh-CN" altLang="en-US" sz="866">
              <a:solidFill>
                <a:srgbClr val="000000"/>
              </a:solidFill>
              <a:latin typeface="Times New Roman"/>
            </a:endParaRPr>
          </a:p>
        </p:txBody>
      </p:sp>
      <p:sp>
        <p:nvSpPr>
          <p:cNvPr id="23" name="TextBox 22"/>
          <p:cNvSpPr txBox="1"/>
          <p:nvPr/>
        </p:nvSpPr>
        <p:spPr>
          <a:xfrm>
            <a:off x="5272770" y="4038678"/>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Lst>
              <a:defRPr/>
            </a:pPr>
            <a:r>
              <a:rPr lang="en-US" altLang="zh-CN" sz="866" i="1" smtClean="0">
                <a:solidFill>
                  <a:srgbClr val="000000"/>
                </a:solidFill>
                <a:latin typeface="Times New Roman"/>
              </a:rPr>
              <a:t>3A</a:t>
            </a:r>
          </a:p>
          <a:p>
            <a:pPr marL="0" marR="0" lvl="0" indent="0" defTabSz="914400" eaLnBrk="1" fontAlgn="auto" latinLnBrk="0" hangingPunct="1">
              <a:lnSpc>
                <a:spcPts val="1410"/>
              </a:lnSpc>
              <a:buClrTx/>
              <a:buSzTx/>
              <a:buNone/>
              <a:tabLst>
                <a:tab pos="254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9</a:t>
            </a: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Lst>
              <a:defRPr/>
            </a:pPr>
            <a:r>
              <a:rPr lang="en-US" altLang="zh-CN" sz="866" smtClean="0">
                <a:solidFill>
                  <a:srgbClr val="000000"/>
                </a:solidFill>
                <a:latin typeface="Times New Roman"/>
              </a:rPr>
              <a:t>	6</a:t>
            </a:r>
          </a:p>
          <a:p>
            <a:pPr marL="0" marR="0" lvl="0" indent="0" defTabSz="914400" eaLnBrk="1" fontAlgn="auto" latinLnBrk="0" hangingPunct="1">
              <a:lnSpc>
                <a:spcPts val="1398"/>
              </a:lnSpc>
              <a:buClrTx/>
              <a:buSzTx/>
              <a:buNone/>
              <a:tabLst>
                <a:tab pos="25400" algn="l"/>
              </a:tabLst>
              <a:defRPr/>
            </a:pPr>
            <a:r>
              <a:rPr lang="en-US" altLang="zh-CN" sz="866" i="1" smtClean="0">
                <a:solidFill>
                  <a:srgbClr val="000000"/>
                </a:solidFill>
                <a:latin typeface="Times New Roman"/>
              </a:rPr>
              <a:t>2Y</a:t>
            </a:r>
            <a:endParaRPr lang="zh-CN" altLang="en-US" sz="866" i="1">
              <a:solidFill>
                <a:srgbClr val="000000"/>
              </a:solidFill>
              <a:latin typeface="Times New Roman"/>
            </a:endParaRPr>
          </a:p>
        </p:txBody>
      </p:sp>
      <p:sp>
        <p:nvSpPr>
          <p:cNvPr id="24" name="TextBox 23"/>
          <p:cNvSpPr txBox="1"/>
          <p:nvPr/>
        </p:nvSpPr>
        <p:spPr>
          <a:xfrm>
            <a:off x="4889396" y="4038678"/>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3B</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10</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5</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2B</a:t>
            </a:r>
            <a:endParaRPr lang="zh-CN" altLang="en-US" sz="866" i="1">
              <a:solidFill>
                <a:srgbClr val="000000"/>
              </a:solidFill>
              <a:latin typeface="Times New Roman"/>
            </a:endParaRPr>
          </a:p>
        </p:txBody>
      </p:sp>
      <p:sp>
        <p:nvSpPr>
          <p:cNvPr id="25" name="TextBox 24"/>
          <p:cNvSpPr txBox="1"/>
          <p:nvPr/>
        </p:nvSpPr>
        <p:spPr>
          <a:xfrm>
            <a:off x="4506881" y="4038678"/>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4Y</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11</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4</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2A</a:t>
            </a:r>
            <a:endParaRPr lang="zh-CN" altLang="en-US" sz="866" i="1">
              <a:solidFill>
                <a:srgbClr val="000000"/>
              </a:solidFill>
              <a:latin typeface="Times New Roman"/>
            </a:endParaRPr>
          </a:p>
        </p:txBody>
      </p:sp>
      <p:sp>
        <p:nvSpPr>
          <p:cNvPr id="26" name="TextBox 25"/>
          <p:cNvSpPr txBox="1"/>
          <p:nvPr/>
        </p:nvSpPr>
        <p:spPr>
          <a:xfrm>
            <a:off x="4123665" y="4038678"/>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4A</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12</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3</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1Y</a:t>
            </a:r>
            <a:endParaRPr lang="zh-CN" altLang="en-US" sz="866" i="1">
              <a:solidFill>
                <a:srgbClr val="000000"/>
              </a:solidFill>
              <a:latin typeface="Times New Roman"/>
            </a:endParaRPr>
          </a:p>
        </p:txBody>
      </p:sp>
      <p:sp>
        <p:nvSpPr>
          <p:cNvPr id="27" name="TextBox 26"/>
          <p:cNvSpPr txBox="1"/>
          <p:nvPr/>
        </p:nvSpPr>
        <p:spPr>
          <a:xfrm>
            <a:off x="3741061" y="4038678"/>
            <a:ext cx="12343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38100" algn="l"/>
              </a:tabLst>
              <a:defRPr/>
            </a:pPr>
            <a:r>
              <a:rPr lang="en-US" altLang="zh-CN" sz="866" i="1" smtClean="0">
                <a:solidFill>
                  <a:srgbClr val="000000"/>
                </a:solidFill>
                <a:latin typeface="Times New Roman"/>
              </a:rPr>
              <a:t>4B</a:t>
            </a:r>
          </a:p>
          <a:p>
            <a:pPr marL="0" marR="0" lvl="0" indent="0" defTabSz="914400" eaLnBrk="1" fontAlgn="auto" latinLnBrk="0" hangingPunct="1">
              <a:lnSpc>
                <a:spcPts val="1410"/>
              </a:lnSpc>
              <a:buClrTx/>
              <a:buSzTx/>
              <a:buNone/>
              <a:tabLst>
                <a:tab pos="38100" algn="l"/>
              </a:tabLst>
              <a:defRPr/>
            </a:pPr>
            <a:r>
              <a:rPr lang="en-US" altLang="zh-CN" sz="866" smtClean="0">
                <a:solidFill>
                  <a:srgbClr val="000000"/>
                </a:solidFill>
                <a:latin typeface="Times New Roman"/>
              </a:rPr>
              <a:t>13</a:t>
            </a: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381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38100" algn="l"/>
              </a:tabLst>
              <a:defRPr/>
            </a:pPr>
            <a:r>
              <a:rPr lang="en-US" altLang="zh-CN" sz="866" smtClean="0">
                <a:solidFill>
                  <a:srgbClr val="000000"/>
                </a:solidFill>
                <a:latin typeface="Times New Roman"/>
              </a:rPr>
              <a:t>	2</a:t>
            </a:r>
          </a:p>
          <a:p>
            <a:pPr marL="0" marR="0" lvl="0" indent="0" defTabSz="914400" eaLnBrk="1" fontAlgn="auto" latinLnBrk="0" hangingPunct="1">
              <a:lnSpc>
                <a:spcPts val="1398"/>
              </a:lnSpc>
              <a:buClrTx/>
              <a:buSzTx/>
              <a:buNone/>
              <a:tabLst>
                <a:tab pos="38100" algn="l"/>
              </a:tabLst>
              <a:defRPr/>
            </a:pPr>
            <a:r>
              <a:rPr lang="en-US" altLang="zh-CN" sz="866" i="1" smtClean="0">
                <a:solidFill>
                  <a:srgbClr val="000000"/>
                </a:solidFill>
                <a:latin typeface="Times New Roman"/>
              </a:rPr>
              <a:t>1B</a:t>
            </a:r>
            <a:endParaRPr lang="zh-CN" altLang="en-US" sz="866" i="1">
              <a:solidFill>
                <a:srgbClr val="000000"/>
              </a:solidFill>
              <a:latin typeface="Times New Roman"/>
            </a:endParaRPr>
          </a:p>
        </p:txBody>
      </p:sp>
      <p:sp>
        <p:nvSpPr>
          <p:cNvPr id="28" name="TextBox 27"/>
          <p:cNvSpPr txBox="1"/>
          <p:nvPr/>
        </p:nvSpPr>
        <p:spPr>
          <a:xfrm>
            <a:off x="3336442" y="4038678"/>
            <a:ext cx="166712"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25400" algn="l"/>
                <a:tab pos="63500" algn="l"/>
              </a:tabLst>
              <a:defRPr/>
            </a:pPr>
            <a:r>
              <a:rPr lang="en-US" altLang="zh-CN" sz="866" i="1" smtClean="0">
                <a:solidFill>
                  <a:srgbClr val="000000"/>
                </a:solidFill>
                <a:latin typeface="Times New Roman"/>
              </a:rPr>
              <a:t>Vcc</a:t>
            </a:r>
          </a:p>
          <a:p>
            <a:pPr marL="0" marR="0" lvl="0" indent="0" defTabSz="914400" eaLnBrk="1" fontAlgn="auto" latinLnBrk="0" hangingPunct="1">
              <a:lnSpc>
                <a:spcPts val="1410"/>
              </a:lnSpc>
              <a:buClrTx/>
              <a:buSzTx/>
              <a:buNone/>
              <a:tabLst>
                <a:tab pos="25400" algn="l"/>
                <a:tab pos="635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14</a:t>
            </a: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25400" algn="l"/>
                <a:tab pos="635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25400" algn="l"/>
                <a:tab pos="63500" algn="l"/>
              </a:tabLst>
              <a:defRPr/>
            </a:pPr>
            <a:r>
              <a:rPr lang="en-US" altLang="zh-CN" sz="866" smtClean="0">
                <a:solidFill>
                  <a:srgbClr val="000000"/>
                </a:solidFill>
                <a:latin typeface="Times New Roman"/>
              </a:rPr>
              <a:t>		1</a:t>
            </a:r>
          </a:p>
          <a:p>
            <a:pPr marL="0" marR="0" lvl="0" indent="0" defTabSz="914400" eaLnBrk="1" fontAlgn="auto" latinLnBrk="0" hangingPunct="1">
              <a:lnSpc>
                <a:spcPts val="1398"/>
              </a:lnSpc>
              <a:buClrTx/>
              <a:buSzTx/>
              <a:buNone/>
              <a:tabLst>
                <a:tab pos="25400" algn="l"/>
                <a:tab pos="63500" algn="l"/>
              </a:tabLst>
              <a:defRPr/>
            </a:pPr>
            <a:r>
              <a:rPr lang="en-US" altLang="zh-CN" sz="866" smtClean="0">
                <a:solidFill>
                  <a:srgbClr val="000000"/>
                </a:solidFill>
                <a:latin typeface="Times New Roman"/>
              </a:rPr>
              <a:t>	</a:t>
            </a:r>
            <a:r>
              <a:rPr lang="en-US" altLang="zh-CN" sz="866" i="1" smtClean="0">
                <a:solidFill>
                  <a:srgbClr val="000000"/>
                </a:solidFill>
                <a:latin typeface="Times New Roman"/>
              </a:rPr>
              <a:t>1A</a:t>
            </a:r>
            <a:endParaRPr lang="zh-CN" altLang="en-US" sz="866" i="1">
              <a:solidFill>
                <a:srgbClr val="000000"/>
              </a:solidFill>
              <a:latin typeface="Times New Roman"/>
            </a:endParaRPr>
          </a:p>
        </p:txBody>
      </p:sp>
      <p:sp>
        <p:nvSpPr>
          <p:cNvPr id="29" name="TextBox 28"/>
          <p:cNvSpPr txBox="1"/>
          <p:nvPr/>
        </p:nvSpPr>
        <p:spPr>
          <a:xfrm>
            <a:off x="5599587" y="4038678"/>
            <a:ext cx="240450" cy="2167260"/>
          </a:xfrm>
          <a:prstGeom prst="rect">
            <a:avLst/>
          </a:prstGeom>
          <a:noFill/>
        </p:spPr>
        <p:txBody>
          <a:bodyPr vert="horz" wrap="none" lIns="0" tIns="0" rIns="0" bIns="0" rtlCol="0">
            <a:spAutoFit/>
          </a:bodyPr>
          <a:lstStyle/>
          <a:p>
            <a:pPr marL="0" marR="0" lvl="0" indent="0" defTabSz="914400" eaLnBrk="1" fontAlgn="auto" latinLnBrk="0" hangingPunct="1">
              <a:lnSpc>
                <a:spcPts val="779"/>
              </a:lnSpc>
              <a:buClrTx/>
              <a:buSzTx/>
              <a:buNone/>
              <a:tabLst>
                <a:tab pos="63500" algn="l"/>
                <a:tab pos="101600" algn="l"/>
              </a:tabLst>
              <a:defRPr/>
            </a:pPr>
            <a:r>
              <a:rPr lang="en-US" altLang="zh-CN" smtClean="0"/>
              <a:t>	</a:t>
            </a:r>
            <a:r>
              <a:rPr lang="en-US" altLang="zh-CN" sz="866" i="1" smtClean="0">
                <a:solidFill>
                  <a:srgbClr val="000000"/>
                </a:solidFill>
                <a:latin typeface="Times New Roman"/>
              </a:rPr>
              <a:t>3Y</a:t>
            </a:r>
          </a:p>
          <a:p>
            <a:pPr marL="0" marR="0" lvl="0" indent="0" defTabSz="914400" eaLnBrk="1" fontAlgn="auto" latinLnBrk="0" hangingPunct="1">
              <a:lnSpc>
                <a:spcPts val="1410"/>
              </a:lnSpc>
              <a:buClrTx/>
              <a:buSzTx/>
              <a:buNone/>
              <a:tabLst>
                <a:tab pos="63500" algn="l"/>
                <a:tab pos="101600" algn="l"/>
              </a:tabLst>
              <a:defRPr/>
            </a:pPr>
            <a:r>
              <a:rPr lang="en-US" altLang="zh-CN" sz="866" i="1" smtClean="0">
                <a:solidFill>
                  <a:srgbClr val="000000"/>
                </a:solidFill>
                <a:latin typeface="Times New Roman"/>
              </a:rPr>
              <a:t>		</a:t>
            </a:r>
            <a:r>
              <a:rPr lang="en-US" altLang="zh-CN" sz="866" smtClean="0">
                <a:solidFill>
                  <a:srgbClr val="000000"/>
                </a:solidFill>
                <a:latin typeface="Times New Roman"/>
              </a:rPr>
              <a:t>8</a:t>
            </a: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101600" algn="l"/>
              </a:tabLst>
              <a:defRPr/>
            </a:pPr>
            <a:endParaRPr lang="en-US" altLang="zh-CN" sz="866" smtClean="0">
              <a:solidFill>
                <a:srgbClr val="000000"/>
              </a:solidFill>
              <a:latin typeface="Times New Roman"/>
            </a:endParaRPr>
          </a:p>
          <a:p>
            <a:pPr marL="0" marR="0" lvl="0" indent="0" defTabSz="914400" eaLnBrk="1" fontAlgn="auto" latinLnBrk="0" hangingPunct="1">
              <a:lnSpc>
                <a:spcPts val="1314"/>
              </a:lnSpc>
              <a:buClrTx/>
              <a:buSzTx/>
              <a:buNone/>
              <a:tabLst>
                <a:tab pos="63500" algn="l"/>
                <a:tab pos="101600" algn="l"/>
              </a:tabLst>
              <a:defRPr/>
            </a:pPr>
            <a:r>
              <a:rPr lang="en-US" altLang="zh-CN" sz="866" smtClean="0">
                <a:solidFill>
                  <a:srgbClr val="000000"/>
                </a:solidFill>
                <a:latin typeface="Times New Roman"/>
              </a:rPr>
              <a:t>		7</a:t>
            </a:r>
          </a:p>
          <a:p>
            <a:pPr marL="0" marR="0" lvl="0" indent="0" defTabSz="914400" eaLnBrk="1" fontAlgn="auto" latinLnBrk="0" hangingPunct="1">
              <a:lnSpc>
                <a:spcPts val="1398"/>
              </a:lnSpc>
              <a:buClrTx/>
              <a:buSzTx/>
              <a:buNone/>
              <a:tabLst>
                <a:tab pos="63500" algn="l"/>
                <a:tab pos="101600" algn="l"/>
              </a:tabLst>
              <a:defRPr/>
            </a:pPr>
            <a:r>
              <a:rPr lang="en-US" altLang="zh-CN" sz="866" smtClean="0">
                <a:solidFill>
                  <a:srgbClr val="000000"/>
                </a:solidFill>
                <a:latin typeface="Times New Roman"/>
              </a:rPr>
              <a:t>GND</a:t>
            </a:r>
            <a:endParaRPr lang="zh-CN" altLang="en-US" sz="866">
              <a:solidFill>
                <a:srgbClr val="000000"/>
              </a:solidFill>
              <a:latin typeface="Times New Roman"/>
            </a:endParaRPr>
          </a:p>
        </p:txBody>
      </p:sp>
      <p:sp>
        <p:nvSpPr>
          <p:cNvPr id="30" name="TextBox 29"/>
          <p:cNvSpPr txBox="1"/>
          <p:nvPr/>
        </p:nvSpPr>
        <p:spPr>
          <a:xfrm>
            <a:off x="4775048" y="6284309"/>
            <a:ext cx="80150" cy="102977"/>
          </a:xfrm>
          <a:prstGeom prst="rect">
            <a:avLst/>
          </a:prstGeom>
          <a:noFill/>
        </p:spPr>
        <p:txBody>
          <a:bodyPr vert="horz" wrap="none" lIns="0" tIns="0" rIns="0" bIns="0" rtlCol="0">
            <a:spAutoFit/>
          </a:bodyPr>
          <a:lstStyle/>
          <a:p>
            <a:pPr>
              <a:lnSpc>
                <a:spcPts val="779"/>
              </a:lnSpc>
            </a:pPr>
            <a:r>
              <a:rPr lang="en-US" altLang="zh-CN" sz="866" smtClean="0">
                <a:solidFill>
                  <a:srgbClr val="000000"/>
                </a:solidFill>
                <a:latin typeface="Times New Roman"/>
              </a:rPr>
              <a:t>Å</a:t>
            </a:r>
            <a:endParaRPr lang="zh-CN" altLang="en-US" sz="866">
              <a:solidFill>
                <a:srgbClr val="000000"/>
              </a:solidFill>
              <a:latin typeface="Times New Roman"/>
            </a:endParaRPr>
          </a:p>
        </p:txBody>
      </p:sp>
      <p:sp>
        <p:nvSpPr>
          <p:cNvPr id="31" name="TextBox 30"/>
          <p:cNvSpPr txBox="1"/>
          <p:nvPr/>
        </p:nvSpPr>
        <p:spPr>
          <a:xfrm>
            <a:off x="3650394" y="6207676"/>
            <a:ext cx="1827423" cy="292131"/>
          </a:xfrm>
          <a:prstGeom prst="rect">
            <a:avLst/>
          </a:prstGeom>
          <a:noFill/>
        </p:spPr>
        <p:txBody>
          <a:bodyPr vert="horz" wrap="none" lIns="0" tIns="0" rIns="0" bIns="0" rtlCol="0">
            <a:spAutoFit/>
          </a:bodyPr>
          <a:lstStyle/>
          <a:p>
            <a:pPr marL="0" marR="0" lvl="0" indent="0" defTabSz="914400" eaLnBrk="1" fontAlgn="auto" latinLnBrk="0" hangingPunct="1">
              <a:lnSpc>
                <a:spcPts val="1711"/>
              </a:lnSpc>
              <a:buClrTx/>
              <a:buSzTx/>
              <a:buNone/>
              <a:tabLst>
                <a:tab pos="533400" algn="l"/>
              </a:tabLst>
              <a:defRPr/>
            </a:pPr>
            <a:r>
              <a:rPr lang="en-US" altLang="zh-CN" smtClean="0"/>
              <a:t>	</a:t>
            </a:r>
            <a:r>
              <a:rPr lang="en-US" altLang="zh-CN" sz="866" smtClean="0">
                <a:solidFill>
                  <a:srgbClr val="000000"/>
                </a:solidFill>
                <a:latin typeface="Times New Roman"/>
              </a:rPr>
              <a:t>7486:Y =A</a:t>
            </a:r>
            <a:r>
              <a:rPr lang="en-US" altLang="zh-CN" sz="1398" smtClean="0">
                <a:solidFill>
                  <a:srgbClr val="000000"/>
                </a:solidFill>
                <a:latin typeface="Symbol"/>
              </a:rPr>
              <a:t>⊕</a:t>
            </a:r>
            <a:r>
              <a:rPr lang="en-US" altLang="zh-CN" sz="866" smtClean="0">
                <a:solidFill>
                  <a:srgbClr val="000000"/>
                </a:solidFill>
                <a:latin typeface="Times New Roman"/>
              </a:rPr>
              <a:t>B</a:t>
            </a:r>
          </a:p>
          <a:p>
            <a:pPr marL="0" marR="0" lvl="0" indent="0" defTabSz="914400" eaLnBrk="1" fontAlgn="auto" latinLnBrk="0" hangingPunct="1">
              <a:lnSpc>
                <a:spcPts val="536"/>
              </a:lnSpc>
              <a:buClrTx/>
              <a:buSzTx/>
              <a:buNone/>
              <a:tabLst>
                <a:tab pos="533400" algn="l"/>
              </a:tabLst>
              <a:defRPr/>
            </a:pPr>
            <a:r>
              <a:rPr lang="en-US" altLang="zh-CN" sz="866" smtClean="0">
                <a:solidFill>
                  <a:srgbClr val="000000"/>
                </a:solidFill>
                <a:latin typeface="Times New Roman"/>
              </a:rPr>
              <a:t>Quadruple two-input exclusive-OR gates</a:t>
            </a:r>
            <a:endParaRPr lang="zh-CN" altLang="en-US" sz="866">
              <a:solidFill>
                <a:srgbClr val="000000"/>
              </a:solidFill>
              <a:latin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30.tmp"/>
          <p:cNvPicPr>
            <a:picLocks/>
          </p:cNvPicPr>
          <p:nvPr/>
        </p:nvPicPr>
        <p:blipFill>
          <a:blip r:embed="rId2"/>
          <a:stretch>
            <a:fillRect/>
          </a:stretch>
        </p:blipFill>
        <p:spPr>
          <a:xfrm>
            <a:off x="-39328" y="-1"/>
            <a:ext cx="9118600" cy="6819900"/>
          </a:xfrm>
          <a:prstGeom prst="rect">
            <a:avLst/>
          </a:prstGeom>
        </p:spPr>
      </p:pic>
      <p:pic>
        <p:nvPicPr>
          <p:cNvPr id="3" name="图片 2" descr="ws_732.tmp"/>
          <p:cNvPicPr>
            <a:picLocks/>
          </p:cNvPicPr>
          <p:nvPr/>
        </p:nvPicPr>
        <p:blipFill>
          <a:blip r:embed="rId3"/>
          <a:stretch>
            <a:fillRect/>
          </a:stretch>
        </p:blipFill>
        <p:spPr>
          <a:xfrm>
            <a:off x="101600" y="444500"/>
            <a:ext cx="8572500" cy="927100"/>
          </a:xfrm>
          <a:prstGeom prst="rect">
            <a:avLst/>
          </a:prstGeom>
        </p:spPr>
      </p:pic>
      <p:pic>
        <p:nvPicPr>
          <p:cNvPr id="4" name="图片 3" descr="ws_733.tmp"/>
          <p:cNvPicPr>
            <a:picLocks/>
          </p:cNvPicPr>
          <p:nvPr/>
        </p:nvPicPr>
        <p:blipFill>
          <a:blip r:embed="rId4"/>
          <a:stretch>
            <a:fillRect/>
          </a:stretch>
        </p:blipFill>
        <p:spPr>
          <a:xfrm>
            <a:off x="4572000" y="4076699"/>
            <a:ext cx="228600" cy="241300"/>
          </a:xfrm>
          <a:prstGeom prst="rect">
            <a:avLst/>
          </a:prstGeom>
        </p:spPr>
      </p:pic>
      <p:sp>
        <p:nvSpPr>
          <p:cNvPr id="5" name="TextBox 4"/>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11</a:t>
            </a:r>
            <a:endParaRPr lang="zh-CN" altLang="en-US" sz="1398">
              <a:solidFill>
                <a:srgbClr val="000000"/>
              </a:solidFill>
              <a:latin typeface="Tahoma"/>
            </a:endParaRPr>
          </a:p>
        </p:txBody>
      </p:sp>
      <p:sp>
        <p:nvSpPr>
          <p:cNvPr id="7" name="TextBox 6"/>
          <p:cNvSpPr txBox="1"/>
          <p:nvPr/>
        </p:nvSpPr>
        <p:spPr>
          <a:xfrm>
            <a:off x="1230255" y="405129"/>
            <a:ext cx="4126130" cy="147476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基本功能部件</a:t>
            </a:r>
            <a:r>
              <a:rPr lang="en-US" altLang="zh-CN" sz="4398" smtClean="0">
                <a:solidFill>
                  <a:srgbClr val="33339A"/>
                </a:solidFill>
                <a:latin typeface="Tahoma"/>
              </a:rPr>
              <a:t>(1)</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4211"/>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与门</a:t>
            </a:r>
            <a:r>
              <a:rPr lang="en-US" altLang="zh-CN" sz="2802" smtClean="0">
                <a:solidFill>
                  <a:srgbClr val="000000"/>
                </a:solidFill>
                <a:latin typeface="Tahoma"/>
              </a:rPr>
              <a:t>(AND)</a:t>
            </a:r>
            <a:endParaRPr lang="zh-CN" altLang="en-US" sz="2802">
              <a:solidFill>
                <a:srgbClr val="000000"/>
              </a:solidFill>
              <a:latin typeface="Tahoma"/>
            </a:endParaRPr>
          </a:p>
        </p:txBody>
      </p:sp>
      <p:sp>
        <p:nvSpPr>
          <p:cNvPr id="8" name="TextBox 7"/>
          <p:cNvSpPr txBox="1"/>
          <p:nvPr/>
        </p:nvSpPr>
        <p:spPr>
          <a:xfrm>
            <a:off x="1719459" y="4247895"/>
            <a:ext cx="2773195" cy="1603003"/>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a:t>
            </a:r>
            <a:r>
              <a:rPr lang="zh-CN" altLang="en-US" sz="2400" smtClean="0">
                <a:solidFill>
                  <a:srgbClr val="000000"/>
                </a:solidFill>
                <a:latin typeface="Times New Roman"/>
              </a:rPr>
              <a:t>与门的逻辑功能</a:t>
            </a:r>
          </a:p>
          <a:p>
            <a:pPr>
              <a:lnSpc>
                <a:spcPts val="3162"/>
              </a:lnSpc>
            </a:pPr>
            <a:r>
              <a:rPr lang="en-US" altLang="zh-CN" sz="2400" smtClean="0">
                <a:solidFill>
                  <a:srgbClr val="000000"/>
                </a:solidFill>
                <a:latin typeface="Tahoma"/>
              </a:rPr>
              <a:t>(b) </a:t>
            </a:r>
            <a:r>
              <a:rPr lang="zh-CN" altLang="en-US" sz="2400" smtClean="0">
                <a:solidFill>
                  <a:srgbClr val="000000"/>
                </a:solidFill>
                <a:latin typeface="Times New Roman"/>
              </a:rPr>
              <a:t>与门的电子功能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标准符号表示</a:t>
            </a:r>
          </a:p>
          <a:p>
            <a:pPr>
              <a:lnSpc>
                <a:spcPts val="3162"/>
              </a:lnSpc>
            </a:pPr>
            <a:r>
              <a:rPr lang="en-US" altLang="zh-CN" sz="2400" smtClean="0">
                <a:solidFill>
                  <a:srgbClr val="000000"/>
                </a:solidFill>
                <a:latin typeface="Tahoma"/>
              </a:rPr>
              <a:t>(d) IEEE </a:t>
            </a:r>
            <a:r>
              <a:rPr lang="zh-CN" altLang="en-US" sz="2400" smtClean="0">
                <a:solidFill>
                  <a:srgbClr val="000000"/>
                </a:solidFill>
                <a:latin typeface="Times New Roman"/>
              </a:rPr>
              <a:t>块符号表示</a:t>
            </a:r>
            <a:endParaRPr lang="zh-CN" altLang="en-US" sz="2400">
              <a:solidFill>
                <a:srgbClr val="000000"/>
              </a:solidFill>
              <a:latin typeface="Times New Roman"/>
            </a:endParaRPr>
          </a:p>
        </p:txBody>
      </p:sp>
      <p:sp>
        <p:nvSpPr>
          <p:cNvPr id="9" name="TextBox 8"/>
          <p:cNvSpPr txBox="1"/>
          <p:nvPr/>
        </p:nvSpPr>
        <p:spPr>
          <a:xfrm>
            <a:off x="3834771" y="2280387"/>
            <a:ext cx="514436" cy="16863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A B   Y</a:t>
            </a:r>
            <a:endParaRPr lang="zh-CN" altLang="en-US" sz="1450" i="1">
              <a:solidFill>
                <a:srgbClr val="000000"/>
              </a:solidFill>
              <a:latin typeface="Times New Roman"/>
            </a:endParaRPr>
          </a:p>
        </p:txBody>
      </p:sp>
      <p:sp>
        <p:nvSpPr>
          <p:cNvPr id="10" name="TextBox 9"/>
          <p:cNvSpPr txBox="1"/>
          <p:nvPr/>
        </p:nvSpPr>
        <p:spPr>
          <a:xfrm>
            <a:off x="6366145" y="2207237"/>
            <a:ext cx="104196" cy="16863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Y</a:t>
            </a:r>
            <a:endParaRPr lang="zh-CN" altLang="en-US" sz="1450" i="1">
              <a:solidFill>
                <a:srgbClr val="000000"/>
              </a:solidFill>
              <a:latin typeface="Times New Roman"/>
            </a:endParaRPr>
          </a:p>
        </p:txBody>
      </p:sp>
      <p:sp>
        <p:nvSpPr>
          <p:cNvPr id="11" name="TextBox 10"/>
          <p:cNvSpPr txBox="1"/>
          <p:nvPr/>
        </p:nvSpPr>
        <p:spPr>
          <a:xfrm>
            <a:off x="5025779" y="2081519"/>
            <a:ext cx="113814" cy="39305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A</a:t>
            </a:r>
          </a:p>
          <a:p>
            <a:pPr>
              <a:lnSpc>
                <a:spcPts val="1932"/>
              </a:lnSpc>
            </a:pPr>
            <a:r>
              <a:rPr lang="en-US" altLang="zh-CN" sz="1450" i="1" smtClean="0">
                <a:solidFill>
                  <a:srgbClr val="000000"/>
                </a:solidFill>
                <a:latin typeface="Times New Roman"/>
              </a:rPr>
              <a:t>B</a:t>
            </a:r>
            <a:endParaRPr lang="zh-CN" altLang="en-US" sz="1450" i="1">
              <a:solidFill>
                <a:srgbClr val="000000"/>
              </a:solidFill>
              <a:latin typeface="Times New Roman"/>
            </a:endParaRPr>
          </a:p>
        </p:txBody>
      </p:sp>
      <p:sp>
        <p:nvSpPr>
          <p:cNvPr id="12" name="TextBox 11"/>
          <p:cNvSpPr txBox="1"/>
          <p:nvPr/>
        </p:nvSpPr>
        <p:spPr>
          <a:xfrm>
            <a:off x="3841629" y="2563089"/>
            <a:ext cx="113814"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L</a:t>
            </a:r>
            <a:endParaRPr lang="zh-CN" altLang="en-US" sz="1450">
              <a:solidFill>
                <a:srgbClr val="000000"/>
              </a:solidFill>
              <a:latin typeface="Times New Roman"/>
            </a:endParaRPr>
          </a:p>
        </p:txBody>
      </p:sp>
      <p:sp>
        <p:nvSpPr>
          <p:cNvPr id="13" name="TextBox 12"/>
          <p:cNvSpPr txBox="1"/>
          <p:nvPr/>
        </p:nvSpPr>
        <p:spPr>
          <a:xfrm>
            <a:off x="3841629" y="2746732"/>
            <a:ext cx="134652" cy="551433"/>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L</a:t>
            </a:r>
          </a:p>
          <a:p>
            <a:pPr>
              <a:lnSpc>
                <a:spcPts val="1452"/>
              </a:lnSpc>
            </a:pPr>
            <a:r>
              <a:rPr lang="en-US" altLang="zh-CN" sz="1450" smtClean="0">
                <a:solidFill>
                  <a:srgbClr val="000000"/>
                </a:solidFill>
                <a:latin typeface="Times New Roman"/>
              </a:rPr>
              <a:t>H</a:t>
            </a:r>
          </a:p>
          <a:p>
            <a:pPr>
              <a:lnSpc>
                <a:spcPts val="1452"/>
              </a:lnSpc>
            </a:pPr>
            <a:r>
              <a:rPr lang="en-US" altLang="zh-CN" sz="1450" smtClean="0">
                <a:solidFill>
                  <a:srgbClr val="000000"/>
                </a:solidFill>
                <a:latin typeface="Times New Roman"/>
              </a:rPr>
              <a:t>H</a:t>
            </a:r>
            <a:endParaRPr lang="zh-CN" altLang="en-US" sz="1450">
              <a:solidFill>
                <a:srgbClr val="000000"/>
              </a:solidFill>
              <a:latin typeface="Times New Roman"/>
            </a:endParaRPr>
          </a:p>
        </p:txBody>
      </p:sp>
      <p:sp>
        <p:nvSpPr>
          <p:cNvPr id="14" name="TextBox 13"/>
          <p:cNvSpPr txBox="1"/>
          <p:nvPr/>
        </p:nvSpPr>
        <p:spPr>
          <a:xfrm>
            <a:off x="4065652" y="2563069"/>
            <a:ext cx="113814"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L</a:t>
            </a:r>
            <a:endParaRPr lang="zh-CN" altLang="en-US" sz="1450">
              <a:solidFill>
                <a:srgbClr val="000000"/>
              </a:solidFill>
              <a:latin typeface="Times New Roman"/>
            </a:endParaRPr>
          </a:p>
        </p:txBody>
      </p:sp>
      <p:sp>
        <p:nvSpPr>
          <p:cNvPr id="15" name="TextBox 14"/>
          <p:cNvSpPr txBox="1"/>
          <p:nvPr/>
        </p:nvSpPr>
        <p:spPr>
          <a:xfrm>
            <a:off x="4065652" y="2746712"/>
            <a:ext cx="134652" cy="551433"/>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H</a:t>
            </a:r>
          </a:p>
          <a:p>
            <a:pPr>
              <a:lnSpc>
                <a:spcPts val="1452"/>
              </a:lnSpc>
            </a:pPr>
            <a:r>
              <a:rPr lang="en-US" altLang="zh-CN" sz="1450" smtClean="0">
                <a:solidFill>
                  <a:srgbClr val="000000"/>
                </a:solidFill>
                <a:latin typeface="Times New Roman"/>
              </a:rPr>
              <a:t>L</a:t>
            </a:r>
          </a:p>
          <a:p>
            <a:pPr>
              <a:lnSpc>
                <a:spcPts val="1452"/>
              </a:lnSpc>
            </a:pPr>
            <a:r>
              <a:rPr lang="en-US" altLang="zh-CN" sz="1450" smtClean="0">
                <a:solidFill>
                  <a:srgbClr val="000000"/>
                </a:solidFill>
                <a:latin typeface="Times New Roman"/>
              </a:rPr>
              <a:t>H</a:t>
            </a:r>
            <a:endParaRPr lang="zh-CN" altLang="en-US" sz="1450">
              <a:solidFill>
                <a:srgbClr val="000000"/>
              </a:solidFill>
              <a:latin typeface="Times New Roman"/>
            </a:endParaRPr>
          </a:p>
        </p:txBody>
      </p:sp>
      <p:sp>
        <p:nvSpPr>
          <p:cNvPr id="16" name="TextBox 15"/>
          <p:cNvSpPr txBox="1"/>
          <p:nvPr/>
        </p:nvSpPr>
        <p:spPr>
          <a:xfrm>
            <a:off x="4371984" y="2563050"/>
            <a:ext cx="113814"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L</a:t>
            </a:r>
            <a:endParaRPr lang="zh-CN" altLang="en-US" sz="1450">
              <a:solidFill>
                <a:srgbClr val="000000"/>
              </a:solidFill>
              <a:latin typeface="Times New Roman"/>
            </a:endParaRPr>
          </a:p>
        </p:txBody>
      </p:sp>
      <p:sp>
        <p:nvSpPr>
          <p:cNvPr id="17" name="TextBox 16"/>
          <p:cNvSpPr txBox="1"/>
          <p:nvPr/>
        </p:nvSpPr>
        <p:spPr>
          <a:xfrm>
            <a:off x="4371984" y="2746693"/>
            <a:ext cx="134652" cy="551433"/>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L</a:t>
            </a:r>
          </a:p>
          <a:p>
            <a:pPr>
              <a:lnSpc>
                <a:spcPts val="1452"/>
              </a:lnSpc>
            </a:pPr>
            <a:r>
              <a:rPr lang="en-US" altLang="zh-CN" sz="1450" smtClean="0">
                <a:solidFill>
                  <a:srgbClr val="000000"/>
                </a:solidFill>
                <a:latin typeface="Times New Roman"/>
              </a:rPr>
              <a:t>L</a:t>
            </a:r>
          </a:p>
          <a:p>
            <a:pPr>
              <a:lnSpc>
                <a:spcPts val="1452"/>
              </a:lnSpc>
            </a:pPr>
            <a:r>
              <a:rPr lang="en-US" altLang="zh-CN" sz="1450" smtClean="0">
                <a:solidFill>
                  <a:srgbClr val="000000"/>
                </a:solidFill>
                <a:latin typeface="Times New Roman"/>
              </a:rPr>
              <a:t>H</a:t>
            </a:r>
            <a:endParaRPr lang="zh-CN" altLang="en-US" sz="1450">
              <a:solidFill>
                <a:srgbClr val="000000"/>
              </a:solidFill>
              <a:latin typeface="Times New Roman"/>
            </a:endParaRPr>
          </a:p>
        </p:txBody>
      </p:sp>
      <p:sp>
        <p:nvSpPr>
          <p:cNvPr id="18" name="TextBox 17"/>
          <p:cNvSpPr txBox="1"/>
          <p:nvPr/>
        </p:nvSpPr>
        <p:spPr>
          <a:xfrm>
            <a:off x="4045844" y="3421806"/>
            <a:ext cx="218008"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(b)</a:t>
            </a:r>
            <a:endParaRPr lang="zh-CN" altLang="en-US" sz="1450">
              <a:solidFill>
                <a:srgbClr val="000000"/>
              </a:solidFill>
              <a:latin typeface="Times New Roman"/>
            </a:endParaRPr>
          </a:p>
        </p:txBody>
      </p:sp>
      <p:sp>
        <p:nvSpPr>
          <p:cNvPr id="19" name="TextBox 18"/>
          <p:cNvSpPr txBox="1"/>
          <p:nvPr/>
        </p:nvSpPr>
        <p:spPr>
          <a:xfrm>
            <a:off x="5585074" y="2540936"/>
            <a:ext cx="206788"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(c)</a:t>
            </a:r>
            <a:endParaRPr lang="zh-CN" altLang="en-US" sz="1450">
              <a:solidFill>
                <a:srgbClr val="000000"/>
              </a:solidFill>
              <a:latin typeface="Times New Roman"/>
            </a:endParaRPr>
          </a:p>
        </p:txBody>
      </p:sp>
      <p:sp>
        <p:nvSpPr>
          <p:cNvPr id="20" name="TextBox 19"/>
          <p:cNvSpPr txBox="1"/>
          <p:nvPr/>
        </p:nvSpPr>
        <p:spPr>
          <a:xfrm>
            <a:off x="5580510" y="3421806"/>
            <a:ext cx="218008"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(d)</a:t>
            </a:r>
            <a:endParaRPr lang="zh-CN" altLang="en-US" sz="1450">
              <a:solidFill>
                <a:srgbClr val="000000"/>
              </a:solidFill>
              <a:latin typeface="Times New Roman"/>
            </a:endParaRPr>
          </a:p>
        </p:txBody>
      </p:sp>
      <p:sp>
        <p:nvSpPr>
          <p:cNvPr id="21" name="TextBox 20"/>
          <p:cNvSpPr txBox="1"/>
          <p:nvPr/>
        </p:nvSpPr>
        <p:spPr>
          <a:xfrm>
            <a:off x="6383661" y="3005049"/>
            <a:ext cx="104196" cy="16863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Y</a:t>
            </a:r>
            <a:endParaRPr lang="zh-CN" altLang="en-US" sz="1450" i="1">
              <a:solidFill>
                <a:srgbClr val="000000"/>
              </a:solidFill>
              <a:latin typeface="Times New Roman"/>
            </a:endParaRPr>
          </a:p>
        </p:txBody>
      </p:sp>
      <p:sp>
        <p:nvSpPr>
          <p:cNvPr id="22" name="TextBox 21"/>
          <p:cNvSpPr txBox="1"/>
          <p:nvPr/>
        </p:nvSpPr>
        <p:spPr>
          <a:xfrm>
            <a:off x="5025787" y="2879331"/>
            <a:ext cx="113814" cy="39305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A</a:t>
            </a:r>
          </a:p>
          <a:p>
            <a:pPr>
              <a:lnSpc>
                <a:spcPts val="1932"/>
              </a:lnSpc>
            </a:pPr>
            <a:r>
              <a:rPr lang="en-US" altLang="zh-CN" sz="1450" i="1" smtClean="0">
                <a:solidFill>
                  <a:srgbClr val="000000"/>
                </a:solidFill>
                <a:latin typeface="Times New Roman"/>
              </a:rPr>
              <a:t>B</a:t>
            </a:r>
            <a:endParaRPr lang="zh-CN" altLang="en-US" sz="1450" i="1">
              <a:solidFill>
                <a:srgbClr val="000000"/>
              </a:solidFill>
              <a:latin typeface="Times New Roman"/>
            </a:endParaRPr>
          </a:p>
        </p:txBody>
      </p:sp>
      <p:sp>
        <p:nvSpPr>
          <p:cNvPr id="23" name="TextBox 22"/>
          <p:cNvSpPr txBox="1"/>
          <p:nvPr/>
        </p:nvSpPr>
        <p:spPr>
          <a:xfrm>
            <a:off x="5698623" y="2921229"/>
            <a:ext cx="144270"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&amp;</a:t>
            </a:r>
            <a:endParaRPr lang="zh-CN" altLang="en-US" sz="1450">
              <a:solidFill>
                <a:srgbClr val="000000"/>
              </a:solidFill>
              <a:latin typeface="Times New Roman"/>
            </a:endParaRPr>
          </a:p>
        </p:txBody>
      </p:sp>
      <p:sp>
        <p:nvSpPr>
          <p:cNvPr id="24" name="TextBox 23"/>
          <p:cNvSpPr txBox="1"/>
          <p:nvPr/>
        </p:nvSpPr>
        <p:spPr>
          <a:xfrm>
            <a:off x="2179707" y="2199615"/>
            <a:ext cx="976229" cy="218008"/>
          </a:xfrm>
          <a:prstGeom prst="rect">
            <a:avLst/>
          </a:prstGeom>
          <a:noFill/>
        </p:spPr>
        <p:txBody>
          <a:bodyPr vert="horz" wrap="none" lIns="0" tIns="0" rIns="0" bIns="0" rtlCol="0">
            <a:spAutoFit/>
          </a:bodyPr>
          <a:lstStyle/>
          <a:p>
            <a:pPr>
              <a:lnSpc>
                <a:spcPts val="1680"/>
              </a:lnSpc>
            </a:pPr>
            <a:r>
              <a:rPr lang="en-US" altLang="zh-CN" sz="1450" i="1" dirty="0" smtClean="0">
                <a:solidFill>
                  <a:srgbClr val="000000"/>
                </a:solidFill>
                <a:latin typeface="Times New Roman"/>
              </a:rPr>
              <a:t>f</a:t>
            </a:r>
            <a:r>
              <a:rPr lang="en-US" altLang="zh-CN" sz="967" i="1" baseline="-25000" dirty="0" smtClean="0">
                <a:solidFill>
                  <a:srgbClr val="000000"/>
                </a:solidFill>
                <a:latin typeface="Times New Roman"/>
              </a:rPr>
              <a:t>AND</a:t>
            </a:r>
            <a:r>
              <a:rPr lang="en-US" altLang="zh-CN" sz="1450" i="1" dirty="0" smtClean="0">
                <a:solidFill>
                  <a:srgbClr val="000000"/>
                </a:solidFill>
                <a:latin typeface="Times New Roman"/>
              </a:rPr>
              <a:t>(a, b) =</a:t>
            </a:r>
            <a:r>
              <a:rPr lang="en-US" altLang="zh-CN" sz="1450" i="1" dirty="0" err="1" smtClean="0">
                <a:solidFill>
                  <a:srgbClr val="000000"/>
                </a:solidFill>
                <a:latin typeface="Times New Roman"/>
              </a:rPr>
              <a:t>ab</a:t>
            </a:r>
            <a:endParaRPr lang="zh-CN" altLang="en-US" sz="1450" i="1" dirty="0">
              <a:solidFill>
                <a:srgbClr val="000000"/>
              </a:solidFill>
              <a:latin typeface="Times New Roman"/>
            </a:endParaRPr>
          </a:p>
        </p:txBody>
      </p:sp>
      <p:sp>
        <p:nvSpPr>
          <p:cNvPr id="25" name="TextBox 24"/>
          <p:cNvSpPr txBox="1"/>
          <p:nvPr/>
        </p:nvSpPr>
        <p:spPr>
          <a:xfrm>
            <a:off x="1595249" y="2280390"/>
            <a:ext cx="278923" cy="168636"/>
          </a:xfrm>
          <a:prstGeom prst="rect">
            <a:avLst/>
          </a:prstGeom>
          <a:noFill/>
        </p:spPr>
        <p:txBody>
          <a:bodyPr vert="horz" wrap="none" lIns="0" tIns="0" rIns="0" bIns="0" rtlCol="0">
            <a:spAutoFit/>
          </a:bodyPr>
          <a:lstStyle/>
          <a:p>
            <a:pPr>
              <a:lnSpc>
                <a:spcPts val="1305"/>
              </a:lnSpc>
            </a:pPr>
            <a:r>
              <a:rPr lang="en-US" altLang="zh-CN" sz="1450" i="1" smtClean="0">
                <a:solidFill>
                  <a:srgbClr val="000000"/>
                </a:solidFill>
                <a:latin typeface="Times New Roman"/>
              </a:rPr>
              <a:t>a  b</a:t>
            </a:r>
            <a:endParaRPr lang="zh-CN" altLang="en-US" sz="1450" i="1">
              <a:solidFill>
                <a:srgbClr val="000000"/>
              </a:solidFill>
              <a:latin typeface="Times New Roman"/>
            </a:endParaRPr>
          </a:p>
        </p:txBody>
      </p:sp>
      <p:sp>
        <p:nvSpPr>
          <p:cNvPr id="26" name="TextBox 25"/>
          <p:cNvSpPr txBox="1"/>
          <p:nvPr/>
        </p:nvSpPr>
        <p:spPr>
          <a:xfrm>
            <a:off x="1589919" y="2563089"/>
            <a:ext cx="94578" cy="174150"/>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0</a:t>
            </a:r>
            <a:endParaRPr lang="zh-CN" altLang="en-US" sz="1450">
              <a:solidFill>
                <a:srgbClr val="000000"/>
              </a:solidFill>
              <a:latin typeface="Times New Roman"/>
            </a:endParaRPr>
          </a:p>
        </p:txBody>
      </p:sp>
      <p:sp>
        <p:nvSpPr>
          <p:cNvPr id="27" name="TextBox 26"/>
          <p:cNvSpPr txBox="1"/>
          <p:nvPr/>
        </p:nvSpPr>
        <p:spPr>
          <a:xfrm>
            <a:off x="1589919" y="2746732"/>
            <a:ext cx="94578" cy="552459"/>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0</a:t>
            </a:r>
          </a:p>
          <a:p>
            <a:pPr>
              <a:lnSpc>
                <a:spcPts val="1452"/>
              </a:lnSpc>
            </a:pPr>
            <a:r>
              <a:rPr lang="en-US" altLang="zh-CN" sz="1450" smtClean="0">
                <a:solidFill>
                  <a:srgbClr val="000000"/>
                </a:solidFill>
                <a:latin typeface="Times New Roman"/>
              </a:rPr>
              <a:t>1</a:t>
            </a:r>
          </a:p>
          <a:p>
            <a:pPr>
              <a:lnSpc>
                <a:spcPts val="1452"/>
              </a:lnSpc>
            </a:pPr>
            <a:r>
              <a:rPr lang="en-US" altLang="zh-CN" sz="1450" smtClean="0">
                <a:solidFill>
                  <a:srgbClr val="000000"/>
                </a:solidFill>
                <a:latin typeface="Times New Roman"/>
              </a:rPr>
              <a:t>1</a:t>
            </a:r>
            <a:endParaRPr lang="zh-CN" altLang="en-US" sz="1450">
              <a:solidFill>
                <a:srgbClr val="000000"/>
              </a:solidFill>
              <a:latin typeface="Times New Roman"/>
            </a:endParaRPr>
          </a:p>
        </p:txBody>
      </p:sp>
      <p:sp>
        <p:nvSpPr>
          <p:cNvPr id="28" name="TextBox 27"/>
          <p:cNvSpPr txBox="1"/>
          <p:nvPr/>
        </p:nvSpPr>
        <p:spPr>
          <a:xfrm>
            <a:off x="1816223" y="2563069"/>
            <a:ext cx="94578" cy="174150"/>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0</a:t>
            </a:r>
            <a:endParaRPr lang="zh-CN" altLang="en-US" sz="1450">
              <a:solidFill>
                <a:srgbClr val="000000"/>
              </a:solidFill>
              <a:latin typeface="Times New Roman"/>
            </a:endParaRPr>
          </a:p>
        </p:txBody>
      </p:sp>
      <p:sp>
        <p:nvSpPr>
          <p:cNvPr id="29" name="TextBox 28"/>
          <p:cNvSpPr txBox="1"/>
          <p:nvPr/>
        </p:nvSpPr>
        <p:spPr>
          <a:xfrm>
            <a:off x="1816223" y="2746712"/>
            <a:ext cx="94578" cy="552459"/>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1</a:t>
            </a:r>
          </a:p>
          <a:p>
            <a:pPr>
              <a:lnSpc>
                <a:spcPts val="1452"/>
              </a:lnSpc>
            </a:pPr>
            <a:r>
              <a:rPr lang="en-US" altLang="zh-CN" sz="1450" smtClean="0">
                <a:solidFill>
                  <a:srgbClr val="000000"/>
                </a:solidFill>
                <a:latin typeface="Times New Roman"/>
              </a:rPr>
              <a:t>0</a:t>
            </a:r>
          </a:p>
          <a:p>
            <a:pPr>
              <a:lnSpc>
                <a:spcPts val="1452"/>
              </a:lnSpc>
            </a:pPr>
            <a:r>
              <a:rPr lang="en-US" altLang="zh-CN" sz="1450" smtClean="0">
                <a:solidFill>
                  <a:srgbClr val="000000"/>
                </a:solidFill>
                <a:latin typeface="Times New Roman"/>
              </a:rPr>
              <a:t>1</a:t>
            </a:r>
            <a:endParaRPr lang="zh-CN" altLang="en-US" sz="1450">
              <a:solidFill>
                <a:srgbClr val="000000"/>
              </a:solidFill>
              <a:latin typeface="Times New Roman"/>
            </a:endParaRPr>
          </a:p>
        </p:txBody>
      </p:sp>
      <p:sp>
        <p:nvSpPr>
          <p:cNvPr id="30" name="TextBox 29"/>
          <p:cNvSpPr txBox="1"/>
          <p:nvPr/>
        </p:nvSpPr>
        <p:spPr>
          <a:xfrm>
            <a:off x="2668137" y="2563050"/>
            <a:ext cx="94578" cy="174150"/>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0</a:t>
            </a:r>
            <a:endParaRPr lang="zh-CN" altLang="en-US" sz="1450">
              <a:solidFill>
                <a:srgbClr val="000000"/>
              </a:solidFill>
              <a:latin typeface="Times New Roman"/>
            </a:endParaRPr>
          </a:p>
        </p:txBody>
      </p:sp>
      <p:sp>
        <p:nvSpPr>
          <p:cNvPr id="31" name="TextBox 30"/>
          <p:cNvSpPr txBox="1"/>
          <p:nvPr/>
        </p:nvSpPr>
        <p:spPr>
          <a:xfrm>
            <a:off x="2668137" y="2746693"/>
            <a:ext cx="94578" cy="552459"/>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0</a:t>
            </a:r>
          </a:p>
          <a:p>
            <a:pPr>
              <a:lnSpc>
                <a:spcPts val="1452"/>
              </a:lnSpc>
            </a:pPr>
            <a:r>
              <a:rPr lang="en-US" altLang="zh-CN" sz="1450" smtClean="0">
                <a:solidFill>
                  <a:srgbClr val="000000"/>
                </a:solidFill>
                <a:latin typeface="Times New Roman"/>
              </a:rPr>
              <a:t>0</a:t>
            </a:r>
          </a:p>
          <a:p>
            <a:pPr>
              <a:lnSpc>
                <a:spcPts val="1452"/>
              </a:lnSpc>
            </a:pPr>
            <a:r>
              <a:rPr lang="en-US" altLang="zh-CN" sz="1450" smtClean="0">
                <a:solidFill>
                  <a:srgbClr val="000000"/>
                </a:solidFill>
                <a:latin typeface="Times New Roman"/>
              </a:rPr>
              <a:t>1</a:t>
            </a:r>
            <a:endParaRPr lang="zh-CN" altLang="en-US" sz="1450">
              <a:solidFill>
                <a:srgbClr val="000000"/>
              </a:solidFill>
              <a:latin typeface="Times New Roman"/>
            </a:endParaRPr>
          </a:p>
        </p:txBody>
      </p:sp>
      <p:sp>
        <p:nvSpPr>
          <p:cNvPr id="32" name="TextBox 31"/>
          <p:cNvSpPr txBox="1"/>
          <p:nvPr/>
        </p:nvSpPr>
        <p:spPr>
          <a:xfrm>
            <a:off x="2508128" y="3421806"/>
            <a:ext cx="206788" cy="168636"/>
          </a:xfrm>
          <a:prstGeom prst="rect">
            <a:avLst/>
          </a:prstGeom>
          <a:noFill/>
        </p:spPr>
        <p:txBody>
          <a:bodyPr vert="horz" wrap="none" lIns="0" tIns="0" rIns="0" bIns="0" rtlCol="0">
            <a:spAutoFit/>
          </a:bodyPr>
          <a:lstStyle/>
          <a:p>
            <a:pPr>
              <a:lnSpc>
                <a:spcPts val="1305"/>
              </a:lnSpc>
            </a:pPr>
            <a:r>
              <a:rPr lang="en-US" altLang="zh-CN" sz="1450" smtClean="0">
                <a:solidFill>
                  <a:srgbClr val="000000"/>
                </a:solidFill>
                <a:latin typeface="Times New Roman"/>
              </a:rPr>
              <a:t>(a)</a:t>
            </a:r>
            <a:endParaRPr lang="zh-CN" altLang="en-US" sz="1450">
              <a:solidFill>
                <a:srgbClr val="000000"/>
              </a:solidFill>
              <a:latin typeface="Times New Roman"/>
            </a:endParaRPr>
          </a:p>
        </p:txBody>
      </p:sp>
      <p:sp>
        <p:nvSpPr>
          <p:cNvPr id="33" name="TextBox 32"/>
          <p:cNvSpPr txBox="1"/>
          <p:nvPr/>
        </p:nvSpPr>
        <p:spPr>
          <a:xfrm>
            <a:off x="4918335" y="4013845"/>
            <a:ext cx="2996013" cy="2180084"/>
          </a:xfrm>
          <a:prstGeom prst="rect">
            <a:avLst/>
          </a:prstGeom>
          <a:noFill/>
        </p:spPr>
        <p:txBody>
          <a:bodyPr vert="horz" wrap="none" lIns="0" tIns="0" rIns="0" bIns="0" rtlCol="0">
            <a:spAutoFit/>
          </a:bodyPr>
          <a:lstStyle/>
          <a:p>
            <a:pPr marL="0" marR="0" lvl="0" indent="0" defTabSz="914400" eaLnBrk="1" fontAlgn="auto" latinLnBrk="0" hangingPunct="1">
              <a:lnSpc>
                <a:spcPts val="2799"/>
              </a:lnSpc>
              <a:buClrTx/>
              <a:buSzTx/>
              <a:buNone/>
              <a:tabLst>
                <a:tab pos="114300" algn="l"/>
                <a:tab pos="393700" algn="l"/>
              </a:tabLst>
              <a:defRPr/>
            </a:pPr>
            <a:r>
              <a:rPr lang="zh-CN" altLang="en-US" sz="2802" smtClean="0">
                <a:solidFill>
                  <a:srgbClr val="000000"/>
                </a:solidFill>
                <a:latin typeface="Times New Roman"/>
              </a:rPr>
              <a:t>功能</a:t>
            </a:r>
          </a:p>
          <a:p>
            <a:pPr marL="0" marR="0" lvl="0" indent="0" defTabSz="914400" eaLnBrk="1" fontAlgn="auto" latinLnBrk="0" hangingPunct="1">
              <a:lnSpc>
                <a:spcPts val="3219"/>
              </a:lnSpc>
              <a:buClrTx/>
              <a:buSzTx/>
              <a:buNone/>
              <a:tabLst>
                <a:tab pos="114300" algn="l"/>
                <a:tab pos="393700" algn="l"/>
              </a:tabLst>
              <a:defRPr/>
            </a:pPr>
            <a:r>
              <a:rPr lang="zh-CN" altLang="en-US" sz="2802" smtClean="0">
                <a:solidFill>
                  <a:srgbClr val="000000"/>
                </a:solidFill>
                <a:latin typeface="Times New Roman"/>
              </a:rPr>
              <a:t>	</a:t>
            </a:r>
            <a:r>
              <a:rPr lang="en-US" altLang="zh-CN" sz="2400" smtClean="0">
                <a:solidFill>
                  <a:srgbClr val="000000"/>
                </a:solidFill>
                <a:latin typeface="Times New Roman"/>
              </a:rPr>
              <a:t>(a) </a:t>
            </a:r>
            <a:r>
              <a:rPr lang="zh-CN" altLang="en-US" sz="2400" smtClean="0">
                <a:solidFill>
                  <a:srgbClr val="000000"/>
                </a:solidFill>
                <a:latin typeface="Times New Roman"/>
              </a:rPr>
              <a:t>正逻辑：输入同时</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为</a:t>
            </a:r>
            <a:r>
              <a:rPr lang="en-US" altLang="zh-CN" sz="2400" smtClean="0">
                <a:solidFill>
                  <a:srgbClr val="000000"/>
                </a:solidFill>
                <a:latin typeface="Times New Roman"/>
              </a:rPr>
              <a:t>1</a:t>
            </a:r>
            <a:r>
              <a:rPr lang="zh-CN" altLang="en-US" sz="2400" smtClean="0">
                <a:solidFill>
                  <a:srgbClr val="000000"/>
                </a:solidFill>
                <a:latin typeface="Times New Roman"/>
              </a:rPr>
              <a:t>，输出为</a:t>
            </a:r>
            <a:r>
              <a:rPr lang="en-US" altLang="zh-CN" sz="2400" smtClean="0">
                <a:solidFill>
                  <a:srgbClr val="000000"/>
                </a:solidFill>
                <a:latin typeface="Times New Roman"/>
              </a:rPr>
              <a:t>1</a:t>
            </a:r>
            <a:r>
              <a:rPr lang="zh-CN" altLang="en-US" sz="2400" smtClean="0">
                <a:solidFill>
                  <a:srgbClr val="000000"/>
                </a:solidFill>
                <a:latin typeface="Times New Roman"/>
              </a:rPr>
              <a:t>。任</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意输入为</a:t>
            </a:r>
            <a:r>
              <a:rPr lang="en-US" altLang="zh-CN" sz="2400" smtClean="0">
                <a:solidFill>
                  <a:srgbClr val="000000"/>
                </a:solidFill>
                <a:latin typeface="Times New Roman"/>
              </a:rPr>
              <a:t>0</a:t>
            </a:r>
            <a:r>
              <a:rPr lang="zh-CN" altLang="en-US" sz="2400" smtClean="0">
                <a:solidFill>
                  <a:srgbClr val="000000"/>
                </a:solidFill>
                <a:latin typeface="Times New Roman"/>
              </a:rPr>
              <a:t>，输出</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为</a:t>
            </a:r>
            <a:r>
              <a:rPr lang="en-US" altLang="zh-CN" sz="2400" smtClean="0">
                <a:solidFill>
                  <a:srgbClr val="000000"/>
                </a:solidFill>
                <a:latin typeface="Times New Roman"/>
              </a:rPr>
              <a:t>0</a:t>
            </a:r>
          </a:p>
          <a:p>
            <a:pPr marL="0" marR="0" lvl="0" indent="0" defTabSz="914400" eaLnBrk="1" fontAlgn="auto" latinLnBrk="0" hangingPunct="1">
              <a:lnSpc>
                <a:spcPts val="3168"/>
              </a:lnSpc>
              <a:buClrTx/>
              <a:buSzTx/>
              <a:buNone/>
              <a:tabLst>
                <a:tab pos="114300" algn="l"/>
                <a:tab pos="393700" algn="l"/>
              </a:tabLst>
              <a:defRPr/>
            </a:pPr>
            <a:r>
              <a:rPr lang="en-US" altLang="zh-CN" sz="2400" smtClean="0">
                <a:solidFill>
                  <a:srgbClr val="000000"/>
                </a:solidFill>
                <a:latin typeface="Times New Roman"/>
              </a:rPr>
              <a:t>	(b) 1</a:t>
            </a:r>
            <a:r>
              <a:rPr lang="zh-CN" altLang="en-US" sz="2400" smtClean="0">
                <a:solidFill>
                  <a:srgbClr val="000000"/>
                </a:solidFill>
                <a:latin typeface="Times New Roman"/>
              </a:rPr>
              <a:t>通过的功能</a:t>
            </a:r>
            <a:endParaRPr lang="zh-CN" altLang="en-US" sz="2400">
              <a:solidFill>
                <a:srgbClr val="000000"/>
              </a:solidFill>
              <a:latin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34.tmp"/>
          <p:cNvPicPr>
            <a:picLocks/>
          </p:cNvPicPr>
          <p:nvPr/>
        </p:nvPicPr>
        <p:blipFill>
          <a:blip r:embed="rId2"/>
          <a:stretch>
            <a:fillRect/>
          </a:stretch>
        </p:blipFill>
        <p:spPr>
          <a:xfrm>
            <a:off x="-63912" y="-1"/>
            <a:ext cx="9118600" cy="6819900"/>
          </a:xfrm>
          <a:prstGeom prst="rect">
            <a:avLst/>
          </a:prstGeom>
        </p:spPr>
      </p:pic>
      <p:pic>
        <p:nvPicPr>
          <p:cNvPr id="3" name="图片 2" descr="ws_736.tmp"/>
          <p:cNvPicPr>
            <a:picLocks/>
          </p:cNvPicPr>
          <p:nvPr/>
        </p:nvPicPr>
        <p:blipFill>
          <a:blip r:embed="rId3"/>
          <a:stretch>
            <a:fillRect/>
          </a:stretch>
        </p:blipFill>
        <p:spPr>
          <a:xfrm>
            <a:off x="101600" y="444500"/>
            <a:ext cx="8572500" cy="927100"/>
          </a:xfrm>
          <a:prstGeom prst="rect">
            <a:avLst/>
          </a:prstGeom>
        </p:spPr>
      </p:pic>
      <p:pic>
        <p:nvPicPr>
          <p:cNvPr id="4" name="图片 3" descr="ws_737.tmp"/>
          <p:cNvPicPr>
            <a:picLocks/>
          </p:cNvPicPr>
          <p:nvPr/>
        </p:nvPicPr>
        <p:blipFill>
          <a:blip r:embed="rId4"/>
          <a:stretch>
            <a:fillRect/>
          </a:stretch>
        </p:blipFill>
        <p:spPr>
          <a:xfrm>
            <a:off x="4648200" y="4076699"/>
            <a:ext cx="228600" cy="241300"/>
          </a:xfrm>
          <a:prstGeom prst="rect">
            <a:avLst/>
          </a:prstGeom>
        </p:spPr>
      </p:pic>
      <p:sp>
        <p:nvSpPr>
          <p:cNvPr id="5" name="TextBox 4"/>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12</a:t>
            </a:r>
            <a:endParaRPr lang="zh-CN" altLang="en-US" sz="1398">
              <a:solidFill>
                <a:srgbClr val="000000"/>
              </a:solidFill>
              <a:latin typeface="Tahoma"/>
            </a:endParaRPr>
          </a:p>
        </p:txBody>
      </p:sp>
      <p:sp>
        <p:nvSpPr>
          <p:cNvPr id="7" name="TextBox 6"/>
          <p:cNvSpPr txBox="1"/>
          <p:nvPr/>
        </p:nvSpPr>
        <p:spPr>
          <a:xfrm>
            <a:off x="1230255" y="382270"/>
            <a:ext cx="4831451" cy="1507207"/>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基本的功能部件 </a:t>
            </a:r>
            <a:r>
              <a:rPr lang="en-US" altLang="zh-CN" sz="4398" smtClean="0">
                <a:solidFill>
                  <a:srgbClr val="33339A"/>
                </a:solidFill>
                <a:latin typeface="Tahoma"/>
              </a:rPr>
              <a:t>(2)</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391"/>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或门</a:t>
            </a:r>
            <a:r>
              <a:rPr lang="en-US" altLang="zh-CN" sz="2802" smtClean="0">
                <a:solidFill>
                  <a:srgbClr val="000000"/>
                </a:solidFill>
                <a:latin typeface="Tahoma"/>
              </a:rPr>
              <a:t>(OR)</a:t>
            </a:r>
            <a:endParaRPr lang="zh-CN" altLang="en-US" sz="2802">
              <a:solidFill>
                <a:srgbClr val="000000"/>
              </a:solidFill>
              <a:latin typeface="Tahoma"/>
            </a:endParaRPr>
          </a:p>
        </p:txBody>
      </p:sp>
      <p:sp>
        <p:nvSpPr>
          <p:cNvPr id="8" name="TextBox 7"/>
          <p:cNvSpPr txBox="1"/>
          <p:nvPr/>
        </p:nvSpPr>
        <p:spPr>
          <a:xfrm>
            <a:off x="1719459" y="4247895"/>
            <a:ext cx="2866169" cy="1603003"/>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a:t>
            </a:r>
            <a:r>
              <a:rPr lang="zh-CN" altLang="en-US" sz="2400" smtClean="0">
                <a:solidFill>
                  <a:srgbClr val="000000"/>
                </a:solidFill>
                <a:latin typeface="Times New Roman"/>
              </a:rPr>
              <a:t>或门的逻辑功能</a:t>
            </a:r>
          </a:p>
          <a:p>
            <a:pPr>
              <a:lnSpc>
                <a:spcPts val="3162"/>
              </a:lnSpc>
            </a:pPr>
            <a:r>
              <a:rPr lang="en-US" altLang="zh-CN" sz="2400" smtClean="0">
                <a:solidFill>
                  <a:srgbClr val="000000"/>
                </a:solidFill>
                <a:latin typeface="Tahoma"/>
              </a:rPr>
              <a:t>(b) </a:t>
            </a:r>
            <a:r>
              <a:rPr lang="zh-CN" altLang="en-US" sz="2400" smtClean="0">
                <a:solidFill>
                  <a:srgbClr val="000000"/>
                </a:solidFill>
                <a:latin typeface="Times New Roman"/>
              </a:rPr>
              <a:t>或门的电子功能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标准符号表示</a:t>
            </a:r>
          </a:p>
          <a:p>
            <a:pPr>
              <a:lnSpc>
                <a:spcPts val="3162"/>
              </a:lnSpc>
            </a:pPr>
            <a:r>
              <a:rPr lang="en-US" altLang="zh-CN" sz="2400" smtClean="0">
                <a:solidFill>
                  <a:srgbClr val="000000"/>
                </a:solidFill>
                <a:latin typeface="Tahoma"/>
              </a:rPr>
              <a:t>(d) IEEE </a:t>
            </a:r>
            <a:r>
              <a:rPr lang="zh-CN" altLang="en-US" sz="2400" smtClean="0">
                <a:solidFill>
                  <a:srgbClr val="000000"/>
                </a:solidFill>
                <a:latin typeface="Times New Roman"/>
              </a:rPr>
              <a:t>块符号表示</a:t>
            </a:r>
            <a:r>
              <a:rPr lang="en-US" altLang="zh-CN" sz="2400" smtClean="0">
                <a:solidFill>
                  <a:srgbClr val="000000"/>
                </a:solidFill>
                <a:latin typeface="Tahoma"/>
              </a:rPr>
              <a:t>.</a:t>
            </a:r>
            <a:endParaRPr lang="zh-CN" altLang="en-US" sz="2400">
              <a:solidFill>
                <a:srgbClr val="000000"/>
              </a:solidFill>
              <a:latin typeface="Tahoma"/>
            </a:endParaRPr>
          </a:p>
        </p:txBody>
      </p:sp>
      <p:sp>
        <p:nvSpPr>
          <p:cNvPr id="9" name="TextBox 8"/>
          <p:cNvSpPr txBox="1"/>
          <p:nvPr/>
        </p:nvSpPr>
        <p:spPr>
          <a:xfrm>
            <a:off x="3869823" y="2308474"/>
            <a:ext cx="550985" cy="181716"/>
          </a:xfrm>
          <a:prstGeom prst="rect">
            <a:avLst/>
          </a:prstGeom>
          <a:noFill/>
        </p:spPr>
        <p:txBody>
          <a:bodyPr vert="horz" wrap="none" lIns="0" tIns="0" rIns="0" bIns="0" rtlCol="0">
            <a:spAutoFit/>
          </a:bodyPr>
          <a:lstStyle/>
          <a:p>
            <a:pPr>
              <a:lnSpc>
                <a:spcPts val="1409"/>
              </a:lnSpc>
            </a:pPr>
            <a:r>
              <a:rPr lang="en-US" altLang="zh-CN" sz="1565" i="1" smtClean="0">
                <a:solidFill>
                  <a:srgbClr val="000000"/>
                </a:solidFill>
                <a:latin typeface="Times New Roman"/>
              </a:rPr>
              <a:t>A B   Y</a:t>
            </a:r>
            <a:endParaRPr lang="zh-CN" altLang="en-US" sz="1565" i="1">
              <a:solidFill>
                <a:srgbClr val="000000"/>
              </a:solidFill>
              <a:latin typeface="Times New Roman"/>
            </a:endParaRPr>
          </a:p>
        </p:txBody>
      </p:sp>
      <p:sp>
        <p:nvSpPr>
          <p:cNvPr id="10" name="TextBox 9"/>
          <p:cNvSpPr txBox="1"/>
          <p:nvPr/>
        </p:nvSpPr>
        <p:spPr>
          <a:xfrm>
            <a:off x="6440042" y="2226179"/>
            <a:ext cx="112210" cy="181716"/>
          </a:xfrm>
          <a:prstGeom prst="rect">
            <a:avLst/>
          </a:prstGeom>
          <a:noFill/>
        </p:spPr>
        <p:txBody>
          <a:bodyPr vert="horz" wrap="none" lIns="0" tIns="0" rIns="0" bIns="0" rtlCol="0">
            <a:spAutoFit/>
          </a:bodyPr>
          <a:lstStyle/>
          <a:p>
            <a:pPr>
              <a:lnSpc>
                <a:spcPts val="1409"/>
              </a:lnSpc>
            </a:pPr>
            <a:r>
              <a:rPr lang="en-US" altLang="zh-CN" sz="1565" i="1" smtClean="0">
                <a:solidFill>
                  <a:srgbClr val="000000"/>
                </a:solidFill>
                <a:latin typeface="Times New Roman"/>
              </a:rPr>
              <a:t>Y</a:t>
            </a:r>
            <a:endParaRPr lang="zh-CN" altLang="en-US" sz="1565" i="1">
              <a:solidFill>
                <a:srgbClr val="000000"/>
              </a:solidFill>
              <a:latin typeface="Times New Roman"/>
            </a:endParaRPr>
          </a:p>
        </p:txBody>
      </p:sp>
      <p:sp>
        <p:nvSpPr>
          <p:cNvPr id="11" name="TextBox 10"/>
          <p:cNvSpPr txBox="1"/>
          <p:nvPr/>
        </p:nvSpPr>
        <p:spPr>
          <a:xfrm>
            <a:off x="5079111" y="2093594"/>
            <a:ext cx="121828" cy="428579"/>
          </a:xfrm>
          <a:prstGeom prst="rect">
            <a:avLst/>
          </a:prstGeom>
          <a:noFill/>
        </p:spPr>
        <p:txBody>
          <a:bodyPr vert="horz" wrap="none" lIns="0" tIns="0" rIns="0" bIns="0" rtlCol="0">
            <a:spAutoFit/>
          </a:bodyPr>
          <a:lstStyle/>
          <a:p>
            <a:pPr>
              <a:lnSpc>
                <a:spcPts val="1409"/>
              </a:lnSpc>
            </a:pPr>
            <a:r>
              <a:rPr lang="en-US" altLang="zh-CN" sz="1565" i="1" smtClean="0">
                <a:solidFill>
                  <a:srgbClr val="000000"/>
                </a:solidFill>
                <a:latin typeface="Times New Roman"/>
              </a:rPr>
              <a:t>A</a:t>
            </a:r>
          </a:p>
          <a:p>
            <a:pPr>
              <a:lnSpc>
                <a:spcPts val="2088"/>
              </a:lnSpc>
            </a:pPr>
            <a:r>
              <a:rPr lang="en-US" altLang="zh-CN" sz="1565" i="1" smtClean="0">
                <a:solidFill>
                  <a:srgbClr val="000000"/>
                </a:solidFill>
                <a:latin typeface="Times New Roman"/>
              </a:rPr>
              <a:t>B</a:t>
            </a:r>
            <a:endParaRPr lang="zh-CN" altLang="en-US" sz="1565" i="1">
              <a:solidFill>
                <a:srgbClr val="000000"/>
              </a:solidFill>
              <a:latin typeface="Times New Roman"/>
            </a:endParaRPr>
          </a:p>
        </p:txBody>
      </p:sp>
      <p:sp>
        <p:nvSpPr>
          <p:cNvPr id="12" name="TextBox 11"/>
          <p:cNvSpPr txBox="1"/>
          <p:nvPr/>
        </p:nvSpPr>
        <p:spPr>
          <a:xfrm>
            <a:off x="3877443" y="2610988"/>
            <a:ext cx="285912"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L L</a:t>
            </a:r>
            <a:endParaRPr lang="zh-CN" altLang="en-US" sz="1565">
              <a:solidFill>
                <a:srgbClr val="000000"/>
              </a:solidFill>
              <a:latin typeface="Times New Roman"/>
            </a:endParaRPr>
          </a:p>
        </p:txBody>
      </p:sp>
      <p:sp>
        <p:nvSpPr>
          <p:cNvPr id="13" name="TextBox 12"/>
          <p:cNvSpPr txBox="1"/>
          <p:nvPr/>
        </p:nvSpPr>
        <p:spPr>
          <a:xfrm>
            <a:off x="3877443" y="2809114"/>
            <a:ext cx="338234" cy="589905"/>
          </a:xfrm>
          <a:prstGeom prst="rect">
            <a:avLst/>
          </a:prstGeom>
          <a:noFill/>
        </p:spPr>
        <p:txBody>
          <a:bodyPr vert="horz" wrap="none" lIns="0" tIns="0" rIns="0" bIns="0" rtlCol="0">
            <a:spAutoFit/>
          </a:bodyPr>
          <a:lstStyle/>
          <a:p>
            <a:pPr>
              <a:lnSpc>
                <a:spcPts val="1409"/>
              </a:lnSpc>
            </a:pPr>
            <a:r>
              <a:rPr lang="pt-BR" altLang="zh-CN" sz="1565" smtClean="0">
                <a:solidFill>
                  <a:srgbClr val="000000"/>
                </a:solidFill>
                <a:latin typeface="Times New Roman"/>
              </a:rPr>
              <a:t>L H</a:t>
            </a:r>
          </a:p>
          <a:p>
            <a:pPr>
              <a:lnSpc>
                <a:spcPts val="1566"/>
              </a:lnSpc>
            </a:pPr>
            <a:r>
              <a:rPr lang="pt-BR" altLang="zh-CN" sz="1565" smtClean="0">
                <a:solidFill>
                  <a:srgbClr val="000000"/>
                </a:solidFill>
                <a:latin typeface="Times New Roman"/>
              </a:rPr>
              <a:t>H L</a:t>
            </a:r>
          </a:p>
          <a:p>
            <a:pPr>
              <a:lnSpc>
                <a:spcPts val="1566"/>
              </a:lnSpc>
            </a:pPr>
            <a:r>
              <a:rPr lang="pt-BR" altLang="zh-CN" sz="1565" smtClean="0">
                <a:solidFill>
                  <a:srgbClr val="000000"/>
                </a:solidFill>
                <a:latin typeface="Times New Roman"/>
              </a:rPr>
              <a:t>H H</a:t>
            </a:r>
            <a:endParaRPr lang="zh-CN" altLang="en-US" sz="1565">
              <a:solidFill>
                <a:srgbClr val="000000"/>
              </a:solidFill>
              <a:latin typeface="Times New Roman"/>
            </a:endParaRPr>
          </a:p>
        </p:txBody>
      </p:sp>
      <p:sp>
        <p:nvSpPr>
          <p:cNvPr id="14" name="TextBox 13"/>
          <p:cNvSpPr txBox="1"/>
          <p:nvPr/>
        </p:nvSpPr>
        <p:spPr>
          <a:xfrm>
            <a:off x="4415408" y="2610994"/>
            <a:ext cx="121828"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L</a:t>
            </a:r>
            <a:endParaRPr lang="zh-CN" altLang="en-US" sz="1565">
              <a:solidFill>
                <a:srgbClr val="000000"/>
              </a:solidFill>
              <a:latin typeface="Times New Roman"/>
            </a:endParaRPr>
          </a:p>
        </p:txBody>
      </p:sp>
      <p:sp>
        <p:nvSpPr>
          <p:cNvPr id="15" name="TextBox 14"/>
          <p:cNvSpPr txBox="1"/>
          <p:nvPr/>
        </p:nvSpPr>
        <p:spPr>
          <a:xfrm>
            <a:off x="4415408" y="2809120"/>
            <a:ext cx="144270" cy="589905"/>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H</a:t>
            </a:r>
          </a:p>
          <a:p>
            <a:pPr>
              <a:lnSpc>
                <a:spcPts val="1566"/>
              </a:lnSpc>
            </a:pPr>
            <a:r>
              <a:rPr lang="en-US" altLang="zh-CN" sz="1565" smtClean="0">
                <a:solidFill>
                  <a:srgbClr val="000000"/>
                </a:solidFill>
                <a:latin typeface="Times New Roman"/>
              </a:rPr>
              <a:t>H</a:t>
            </a:r>
          </a:p>
          <a:p>
            <a:pPr>
              <a:lnSpc>
                <a:spcPts val="1566"/>
              </a:lnSpc>
            </a:pPr>
            <a:r>
              <a:rPr lang="en-US" altLang="zh-CN" sz="1565" smtClean="0">
                <a:solidFill>
                  <a:srgbClr val="000000"/>
                </a:solidFill>
                <a:latin typeface="Times New Roman"/>
              </a:rPr>
              <a:t>H</a:t>
            </a:r>
            <a:endParaRPr lang="zh-CN" altLang="en-US" sz="1565">
              <a:solidFill>
                <a:srgbClr val="000000"/>
              </a:solidFill>
              <a:latin typeface="Times New Roman"/>
            </a:endParaRPr>
          </a:p>
        </p:txBody>
      </p:sp>
      <p:sp>
        <p:nvSpPr>
          <p:cNvPr id="16" name="TextBox 15"/>
          <p:cNvSpPr txBox="1"/>
          <p:nvPr/>
        </p:nvSpPr>
        <p:spPr>
          <a:xfrm>
            <a:off x="4083948" y="3538347"/>
            <a:ext cx="235642"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(b)</a:t>
            </a:r>
            <a:endParaRPr lang="zh-CN" altLang="en-US" sz="1565">
              <a:solidFill>
                <a:srgbClr val="000000"/>
              </a:solidFill>
              <a:latin typeface="Times New Roman"/>
            </a:endParaRPr>
          </a:p>
        </p:txBody>
      </p:sp>
      <p:sp>
        <p:nvSpPr>
          <p:cNvPr id="17" name="TextBox 16"/>
          <p:cNvSpPr txBox="1"/>
          <p:nvPr/>
        </p:nvSpPr>
        <p:spPr>
          <a:xfrm>
            <a:off x="5646806" y="2589665"/>
            <a:ext cx="224420"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(c)</a:t>
            </a:r>
            <a:endParaRPr lang="zh-CN" altLang="en-US" sz="1565">
              <a:solidFill>
                <a:srgbClr val="000000"/>
              </a:solidFill>
              <a:latin typeface="Times New Roman"/>
            </a:endParaRPr>
          </a:p>
        </p:txBody>
      </p:sp>
      <p:sp>
        <p:nvSpPr>
          <p:cNvPr id="18" name="TextBox 17"/>
          <p:cNvSpPr txBox="1"/>
          <p:nvPr/>
        </p:nvSpPr>
        <p:spPr>
          <a:xfrm>
            <a:off x="5642245" y="3538347"/>
            <a:ext cx="235642"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(d)</a:t>
            </a:r>
            <a:endParaRPr lang="zh-CN" altLang="en-US" sz="1565">
              <a:solidFill>
                <a:srgbClr val="000000"/>
              </a:solidFill>
              <a:latin typeface="Times New Roman"/>
            </a:endParaRPr>
          </a:p>
        </p:txBody>
      </p:sp>
      <p:sp>
        <p:nvSpPr>
          <p:cNvPr id="19" name="TextBox 18"/>
          <p:cNvSpPr txBox="1"/>
          <p:nvPr/>
        </p:nvSpPr>
        <p:spPr>
          <a:xfrm>
            <a:off x="6457574" y="3088000"/>
            <a:ext cx="112210" cy="181716"/>
          </a:xfrm>
          <a:prstGeom prst="rect">
            <a:avLst/>
          </a:prstGeom>
          <a:noFill/>
        </p:spPr>
        <p:txBody>
          <a:bodyPr vert="horz" wrap="none" lIns="0" tIns="0" rIns="0" bIns="0" rtlCol="0">
            <a:spAutoFit/>
          </a:bodyPr>
          <a:lstStyle/>
          <a:p>
            <a:pPr>
              <a:lnSpc>
                <a:spcPts val="1409"/>
              </a:lnSpc>
            </a:pPr>
            <a:r>
              <a:rPr lang="en-US" altLang="zh-CN" sz="1565" i="1" smtClean="0">
                <a:solidFill>
                  <a:srgbClr val="000000"/>
                </a:solidFill>
                <a:latin typeface="Times New Roman"/>
              </a:rPr>
              <a:t>Y</a:t>
            </a:r>
            <a:endParaRPr lang="zh-CN" altLang="en-US" sz="1565" i="1">
              <a:solidFill>
                <a:srgbClr val="000000"/>
              </a:solidFill>
              <a:latin typeface="Times New Roman"/>
            </a:endParaRPr>
          </a:p>
        </p:txBody>
      </p:sp>
      <p:sp>
        <p:nvSpPr>
          <p:cNvPr id="20" name="TextBox 19"/>
          <p:cNvSpPr txBox="1"/>
          <p:nvPr/>
        </p:nvSpPr>
        <p:spPr>
          <a:xfrm>
            <a:off x="5079105" y="2955415"/>
            <a:ext cx="121828" cy="428579"/>
          </a:xfrm>
          <a:prstGeom prst="rect">
            <a:avLst/>
          </a:prstGeom>
          <a:noFill/>
        </p:spPr>
        <p:txBody>
          <a:bodyPr vert="horz" wrap="none" lIns="0" tIns="0" rIns="0" bIns="0" rtlCol="0">
            <a:spAutoFit/>
          </a:bodyPr>
          <a:lstStyle/>
          <a:p>
            <a:pPr>
              <a:lnSpc>
                <a:spcPts val="1409"/>
              </a:lnSpc>
            </a:pPr>
            <a:r>
              <a:rPr lang="en-US" altLang="zh-CN" sz="1565" i="1" smtClean="0">
                <a:solidFill>
                  <a:srgbClr val="000000"/>
                </a:solidFill>
                <a:latin typeface="Times New Roman"/>
              </a:rPr>
              <a:t>A</a:t>
            </a:r>
          </a:p>
          <a:p>
            <a:pPr>
              <a:lnSpc>
                <a:spcPts val="2088"/>
              </a:lnSpc>
            </a:pPr>
            <a:r>
              <a:rPr lang="en-US" altLang="zh-CN" sz="1565" i="1" smtClean="0">
                <a:solidFill>
                  <a:srgbClr val="000000"/>
                </a:solidFill>
                <a:latin typeface="Times New Roman"/>
              </a:rPr>
              <a:t>B</a:t>
            </a:r>
            <a:endParaRPr lang="zh-CN" altLang="en-US" sz="1565" i="1">
              <a:solidFill>
                <a:srgbClr val="000000"/>
              </a:solidFill>
              <a:latin typeface="Times New Roman"/>
            </a:endParaRPr>
          </a:p>
        </p:txBody>
      </p:sp>
      <p:sp>
        <p:nvSpPr>
          <p:cNvPr id="21" name="TextBox 20"/>
          <p:cNvSpPr txBox="1"/>
          <p:nvPr/>
        </p:nvSpPr>
        <p:spPr>
          <a:xfrm>
            <a:off x="5732136" y="2954680"/>
            <a:ext cx="189154" cy="225959"/>
          </a:xfrm>
          <a:prstGeom prst="rect">
            <a:avLst/>
          </a:prstGeom>
          <a:noFill/>
        </p:spPr>
        <p:txBody>
          <a:bodyPr vert="horz" wrap="none" lIns="0" tIns="0" rIns="0" bIns="0" rtlCol="0">
            <a:spAutoFit/>
          </a:bodyPr>
          <a:lstStyle/>
          <a:p>
            <a:pPr>
              <a:lnSpc>
                <a:spcPts val="1916"/>
              </a:lnSpc>
            </a:pPr>
            <a:r>
              <a:rPr lang="zh-CN" altLang="en-US" sz="1565" smtClean="0">
                <a:solidFill>
                  <a:srgbClr val="000000"/>
                </a:solidFill>
                <a:latin typeface="Symbol"/>
              </a:rPr>
              <a:t>≥</a:t>
            </a:r>
            <a:r>
              <a:rPr lang="en-US" altLang="zh-CN" sz="1565" smtClean="0">
                <a:solidFill>
                  <a:srgbClr val="000000"/>
                </a:solidFill>
                <a:latin typeface="Symbol"/>
              </a:rPr>
              <a:t>1</a:t>
            </a:r>
            <a:endParaRPr lang="zh-CN" altLang="en-US" sz="1565">
              <a:solidFill>
                <a:srgbClr val="000000"/>
              </a:solidFill>
              <a:latin typeface="Symbol"/>
            </a:endParaRPr>
          </a:p>
        </p:txBody>
      </p:sp>
      <p:sp>
        <p:nvSpPr>
          <p:cNvPr id="22" name="TextBox 21"/>
          <p:cNvSpPr txBox="1"/>
          <p:nvPr/>
        </p:nvSpPr>
        <p:spPr>
          <a:xfrm>
            <a:off x="1591437" y="2611014"/>
            <a:ext cx="100990" cy="187680"/>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0</a:t>
            </a:r>
            <a:endParaRPr lang="zh-CN" altLang="en-US" sz="1565">
              <a:solidFill>
                <a:srgbClr val="000000"/>
              </a:solidFill>
              <a:latin typeface="Times New Roman"/>
            </a:endParaRPr>
          </a:p>
        </p:txBody>
      </p:sp>
      <p:sp>
        <p:nvSpPr>
          <p:cNvPr id="23" name="TextBox 22"/>
          <p:cNvSpPr txBox="1"/>
          <p:nvPr/>
        </p:nvSpPr>
        <p:spPr>
          <a:xfrm>
            <a:off x="1591437" y="2809141"/>
            <a:ext cx="100990" cy="591637"/>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0</a:t>
            </a:r>
          </a:p>
          <a:p>
            <a:pPr>
              <a:lnSpc>
                <a:spcPts val="1566"/>
              </a:lnSpc>
            </a:pPr>
            <a:r>
              <a:rPr lang="en-US" altLang="zh-CN" sz="1565" smtClean="0">
                <a:solidFill>
                  <a:srgbClr val="000000"/>
                </a:solidFill>
                <a:latin typeface="Times New Roman"/>
              </a:rPr>
              <a:t>1</a:t>
            </a:r>
          </a:p>
          <a:p>
            <a:pPr>
              <a:lnSpc>
                <a:spcPts val="1566"/>
              </a:lnSpc>
            </a:pPr>
            <a:r>
              <a:rPr lang="en-US" altLang="zh-CN" sz="1565" smtClean="0">
                <a:solidFill>
                  <a:srgbClr val="000000"/>
                </a:solidFill>
                <a:latin typeface="Times New Roman"/>
              </a:rPr>
              <a:t>1</a:t>
            </a:r>
            <a:endParaRPr lang="zh-CN" altLang="en-US" sz="1565">
              <a:solidFill>
                <a:srgbClr val="000000"/>
              </a:solidFill>
              <a:latin typeface="Times New Roman"/>
            </a:endParaRPr>
          </a:p>
        </p:txBody>
      </p:sp>
      <p:sp>
        <p:nvSpPr>
          <p:cNvPr id="24" name="TextBox 23"/>
          <p:cNvSpPr txBox="1"/>
          <p:nvPr/>
        </p:nvSpPr>
        <p:spPr>
          <a:xfrm>
            <a:off x="1820791" y="2611017"/>
            <a:ext cx="100990" cy="187680"/>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0</a:t>
            </a:r>
            <a:endParaRPr lang="zh-CN" altLang="en-US" sz="1565">
              <a:solidFill>
                <a:srgbClr val="000000"/>
              </a:solidFill>
              <a:latin typeface="Times New Roman"/>
            </a:endParaRPr>
          </a:p>
        </p:txBody>
      </p:sp>
      <p:sp>
        <p:nvSpPr>
          <p:cNvPr id="25" name="TextBox 24"/>
          <p:cNvSpPr txBox="1"/>
          <p:nvPr/>
        </p:nvSpPr>
        <p:spPr>
          <a:xfrm>
            <a:off x="1820791" y="2809144"/>
            <a:ext cx="100990" cy="591637"/>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1</a:t>
            </a:r>
          </a:p>
          <a:p>
            <a:pPr>
              <a:lnSpc>
                <a:spcPts val="1566"/>
              </a:lnSpc>
            </a:pPr>
            <a:r>
              <a:rPr lang="en-US" altLang="zh-CN" sz="1565" smtClean="0">
                <a:solidFill>
                  <a:srgbClr val="000000"/>
                </a:solidFill>
                <a:latin typeface="Times New Roman"/>
              </a:rPr>
              <a:t>0</a:t>
            </a:r>
          </a:p>
          <a:p>
            <a:pPr>
              <a:lnSpc>
                <a:spcPts val="1566"/>
              </a:lnSpc>
            </a:pPr>
            <a:r>
              <a:rPr lang="en-US" altLang="zh-CN" sz="1565" smtClean="0">
                <a:solidFill>
                  <a:srgbClr val="000000"/>
                </a:solidFill>
                <a:latin typeface="Times New Roman"/>
              </a:rPr>
              <a:t>1</a:t>
            </a:r>
            <a:endParaRPr lang="zh-CN" altLang="en-US" sz="1565">
              <a:solidFill>
                <a:srgbClr val="000000"/>
              </a:solidFill>
              <a:latin typeface="Times New Roman"/>
            </a:endParaRPr>
          </a:p>
        </p:txBody>
      </p:sp>
      <p:sp>
        <p:nvSpPr>
          <p:cNvPr id="26" name="TextBox 25"/>
          <p:cNvSpPr txBox="1"/>
          <p:nvPr/>
        </p:nvSpPr>
        <p:spPr>
          <a:xfrm>
            <a:off x="2685658" y="2611020"/>
            <a:ext cx="100990" cy="187680"/>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0</a:t>
            </a:r>
            <a:endParaRPr lang="zh-CN" altLang="en-US" sz="1565">
              <a:solidFill>
                <a:srgbClr val="000000"/>
              </a:solidFill>
              <a:latin typeface="Times New Roman"/>
            </a:endParaRPr>
          </a:p>
        </p:txBody>
      </p:sp>
      <p:sp>
        <p:nvSpPr>
          <p:cNvPr id="27" name="TextBox 26"/>
          <p:cNvSpPr txBox="1"/>
          <p:nvPr/>
        </p:nvSpPr>
        <p:spPr>
          <a:xfrm>
            <a:off x="2685658" y="2809147"/>
            <a:ext cx="100990" cy="591637"/>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1</a:t>
            </a:r>
          </a:p>
          <a:p>
            <a:pPr>
              <a:lnSpc>
                <a:spcPts val="1566"/>
              </a:lnSpc>
            </a:pPr>
            <a:r>
              <a:rPr lang="en-US" altLang="zh-CN" sz="1565" smtClean="0">
                <a:solidFill>
                  <a:srgbClr val="000000"/>
                </a:solidFill>
                <a:latin typeface="Times New Roman"/>
              </a:rPr>
              <a:t>1</a:t>
            </a:r>
          </a:p>
          <a:p>
            <a:pPr>
              <a:lnSpc>
                <a:spcPts val="1566"/>
              </a:lnSpc>
            </a:pPr>
            <a:r>
              <a:rPr lang="en-US" altLang="zh-CN" sz="1565" smtClean="0">
                <a:solidFill>
                  <a:srgbClr val="000000"/>
                </a:solidFill>
                <a:latin typeface="Times New Roman"/>
              </a:rPr>
              <a:t>1</a:t>
            </a:r>
            <a:endParaRPr lang="zh-CN" altLang="en-US" sz="1565">
              <a:solidFill>
                <a:srgbClr val="000000"/>
              </a:solidFill>
              <a:latin typeface="Times New Roman"/>
            </a:endParaRPr>
          </a:p>
        </p:txBody>
      </p:sp>
      <p:sp>
        <p:nvSpPr>
          <p:cNvPr id="28" name="TextBox 27"/>
          <p:cNvSpPr txBox="1"/>
          <p:nvPr/>
        </p:nvSpPr>
        <p:spPr>
          <a:xfrm>
            <a:off x="2523341" y="3538380"/>
            <a:ext cx="224420" cy="181716"/>
          </a:xfrm>
          <a:prstGeom prst="rect">
            <a:avLst/>
          </a:prstGeom>
          <a:noFill/>
        </p:spPr>
        <p:txBody>
          <a:bodyPr vert="horz" wrap="none" lIns="0" tIns="0" rIns="0" bIns="0" rtlCol="0">
            <a:spAutoFit/>
          </a:bodyPr>
          <a:lstStyle/>
          <a:p>
            <a:pPr>
              <a:lnSpc>
                <a:spcPts val="1409"/>
              </a:lnSpc>
            </a:pPr>
            <a:r>
              <a:rPr lang="en-US" altLang="zh-CN" sz="1565" smtClean="0">
                <a:solidFill>
                  <a:srgbClr val="000000"/>
                </a:solidFill>
                <a:latin typeface="Times New Roman"/>
              </a:rPr>
              <a:t>(a)</a:t>
            </a:r>
            <a:endParaRPr lang="zh-CN" altLang="en-US" sz="1565">
              <a:solidFill>
                <a:srgbClr val="000000"/>
              </a:solidFill>
              <a:latin typeface="Times New Roman"/>
            </a:endParaRPr>
          </a:p>
        </p:txBody>
      </p:sp>
      <p:sp>
        <p:nvSpPr>
          <p:cNvPr id="29" name="TextBox 28"/>
          <p:cNvSpPr txBox="1"/>
          <p:nvPr/>
        </p:nvSpPr>
        <p:spPr>
          <a:xfrm>
            <a:off x="1596020" y="2263539"/>
            <a:ext cx="1691169" cy="229807"/>
          </a:xfrm>
          <a:prstGeom prst="rect">
            <a:avLst/>
          </a:prstGeom>
          <a:noFill/>
        </p:spPr>
        <p:txBody>
          <a:bodyPr vert="horz" wrap="none" lIns="0" tIns="0" rIns="0" bIns="0" rtlCol="0">
            <a:spAutoFit/>
          </a:bodyPr>
          <a:lstStyle/>
          <a:p>
            <a:pPr>
              <a:lnSpc>
                <a:spcPts val="1860"/>
              </a:lnSpc>
            </a:pPr>
            <a:r>
              <a:rPr lang="en-US" altLang="zh-CN" sz="1565" i="1" dirty="0" smtClean="0">
                <a:solidFill>
                  <a:srgbClr val="000000"/>
                </a:solidFill>
                <a:latin typeface="Times New Roman"/>
              </a:rPr>
              <a:t>a  b  f</a:t>
            </a:r>
            <a:r>
              <a:rPr lang="en-US" altLang="zh-CN" sz="1043" i="1" baseline="-25000" dirty="0" smtClean="0">
                <a:solidFill>
                  <a:srgbClr val="000000"/>
                </a:solidFill>
                <a:latin typeface="Times New Roman"/>
              </a:rPr>
              <a:t>OR</a:t>
            </a:r>
            <a:r>
              <a:rPr lang="en-US" altLang="zh-CN" sz="1565" i="1" dirty="0" smtClean="0">
                <a:solidFill>
                  <a:srgbClr val="000000"/>
                </a:solidFill>
                <a:latin typeface="Times New Roman"/>
              </a:rPr>
              <a:t>(a, b) =a + b</a:t>
            </a:r>
            <a:endParaRPr lang="zh-CN" altLang="en-US" sz="1565" i="1" dirty="0">
              <a:solidFill>
                <a:srgbClr val="000000"/>
              </a:solidFill>
              <a:latin typeface="Times New Roman"/>
            </a:endParaRPr>
          </a:p>
        </p:txBody>
      </p:sp>
      <p:sp>
        <p:nvSpPr>
          <p:cNvPr id="30" name="TextBox 29"/>
          <p:cNvSpPr txBox="1"/>
          <p:nvPr/>
        </p:nvSpPr>
        <p:spPr>
          <a:xfrm>
            <a:off x="4994508" y="4013921"/>
            <a:ext cx="2996013" cy="2180084"/>
          </a:xfrm>
          <a:prstGeom prst="rect">
            <a:avLst/>
          </a:prstGeom>
          <a:noFill/>
        </p:spPr>
        <p:txBody>
          <a:bodyPr vert="horz" wrap="none" lIns="0" tIns="0" rIns="0" bIns="0" rtlCol="0">
            <a:spAutoFit/>
          </a:bodyPr>
          <a:lstStyle/>
          <a:p>
            <a:pPr marL="0" marR="0" lvl="0" indent="0" defTabSz="914400" eaLnBrk="1" fontAlgn="auto" latinLnBrk="0" hangingPunct="1">
              <a:lnSpc>
                <a:spcPts val="2799"/>
              </a:lnSpc>
              <a:buClrTx/>
              <a:buSzTx/>
              <a:buNone/>
              <a:tabLst>
                <a:tab pos="114300" algn="l"/>
                <a:tab pos="393700" algn="l"/>
              </a:tabLst>
              <a:defRPr/>
            </a:pPr>
            <a:r>
              <a:rPr lang="zh-CN" altLang="en-US" sz="2802" smtClean="0">
                <a:solidFill>
                  <a:srgbClr val="000000"/>
                </a:solidFill>
                <a:latin typeface="Times New Roman"/>
              </a:rPr>
              <a:t>功能</a:t>
            </a:r>
          </a:p>
          <a:p>
            <a:pPr marL="0" marR="0" lvl="0" indent="0" defTabSz="914400" eaLnBrk="1" fontAlgn="auto" latinLnBrk="0" hangingPunct="1">
              <a:lnSpc>
                <a:spcPts val="3219"/>
              </a:lnSpc>
              <a:buClrTx/>
              <a:buSzTx/>
              <a:buNone/>
              <a:tabLst>
                <a:tab pos="114300" algn="l"/>
                <a:tab pos="393700" algn="l"/>
              </a:tabLst>
              <a:defRPr/>
            </a:pPr>
            <a:r>
              <a:rPr lang="zh-CN" altLang="en-US" sz="2802" smtClean="0">
                <a:solidFill>
                  <a:srgbClr val="000000"/>
                </a:solidFill>
                <a:latin typeface="Times New Roman"/>
              </a:rPr>
              <a:t>	</a:t>
            </a:r>
            <a:r>
              <a:rPr lang="en-US" altLang="zh-CN" sz="2400" smtClean="0">
                <a:solidFill>
                  <a:srgbClr val="000000"/>
                </a:solidFill>
                <a:latin typeface="Times New Roman"/>
              </a:rPr>
              <a:t>(a) </a:t>
            </a:r>
            <a:r>
              <a:rPr lang="zh-CN" altLang="en-US" sz="2400" smtClean="0">
                <a:solidFill>
                  <a:srgbClr val="000000"/>
                </a:solidFill>
                <a:latin typeface="Times New Roman"/>
              </a:rPr>
              <a:t>正逻辑：输入同时</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为</a:t>
            </a:r>
            <a:r>
              <a:rPr lang="en-US" altLang="zh-CN" sz="2400" smtClean="0">
                <a:solidFill>
                  <a:srgbClr val="000000"/>
                </a:solidFill>
                <a:latin typeface="Times New Roman"/>
              </a:rPr>
              <a:t>0</a:t>
            </a:r>
            <a:r>
              <a:rPr lang="zh-CN" altLang="en-US" sz="2400" smtClean="0">
                <a:solidFill>
                  <a:srgbClr val="000000"/>
                </a:solidFill>
                <a:latin typeface="Times New Roman"/>
              </a:rPr>
              <a:t>，输出为</a:t>
            </a:r>
            <a:r>
              <a:rPr lang="en-US" altLang="zh-CN" sz="2400" smtClean="0">
                <a:solidFill>
                  <a:srgbClr val="000000"/>
                </a:solidFill>
                <a:latin typeface="Times New Roman"/>
              </a:rPr>
              <a:t>0</a:t>
            </a:r>
            <a:r>
              <a:rPr lang="zh-CN" altLang="en-US" sz="2400" smtClean="0">
                <a:solidFill>
                  <a:srgbClr val="000000"/>
                </a:solidFill>
                <a:latin typeface="Times New Roman"/>
              </a:rPr>
              <a:t>。任</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意输入为</a:t>
            </a:r>
            <a:r>
              <a:rPr lang="en-US" altLang="zh-CN" sz="2400" smtClean="0">
                <a:solidFill>
                  <a:srgbClr val="000000"/>
                </a:solidFill>
                <a:latin typeface="Times New Roman"/>
              </a:rPr>
              <a:t>1</a:t>
            </a:r>
            <a:r>
              <a:rPr lang="zh-CN" altLang="en-US" sz="2400" smtClean="0">
                <a:solidFill>
                  <a:srgbClr val="000000"/>
                </a:solidFill>
                <a:latin typeface="Times New Roman"/>
              </a:rPr>
              <a:t>，输出</a:t>
            </a:r>
          </a:p>
          <a:p>
            <a:pPr marL="0" marR="0" lvl="0" indent="0" defTabSz="914400" eaLnBrk="1" fontAlgn="auto" latinLnBrk="0" hangingPunct="1">
              <a:lnSpc>
                <a:spcPts val="2586"/>
              </a:lnSpc>
              <a:buClrTx/>
              <a:buSzTx/>
              <a:buNone/>
              <a:tabLst>
                <a:tab pos="114300" algn="l"/>
                <a:tab pos="393700" algn="l"/>
              </a:tabLst>
              <a:defRPr/>
            </a:pPr>
            <a:r>
              <a:rPr lang="zh-CN" altLang="en-US" sz="2400" smtClean="0">
                <a:solidFill>
                  <a:srgbClr val="000000"/>
                </a:solidFill>
                <a:latin typeface="Times New Roman"/>
              </a:rPr>
              <a:t>		为</a:t>
            </a:r>
            <a:r>
              <a:rPr lang="en-US" altLang="zh-CN" sz="2400" smtClean="0">
                <a:solidFill>
                  <a:srgbClr val="000000"/>
                </a:solidFill>
                <a:latin typeface="Times New Roman"/>
              </a:rPr>
              <a:t>1</a:t>
            </a:r>
          </a:p>
          <a:p>
            <a:pPr marL="0" marR="0" lvl="0" indent="0" defTabSz="914400" eaLnBrk="1" fontAlgn="auto" latinLnBrk="0" hangingPunct="1">
              <a:lnSpc>
                <a:spcPts val="3168"/>
              </a:lnSpc>
              <a:buClrTx/>
              <a:buSzTx/>
              <a:buNone/>
              <a:tabLst>
                <a:tab pos="114300" algn="l"/>
                <a:tab pos="393700" algn="l"/>
              </a:tabLst>
              <a:defRPr/>
            </a:pPr>
            <a:r>
              <a:rPr lang="en-US" altLang="zh-CN" sz="2400" smtClean="0">
                <a:solidFill>
                  <a:srgbClr val="000000"/>
                </a:solidFill>
                <a:latin typeface="Times New Roman"/>
              </a:rPr>
              <a:t>	(b) 0</a:t>
            </a:r>
            <a:r>
              <a:rPr lang="zh-CN" altLang="en-US" sz="2400" smtClean="0">
                <a:solidFill>
                  <a:srgbClr val="000000"/>
                </a:solidFill>
                <a:latin typeface="Times New Roman"/>
              </a:rPr>
              <a:t>通过的功能</a:t>
            </a:r>
            <a:endParaRPr lang="zh-CN" altLang="en-US" sz="2400">
              <a:solidFill>
                <a:srgbClr val="000000"/>
              </a:solidFill>
              <a:latin typeface="Times New Roman"/>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ws_738.tmp"/>
          <p:cNvPicPr>
            <a:picLocks/>
          </p:cNvPicPr>
          <p:nvPr/>
        </p:nvPicPr>
        <p:blipFill>
          <a:blip r:embed="rId2"/>
          <a:stretch>
            <a:fillRect/>
          </a:stretch>
        </p:blipFill>
        <p:spPr>
          <a:xfrm>
            <a:off x="101600" y="444500"/>
            <a:ext cx="8572500" cy="927100"/>
          </a:xfrm>
          <a:prstGeom prst="rect">
            <a:avLst/>
          </a:prstGeom>
        </p:spPr>
      </p:pic>
      <p:graphicFrame>
        <p:nvGraphicFramePr>
          <p:cNvPr id="6" name="表格 5"/>
          <p:cNvGraphicFramePr>
            <a:graphicFrameLocks noGrp="1"/>
          </p:cNvGraphicFramePr>
          <p:nvPr/>
        </p:nvGraphicFramePr>
        <p:xfrm>
          <a:off x="1426857" y="2345944"/>
          <a:ext cx="6031981" cy="1415795"/>
        </p:xfrm>
        <a:graphic>
          <a:graphicData uri="http://schemas.openxmlformats.org/drawingml/2006/table">
            <a:tbl>
              <a:tblPr firstRow="1" bandRow="1">
                <a:tableStyleId>{B301B821-A1FF-4177-AEE7-76D212191A09}</a:tableStyleId>
              </a:tblPr>
              <a:tblGrid>
                <a:gridCol w="1083564"/>
                <a:gridCol w="1475995"/>
                <a:gridCol w="1758683"/>
                <a:gridCol w="1713739"/>
              </a:tblGrid>
              <a:tr h="286512">
                <a:tc>
                  <a:txBody>
                    <a:bodyPr/>
                    <a:lstStyle/>
                    <a:p>
                      <a:pPr>
                        <a:lnSpc>
                          <a:spcPts val="1621"/>
                        </a:lnSpc>
                        <a:spcBef>
                          <a:spcPts val="0"/>
                        </a:spcBef>
                        <a:spcAft>
                          <a:spcPts val="0"/>
                        </a:spcAft>
                      </a:pPr>
                      <a:r>
                        <a:rPr lang="en-US" altLang="zh-CN" sz="1801" b="0" i="1" smtClean="0">
                          <a:solidFill>
                            <a:srgbClr val="000000"/>
                          </a:solidFill>
                          <a:latin typeface="Times New Roman"/>
                        </a:rPr>
                        <a:t>ab</a:t>
                      </a:r>
                      <a:endParaRPr lang="zh-CN" altLang="en-US" sz="1801" b="0" i="1">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sum(</a:t>
                      </a:r>
                      <a:r>
                        <a:rPr lang="en-US" altLang="zh-CN" sz="1801" b="0" i="1" smtClean="0">
                          <a:solidFill>
                            <a:srgbClr val="000000"/>
                          </a:solidFill>
                          <a:latin typeface="Times New Roman"/>
                        </a:rPr>
                        <a:t>a</a:t>
                      </a:r>
                      <a:r>
                        <a:rPr lang="en-US" altLang="zh-CN" sz="1801" b="0" i="0" smtClean="0">
                          <a:solidFill>
                            <a:srgbClr val="000000"/>
                          </a:solidFill>
                          <a:latin typeface="Times New Roman"/>
                        </a:rPr>
                        <a:t>, </a:t>
                      </a:r>
                      <a:r>
                        <a:rPr lang="en-US" altLang="zh-CN" sz="1801" b="0" i="1" smtClean="0">
                          <a:solidFill>
                            <a:srgbClr val="000000"/>
                          </a:solidFill>
                          <a:latin typeface="Times New Roman"/>
                        </a:rPr>
                        <a:t>b</a:t>
                      </a:r>
                      <a:r>
                        <a:rPr lang="en-US" altLang="zh-CN" sz="1801" b="0" i="0" smtClean="0">
                          <a:solidFill>
                            <a:srgbClr val="000000"/>
                          </a:solidFill>
                          <a:latin typeface="Times New Roman"/>
                        </a:rPr>
                        <a:t>)</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2205"/>
                        </a:lnSpc>
                        <a:spcBef>
                          <a:spcPts val="0"/>
                        </a:spcBef>
                        <a:spcAft>
                          <a:spcPts val="0"/>
                        </a:spcAft>
                      </a:pPr>
                      <a:r>
                        <a:rPr lang="en-US" altLang="zh-CN" sz="1801" b="0" i="0" smtClean="0">
                          <a:solidFill>
                            <a:srgbClr val="000000"/>
                          </a:solidFill>
                          <a:latin typeface="Times New Roman"/>
                        </a:rPr>
                        <a:t>sum(</a:t>
                      </a:r>
                      <a:r>
                        <a:rPr lang="en-US" altLang="zh-CN" sz="1801" b="0" i="1" smtClean="0">
                          <a:solidFill>
                            <a:srgbClr val="000000"/>
                          </a:solidFill>
                          <a:latin typeface="Times New Roman"/>
                        </a:rPr>
                        <a:t>a</a:t>
                      </a:r>
                      <a:r>
                        <a:rPr lang="en-US" altLang="zh-CN" sz="1801" b="0" i="0" smtClean="0">
                          <a:solidFill>
                            <a:srgbClr val="000000"/>
                          </a:solidFill>
                          <a:latin typeface="Times New Roman"/>
                        </a:rPr>
                        <a:t>, </a:t>
                      </a:r>
                      <a:r>
                        <a:rPr lang="en-US" altLang="zh-CN" sz="1801" b="0" i="1" smtClean="0">
                          <a:solidFill>
                            <a:srgbClr val="000000"/>
                          </a:solidFill>
                          <a:latin typeface="Times New Roman"/>
                        </a:rPr>
                        <a:t>b</a:t>
                      </a:r>
                      <a:r>
                        <a:rPr lang="en-US" altLang="zh-CN" sz="1801" b="0" i="0" smtClean="0">
                          <a:solidFill>
                            <a:srgbClr val="000000"/>
                          </a:solidFill>
                          <a:latin typeface="Times New Roman"/>
                        </a:rPr>
                        <a:t>) </a:t>
                      </a:r>
                      <a:r>
                        <a:rPr lang="en-US" altLang="zh-CN" sz="1801" b="0" i="0" smtClean="0">
                          <a:solidFill>
                            <a:srgbClr val="000000"/>
                          </a:solidFill>
                          <a:latin typeface="Symbol"/>
                        </a:rPr>
                        <a:t>≥ </a:t>
                      </a: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733"/>
                        </a:lnSpc>
                        <a:spcBef>
                          <a:spcPts val="0"/>
                        </a:spcBef>
                        <a:spcAft>
                          <a:spcPts val="0"/>
                        </a:spcAft>
                      </a:pPr>
                      <a:r>
                        <a:rPr lang="en-US" altLang="zh-CN" sz="1801" b="0" i="1" smtClean="0">
                          <a:solidFill>
                            <a:srgbClr val="000000"/>
                          </a:solidFill>
                          <a:latin typeface="Times New Roman"/>
                        </a:rPr>
                        <a:t>f</a:t>
                      </a:r>
                      <a:r>
                        <a:rPr lang="en-US" altLang="zh-CN" sz="1153" b="0" i="1" smtClean="0">
                          <a:solidFill>
                            <a:srgbClr val="000000"/>
                          </a:solidFill>
                          <a:latin typeface="Times New Roman"/>
                        </a:rPr>
                        <a:t>OR</a:t>
                      </a:r>
                      <a:r>
                        <a:rPr lang="en-US" altLang="zh-CN" sz="1801" b="0" i="0" smtClean="0">
                          <a:solidFill>
                            <a:srgbClr val="000000"/>
                          </a:solidFill>
                          <a:latin typeface="Times New Roman"/>
                        </a:rPr>
                        <a:t>(</a:t>
                      </a:r>
                      <a:r>
                        <a:rPr lang="en-US" altLang="zh-CN" sz="1801" b="0" i="1" smtClean="0">
                          <a:solidFill>
                            <a:srgbClr val="000000"/>
                          </a:solidFill>
                          <a:latin typeface="Times New Roman"/>
                        </a:rPr>
                        <a:t>a</a:t>
                      </a:r>
                      <a:r>
                        <a:rPr lang="en-US" altLang="zh-CN" sz="1801" b="0" i="0" smtClean="0">
                          <a:solidFill>
                            <a:srgbClr val="000000"/>
                          </a:solidFill>
                          <a:latin typeface="Times New Roman"/>
                        </a:rPr>
                        <a:t>, </a:t>
                      </a:r>
                      <a:r>
                        <a:rPr lang="en-US" altLang="zh-CN" sz="1801" b="0" i="1" smtClean="0">
                          <a:solidFill>
                            <a:srgbClr val="000000"/>
                          </a:solidFill>
                          <a:latin typeface="Times New Roman"/>
                        </a:rPr>
                        <a:t>b</a:t>
                      </a:r>
                      <a:r>
                        <a:rPr lang="en-US" altLang="zh-CN" sz="1801" b="0" i="0" smtClean="0">
                          <a:solidFill>
                            <a:srgbClr val="000000"/>
                          </a:solidFill>
                          <a:latin typeface="Times New Roman"/>
                        </a:rPr>
                        <a:t>) = </a:t>
                      </a:r>
                      <a:r>
                        <a:rPr lang="en-US" altLang="zh-CN" sz="1801" b="0" i="1" smtClean="0">
                          <a:solidFill>
                            <a:srgbClr val="000000"/>
                          </a:solidFill>
                          <a:latin typeface="Times New Roman"/>
                        </a:rPr>
                        <a:t>a + b</a:t>
                      </a:r>
                      <a:endParaRPr lang="zh-CN" altLang="en-US" sz="1801" b="0" i="1">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97942">
                <a:tc>
                  <a:txBody>
                    <a:bodyPr/>
                    <a:lstStyle/>
                    <a:p>
                      <a:pPr>
                        <a:lnSpc>
                          <a:spcPts val="1621"/>
                        </a:lnSpc>
                        <a:spcBef>
                          <a:spcPts val="0"/>
                        </a:spcBef>
                        <a:spcAft>
                          <a:spcPts val="0"/>
                        </a:spcAft>
                      </a:pPr>
                      <a:r>
                        <a:rPr lang="en-US" altLang="zh-CN" sz="1801" b="0" i="0" smtClean="0">
                          <a:solidFill>
                            <a:srgbClr val="000000"/>
                          </a:solidFill>
                          <a:latin typeface="Times New Roman"/>
                        </a:rPr>
                        <a:t>00</a:t>
                      </a:r>
                      <a:endParaRPr lang="zh-CN" altLang="en-US" sz="1801"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0</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False</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0</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91084">
                <a:tc>
                  <a:txBody>
                    <a:bodyPr/>
                    <a:lstStyle/>
                    <a:p>
                      <a:pPr>
                        <a:lnSpc>
                          <a:spcPts val="1621"/>
                        </a:lnSpc>
                        <a:spcBef>
                          <a:spcPts val="0"/>
                        </a:spcBef>
                        <a:spcAft>
                          <a:spcPts val="0"/>
                        </a:spcAft>
                      </a:pPr>
                      <a:r>
                        <a:rPr lang="en-US" altLang="zh-CN" sz="1801" b="0" i="0" smtClean="0">
                          <a:solidFill>
                            <a:srgbClr val="000000"/>
                          </a:solidFill>
                          <a:latin typeface="Times New Roman"/>
                        </a:rPr>
                        <a:t>01</a:t>
                      </a:r>
                      <a:endParaRPr lang="zh-CN" altLang="en-US" sz="1801"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True</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69748">
                <a:tc>
                  <a:txBody>
                    <a:bodyPr/>
                    <a:lstStyle/>
                    <a:p>
                      <a:pPr>
                        <a:lnSpc>
                          <a:spcPts val="1621"/>
                        </a:lnSpc>
                        <a:spcBef>
                          <a:spcPts val="0"/>
                        </a:spcBef>
                        <a:spcAft>
                          <a:spcPts val="0"/>
                        </a:spcAft>
                      </a:pPr>
                      <a:r>
                        <a:rPr lang="en-US" altLang="zh-CN" sz="1801" b="0" i="0" smtClean="0">
                          <a:solidFill>
                            <a:srgbClr val="000000"/>
                          </a:solidFill>
                          <a:latin typeface="Times New Roman"/>
                        </a:rPr>
                        <a:t>10</a:t>
                      </a:r>
                      <a:endParaRPr lang="zh-CN" altLang="en-US" sz="1801"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True</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70509">
                <a:tc>
                  <a:txBody>
                    <a:bodyPr/>
                    <a:lstStyle/>
                    <a:p>
                      <a:pPr>
                        <a:lnSpc>
                          <a:spcPts val="1621"/>
                        </a:lnSpc>
                        <a:spcBef>
                          <a:spcPts val="0"/>
                        </a:spcBef>
                        <a:spcAft>
                          <a:spcPts val="0"/>
                        </a:spcAft>
                      </a:pPr>
                      <a:r>
                        <a:rPr lang="en-US" altLang="zh-CN" sz="1801" b="0" i="0" smtClean="0">
                          <a:solidFill>
                            <a:srgbClr val="000000"/>
                          </a:solidFill>
                          <a:latin typeface="Times New Roman"/>
                        </a:rPr>
                        <a:t>11</a:t>
                      </a:r>
                      <a:endParaRPr lang="zh-CN" altLang="en-US" sz="1801"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2</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True</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21"/>
                        </a:lnSpc>
                        <a:spcBef>
                          <a:spcPts val="0"/>
                        </a:spcBef>
                        <a:spcAft>
                          <a:spcPts val="0"/>
                        </a:spcAft>
                      </a:pPr>
                      <a:r>
                        <a:rPr lang="en-US" altLang="zh-CN" sz="1801" b="0" i="0" smtClean="0">
                          <a:solidFill>
                            <a:srgbClr val="000000"/>
                          </a:solidFill>
                          <a:latin typeface="Times New Roman"/>
                        </a:rPr>
                        <a:t>1</a:t>
                      </a:r>
                      <a:endParaRPr lang="zh-CN" altLang="en-US" sz="1801"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bl>
          </a:graphicData>
        </a:graphic>
      </p:graphicFrame>
      <p:sp>
        <p:nvSpPr>
          <p:cNvPr id="7" name="TextBox 6"/>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13</a:t>
            </a:r>
            <a:endParaRPr lang="zh-CN" altLang="en-US" sz="1398">
              <a:solidFill>
                <a:srgbClr val="000000"/>
              </a:solidFill>
              <a:latin typeface="Tahoma"/>
            </a:endParaRPr>
          </a:p>
        </p:txBody>
      </p:sp>
      <p:sp>
        <p:nvSpPr>
          <p:cNvPr id="9" name="TextBox 8"/>
          <p:cNvSpPr txBox="1"/>
          <p:nvPr/>
        </p:nvSpPr>
        <p:spPr>
          <a:xfrm>
            <a:off x="1230255" y="405129"/>
            <a:ext cx="7301679" cy="1577355"/>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dirty="0" smtClean="0">
                <a:solidFill>
                  <a:srgbClr val="33339A"/>
                </a:solidFill>
                <a:latin typeface="Times New Roman"/>
              </a:rPr>
              <a:t>基本功能模块 </a:t>
            </a:r>
            <a:r>
              <a:rPr lang="en-US" altLang="zh-CN" sz="4398" dirty="0" smtClean="0">
                <a:solidFill>
                  <a:srgbClr val="33339A"/>
                </a:solidFill>
                <a:latin typeface="Tahoma"/>
              </a:rPr>
              <a:t>(3)</a:t>
            </a:r>
          </a:p>
          <a:p>
            <a:pPr marL="0" marR="0" lvl="0" indent="0" defTabSz="914400" eaLnBrk="1" fontAlgn="auto" latinLnBrk="0" hangingPunct="1">
              <a:lnSpc>
                <a:spcPts val="1000"/>
              </a:lnSpc>
              <a:buClrTx/>
              <a:buSzTx/>
              <a:buNone/>
              <a:tabLst>
                <a:tab pos="381000" algn="l"/>
              </a:tabLst>
              <a:defRPr/>
            </a:pPr>
            <a:endParaRPr lang="en-US" altLang="zh-CN" sz="4398" dirty="0"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dirty="0"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dirty="0" smtClean="0">
              <a:solidFill>
                <a:srgbClr val="33339A"/>
              </a:solidFill>
              <a:latin typeface="Tahoma"/>
            </a:endParaRPr>
          </a:p>
          <a:p>
            <a:pPr marL="0" marR="0" lvl="0" indent="0" defTabSz="914400" eaLnBrk="1" fontAlgn="auto" latinLnBrk="0" hangingPunct="1">
              <a:lnSpc>
                <a:spcPts val="3964"/>
              </a:lnSpc>
              <a:buClrTx/>
              <a:buSzTx/>
              <a:buNone/>
              <a:tabLst>
                <a:tab pos="381000" algn="l"/>
              </a:tabLst>
              <a:defRPr/>
            </a:pPr>
            <a:r>
              <a:rPr lang="en-US" altLang="zh-CN" sz="4398" dirty="0" smtClean="0">
                <a:solidFill>
                  <a:srgbClr val="33339A"/>
                </a:solidFill>
                <a:latin typeface="Tahoma"/>
              </a:rPr>
              <a:t>	</a:t>
            </a:r>
            <a:r>
              <a:rPr lang="zh-CN" altLang="en-US" sz="3198" dirty="0" smtClean="0">
                <a:solidFill>
                  <a:srgbClr val="000000"/>
                </a:solidFill>
                <a:latin typeface="Times New Roman"/>
              </a:rPr>
              <a:t>在或门的</a:t>
            </a:r>
            <a:r>
              <a:rPr lang="en-US" altLang="zh-CN" sz="3198" dirty="0" smtClean="0">
                <a:solidFill>
                  <a:srgbClr val="000000"/>
                </a:solidFill>
                <a:latin typeface="Tahoma"/>
              </a:rPr>
              <a:t>IEEE</a:t>
            </a:r>
            <a:r>
              <a:rPr lang="zh-CN" altLang="en-US" sz="3198" dirty="0" smtClean="0">
                <a:solidFill>
                  <a:srgbClr val="000000"/>
                </a:solidFill>
                <a:latin typeface="Times New Roman"/>
              </a:rPr>
              <a:t>符号表示中 </a:t>
            </a:r>
            <a:r>
              <a:rPr lang="zh-CN" altLang="en-US" sz="3198" dirty="0" smtClean="0">
                <a:solidFill>
                  <a:srgbClr val="000000"/>
                </a:solidFill>
                <a:latin typeface="楷体_GB2312"/>
                <a:ea typeface="楷体_GB2312"/>
              </a:rPr>
              <a:t>≥</a:t>
            </a:r>
            <a:r>
              <a:rPr lang="zh-CN" altLang="en-US" sz="3198" dirty="0" smtClean="0">
                <a:solidFill>
                  <a:srgbClr val="000000"/>
                </a:solidFill>
                <a:latin typeface="Symbol"/>
              </a:rPr>
              <a:t> </a:t>
            </a:r>
            <a:r>
              <a:rPr lang="en-US" altLang="zh-CN" sz="3198" dirty="0" smtClean="0">
                <a:solidFill>
                  <a:srgbClr val="000000"/>
                </a:solidFill>
                <a:latin typeface="Tahoma"/>
              </a:rPr>
              <a:t>1 </a:t>
            </a:r>
            <a:r>
              <a:rPr lang="zh-CN" altLang="en-US" sz="3198" dirty="0" smtClean="0">
                <a:solidFill>
                  <a:srgbClr val="000000"/>
                </a:solidFill>
                <a:latin typeface="Times New Roman"/>
              </a:rPr>
              <a:t>的意义</a:t>
            </a:r>
            <a:endParaRPr lang="zh-CN" altLang="en-US" sz="3198" dirty="0">
              <a:solidFill>
                <a:srgbClr val="000000"/>
              </a:solidFill>
              <a:latin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39.tmp"/>
          <p:cNvPicPr>
            <a:picLocks/>
          </p:cNvPicPr>
          <p:nvPr/>
        </p:nvPicPr>
        <p:blipFill>
          <a:blip r:embed="rId2"/>
          <a:stretch>
            <a:fillRect/>
          </a:stretch>
        </p:blipFill>
        <p:spPr>
          <a:xfrm>
            <a:off x="0" y="-1"/>
            <a:ext cx="9118600" cy="6819900"/>
          </a:xfrm>
          <a:prstGeom prst="rect">
            <a:avLst/>
          </a:prstGeom>
        </p:spPr>
      </p:pic>
      <p:pic>
        <p:nvPicPr>
          <p:cNvPr id="3" name="图片 2" descr="ws_73B.tmp"/>
          <p:cNvPicPr>
            <a:picLocks/>
          </p:cNvPicPr>
          <p:nvPr/>
        </p:nvPicPr>
        <p:blipFill>
          <a:blip r:embed="rId3"/>
          <a:stretch>
            <a:fillRect/>
          </a:stretch>
        </p:blipFill>
        <p:spPr>
          <a:xfrm>
            <a:off x="101600" y="444500"/>
            <a:ext cx="8572500" cy="927100"/>
          </a:xfrm>
          <a:prstGeom prst="rect">
            <a:avLst/>
          </a:prstGeom>
        </p:spPr>
      </p:pic>
      <p:pic>
        <p:nvPicPr>
          <p:cNvPr id="4" name="图片 3" descr="ws_73C.tmp"/>
          <p:cNvPicPr>
            <a:picLocks/>
          </p:cNvPicPr>
          <p:nvPr/>
        </p:nvPicPr>
        <p:blipFill>
          <a:blip r:embed="rId4"/>
          <a:stretch>
            <a:fillRect/>
          </a:stretch>
        </p:blipFill>
        <p:spPr>
          <a:xfrm>
            <a:off x="4953000" y="4152899"/>
            <a:ext cx="228600" cy="241300"/>
          </a:xfrm>
          <a:prstGeom prst="rect">
            <a:avLst/>
          </a:prstGeom>
        </p:spPr>
      </p:pic>
      <p:sp>
        <p:nvSpPr>
          <p:cNvPr id="5" name="TextBox 4"/>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14</a:t>
            </a:r>
            <a:endParaRPr lang="zh-CN" altLang="en-US" sz="1398">
              <a:solidFill>
                <a:srgbClr val="000000"/>
              </a:solidFill>
              <a:latin typeface="Tahoma"/>
            </a:endParaRPr>
          </a:p>
        </p:txBody>
      </p:sp>
      <p:sp>
        <p:nvSpPr>
          <p:cNvPr id="7" name="TextBox 6"/>
          <p:cNvSpPr txBox="1"/>
          <p:nvPr/>
        </p:nvSpPr>
        <p:spPr>
          <a:xfrm>
            <a:off x="1230255" y="405129"/>
            <a:ext cx="4267194" cy="1526059"/>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 </a:t>
            </a:r>
            <a:r>
              <a:rPr lang="en-US" altLang="zh-CN" sz="4398" smtClean="0">
                <a:solidFill>
                  <a:srgbClr val="33339A"/>
                </a:solidFill>
                <a:latin typeface="Tahoma"/>
              </a:rPr>
              <a:t>(4)</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4635"/>
              </a:lnSpc>
              <a:buClrTx/>
              <a:buSzTx/>
              <a:buNone/>
              <a:tabLst>
                <a:tab pos="381000" algn="l"/>
              </a:tabLst>
              <a:defRPr/>
            </a:pPr>
            <a:r>
              <a:rPr lang="en-US" altLang="zh-CN" sz="4398" smtClean="0">
                <a:solidFill>
                  <a:srgbClr val="33339A"/>
                </a:solidFill>
                <a:latin typeface="Tahoma"/>
              </a:rPr>
              <a:t>	</a:t>
            </a:r>
            <a:r>
              <a:rPr lang="zh-CN" altLang="en-US" sz="3198" smtClean="0">
                <a:solidFill>
                  <a:srgbClr val="000000"/>
                </a:solidFill>
                <a:latin typeface="Times New Roman"/>
              </a:rPr>
              <a:t>非门</a:t>
            </a:r>
            <a:r>
              <a:rPr lang="en-US" altLang="zh-CN" sz="3198" smtClean="0">
                <a:solidFill>
                  <a:srgbClr val="000000"/>
                </a:solidFill>
                <a:latin typeface="Tahoma"/>
              </a:rPr>
              <a:t>(NOT)</a:t>
            </a:r>
            <a:endParaRPr lang="zh-CN" altLang="en-US" sz="3198">
              <a:solidFill>
                <a:srgbClr val="000000"/>
              </a:solidFill>
              <a:latin typeface="Tahoma"/>
            </a:endParaRPr>
          </a:p>
        </p:txBody>
      </p:sp>
      <p:sp>
        <p:nvSpPr>
          <p:cNvPr id="8" name="TextBox 7"/>
          <p:cNvSpPr txBox="1"/>
          <p:nvPr/>
        </p:nvSpPr>
        <p:spPr>
          <a:xfrm>
            <a:off x="1719459" y="4101591"/>
            <a:ext cx="3090590" cy="414857"/>
          </a:xfrm>
          <a:prstGeom prst="rect">
            <a:avLst/>
          </a:prstGeom>
          <a:noFill/>
        </p:spPr>
        <p:txBody>
          <a:bodyPr vert="horz" wrap="none" lIns="0" tIns="0" rIns="0" bIns="0" rtlCol="0">
            <a:spAutoFit/>
          </a:bodyPr>
          <a:lstStyle/>
          <a:p>
            <a:pPr>
              <a:lnSpc>
                <a:spcPts val="3379"/>
              </a:lnSpc>
            </a:pPr>
            <a:r>
              <a:rPr lang="en-US" altLang="zh-CN" sz="2802" smtClean="0">
                <a:solidFill>
                  <a:srgbClr val="000000"/>
                </a:solidFill>
                <a:latin typeface="Tahoma"/>
              </a:rPr>
              <a:t>(a) </a:t>
            </a:r>
            <a:r>
              <a:rPr lang="zh-CN" altLang="en-US" sz="2802" smtClean="0">
                <a:solidFill>
                  <a:srgbClr val="000000"/>
                </a:solidFill>
                <a:latin typeface="Times New Roman"/>
              </a:rPr>
              <a:t>非门的逻辑功能</a:t>
            </a:r>
            <a:endParaRPr lang="zh-CN" altLang="en-US" sz="2802">
              <a:solidFill>
                <a:srgbClr val="000000"/>
              </a:solidFill>
              <a:latin typeface="Times New Roman"/>
            </a:endParaRPr>
          </a:p>
        </p:txBody>
      </p:sp>
      <p:sp>
        <p:nvSpPr>
          <p:cNvPr id="9" name="TextBox 8"/>
          <p:cNvSpPr txBox="1"/>
          <p:nvPr/>
        </p:nvSpPr>
        <p:spPr>
          <a:xfrm>
            <a:off x="1719459" y="4571745"/>
            <a:ext cx="3234860" cy="1384995"/>
          </a:xfrm>
          <a:prstGeom prst="rect">
            <a:avLst/>
          </a:prstGeom>
          <a:noFill/>
        </p:spPr>
        <p:txBody>
          <a:bodyPr vert="horz" wrap="none" lIns="0" tIns="0" rIns="0" bIns="0" rtlCol="0">
            <a:spAutoFit/>
          </a:bodyPr>
          <a:lstStyle/>
          <a:p>
            <a:pPr>
              <a:lnSpc>
                <a:spcPts val="3379"/>
              </a:lnSpc>
            </a:pPr>
            <a:r>
              <a:rPr lang="en-US" altLang="zh-CN" sz="2802" smtClean="0">
                <a:solidFill>
                  <a:srgbClr val="000000"/>
                </a:solidFill>
                <a:latin typeface="Tahoma"/>
              </a:rPr>
              <a:t>(b) </a:t>
            </a:r>
            <a:r>
              <a:rPr lang="zh-CN" altLang="en-US" sz="2802" smtClean="0">
                <a:solidFill>
                  <a:srgbClr val="000000"/>
                </a:solidFill>
                <a:latin typeface="Times New Roman"/>
              </a:rPr>
              <a:t>非门的电子功能</a:t>
            </a:r>
          </a:p>
          <a:p>
            <a:pPr>
              <a:lnSpc>
                <a:spcPts val="3702"/>
              </a:lnSpc>
            </a:pPr>
            <a:r>
              <a:rPr lang="en-US" altLang="zh-CN" sz="2802" smtClean="0">
                <a:solidFill>
                  <a:srgbClr val="000000"/>
                </a:solidFill>
                <a:latin typeface="Tahoma"/>
              </a:rPr>
              <a:t>(c) </a:t>
            </a:r>
            <a:r>
              <a:rPr lang="zh-CN" altLang="en-US" sz="2802" smtClean="0">
                <a:solidFill>
                  <a:srgbClr val="000000"/>
                </a:solidFill>
                <a:latin typeface="Times New Roman"/>
              </a:rPr>
              <a:t>标准符号表示</a:t>
            </a:r>
          </a:p>
          <a:p>
            <a:pPr>
              <a:lnSpc>
                <a:spcPts val="3696"/>
              </a:lnSpc>
            </a:pPr>
            <a:r>
              <a:rPr lang="en-US" altLang="zh-CN" sz="2802" smtClean="0">
                <a:solidFill>
                  <a:srgbClr val="000000"/>
                </a:solidFill>
                <a:latin typeface="Tahoma"/>
              </a:rPr>
              <a:t>(d) IEEE </a:t>
            </a:r>
            <a:r>
              <a:rPr lang="zh-CN" altLang="en-US" sz="2802" smtClean="0">
                <a:solidFill>
                  <a:srgbClr val="000000"/>
                </a:solidFill>
                <a:latin typeface="Times New Roman"/>
              </a:rPr>
              <a:t>块符号表示</a:t>
            </a:r>
            <a:endParaRPr lang="zh-CN" altLang="en-US" sz="2802">
              <a:solidFill>
                <a:srgbClr val="000000"/>
              </a:solidFill>
              <a:latin typeface="Times New Roman"/>
            </a:endParaRPr>
          </a:p>
        </p:txBody>
      </p:sp>
      <p:sp>
        <p:nvSpPr>
          <p:cNvPr id="10" name="TextBox 9"/>
          <p:cNvSpPr txBox="1"/>
          <p:nvPr/>
        </p:nvSpPr>
        <p:spPr>
          <a:xfrm>
            <a:off x="3809625" y="2512154"/>
            <a:ext cx="366767" cy="180049"/>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A   Y</a:t>
            </a:r>
            <a:endParaRPr lang="zh-CN" altLang="en-US" sz="1510" i="1">
              <a:solidFill>
                <a:srgbClr val="000000"/>
              </a:solidFill>
              <a:latin typeface="Times New Roman"/>
            </a:endParaRPr>
          </a:p>
        </p:txBody>
      </p:sp>
      <p:sp>
        <p:nvSpPr>
          <p:cNvPr id="11" name="TextBox 10"/>
          <p:cNvSpPr txBox="1"/>
          <p:nvPr/>
        </p:nvSpPr>
        <p:spPr>
          <a:xfrm>
            <a:off x="5991234" y="2038958"/>
            <a:ext cx="107402" cy="180049"/>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Y</a:t>
            </a:r>
            <a:endParaRPr lang="zh-CN" altLang="en-US" sz="1510" i="1">
              <a:solidFill>
                <a:srgbClr val="000000"/>
              </a:solidFill>
              <a:latin typeface="Times New Roman"/>
            </a:endParaRPr>
          </a:p>
        </p:txBody>
      </p:sp>
      <p:sp>
        <p:nvSpPr>
          <p:cNvPr id="12" name="TextBox 11"/>
          <p:cNvSpPr txBox="1"/>
          <p:nvPr/>
        </p:nvSpPr>
        <p:spPr>
          <a:xfrm>
            <a:off x="4717935" y="2038958"/>
            <a:ext cx="118622" cy="180049"/>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A</a:t>
            </a:r>
            <a:endParaRPr lang="zh-CN" altLang="en-US" sz="1510" i="1">
              <a:solidFill>
                <a:srgbClr val="000000"/>
              </a:solidFill>
              <a:latin typeface="Times New Roman"/>
            </a:endParaRPr>
          </a:p>
        </p:txBody>
      </p:sp>
      <p:sp>
        <p:nvSpPr>
          <p:cNvPr id="13" name="TextBox 12"/>
          <p:cNvSpPr txBox="1"/>
          <p:nvPr/>
        </p:nvSpPr>
        <p:spPr>
          <a:xfrm>
            <a:off x="3814197" y="2806286"/>
            <a:ext cx="395173" cy="371897"/>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L   H</a:t>
            </a:r>
          </a:p>
          <a:p>
            <a:pPr>
              <a:lnSpc>
                <a:spcPts val="1506"/>
              </a:lnSpc>
            </a:pPr>
            <a:r>
              <a:rPr lang="en-US" altLang="zh-CN" sz="1510" smtClean="0">
                <a:solidFill>
                  <a:srgbClr val="000000"/>
                </a:solidFill>
                <a:latin typeface="Times New Roman"/>
              </a:rPr>
              <a:t>H  L</a:t>
            </a:r>
            <a:endParaRPr lang="zh-CN" altLang="en-US" sz="1510">
              <a:solidFill>
                <a:srgbClr val="000000"/>
              </a:solidFill>
              <a:latin typeface="Times New Roman"/>
            </a:endParaRPr>
          </a:p>
        </p:txBody>
      </p:sp>
      <p:sp>
        <p:nvSpPr>
          <p:cNvPr id="14" name="TextBox 13"/>
          <p:cNvSpPr txBox="1"/>
          <p:nvPr/>
        </p:nvSpPr>
        <p:spPr>
          <a:xfrm>
            <a:off x="3961274" y="3306925"/>
            <a:ext cx="224420" cy="180049"/>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(b)</a:t>
            </a:r>
            <a:endParaRPr lang="zh-CN" altLang="en-US" sz="1510">
              <a:solidFill>
                <a:srgbClr val="000000"/>
              </a:solidFill>
              <a:latin typeface="Times New Roman"/>
            </a:endParaRPr>
          </a:p>
        </p:txBody>
      </p:sp>
      <p:sp>
        <p:nvSpPr>
          <p:cNvPr id="15" name="TextBox 14"/>
          <p:cNvSpPr txBox="1"/>
          <p:nvPr/>
        </p:nvSpPr>
        <p:spPr>
          <a:xfrm>
            <a:off x="5250583" y="2389467"/>
            <a:ext cx="214802" cy="180049"/>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(c)</a:t>
            </a:r>
            <a:endParaRPr lang="zh-CN" altLang="en-US" sz="1510">
              <a:solidFill>
                <a:srgbClr val="000000"/>
              </a:solidFill>
              <a:latin typeface="Times New Roman"/>
            </a:endParaRPr>
          </a:p>
        </p:txBody>
      </p:sp>
      <p:sp>
        <p:nvSpPr>
          <p:cNvPr id="16" name="TextBox 15"/>
          <p:cNvSpPr txBox="1"/>
          <p:nvPr/>
        </p:nvSpPr>
        <p:spPr>
          <a:xfrm>
            <a:off x="5252865" y="3306925"/>
            <a:ext cx="224420" cy="180049"/>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(d)</a:t>
            </a:r>
            <a:endParaRPr lang="zh-CN" altLang="en-US" sz="1510">
              <a:solidFill>
                <a:srgbClr val="000000"/>
              </a:solidFill>
              <a:latin typeface="Times New Roman"/>
            </a:endParaRPr>
          </a:p>
        </p:txBody>
      </p:sp>
      <p:sp>
        <p:nvSpPr>
          <p:cNvPr id="17" name="TextBox 16"/>
          <p:cNvSpPr txBox="1"/>
          <p:nvPr/>
        </p:nvSpPr>
        <p:spPr>
          <a:xfrm>
            <a:off x="6010301" y="2870298"/>
            <a:ext cx="107402" cy="180049"/>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Y</a:t>
            </a:r>
            <a:endParaRPr lang="zh-CN" altLang="en-US" sz="1510" i="1">
              <a:solidFill>
                <a:srgbClr val="000000"/>
              </a:solidFill>
              <a:latin typeface="Times New Roman"/>
            </a:endParaRPr>
          </a:p>
        </p:txBody>
      </p:sp>
      <p:sp>
        <p:nvSpPr>
          <p:cNvPr id="18" name="TextBox 17"/>
          <p:cNvSpPr txBox="1"/>
          <p:nvPr/>
        </p:nvSpPr>
        <p:spPr>
          <a:xfrm>
            <a:off x="4717943" y="2870298"/>
            <a:ext cx="118622" cy="180049"/>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A</a:t>
            </a:r>
            <a:endParaRPr lang="zh-CN" altLang="en-US" sz="1510" i="1">
              <a:solidFill>
                <a:srgbClr val="000000"/>
              </a:solidFill>
              <a:latin typeface="Times New Roman"/>
            </a:endParaRPr>
          </a:p>
        </p:txBody>
      </p:sp>
      <p:sp>
        <p:nvSpPr>
          <p:cNvPr id="19" name="TextBox 18"/>
          <p:cNvSpPr txBox="1"/>
          <p:nvPr/>
        </p:nvSpPr>
        <p:spPr>
          <a:xfrm>
            <a:off x="5360279" y="2854284"/>
            <a:ext cx="97784" cy="185756"/>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1</a:t>
            </a:r>
            <a:endParaRPr lang="zh-CN" altLang="en-US" sz="1510">
              <a:solidFill>
                <a:srgbClr val="000000"/>
              </a:solidFill>
              <a:latin typeface="Times New Roman"/>
            </a:endParaRPr>
          </a:p>
        </p:txBody>
      </p:sp>
      <p:sp>
        <p:nvSpPr>
          <p:cNvPr id="20" name="TextBox 19"/>
          <p:cNvSpPr txBox="1"/>
          <p:nvPr/>
        </p:nvSpPr>
        <p:spPr>
          <a:xfrm>
            <a:off x="1664574" y="2474053"/>
            <a:ext cx="99386" cy="185756"/>
          </a:xfrm>
          <a:prstGeom prst="rect">
            <a:avLst/>
          </a:prstGeom>
          <a:noFill/>
        </p:spPr>
        <p:txBody>
          <a:bodyPr vert="horz" wrap="none" lIns="0" tIns="0" rIns="0" bIns="0" rtlCol="0">
            <a:spAutoFit/>
          </a:bodyPr>
          <a:lstStyle/>
          <a:p>
            <a:pPr>
              <a:lnSpc>
                <a:spcPts val="1359"/>
              </a:lnSpc>
            </a:pPr>
            <a:r>
              <a:rPr lang="en-US" altLang="zh-CN" sz="1510" i="1" smtClean="0">
                <a:solidFill>
                  <a:srgbClr val="000000"/>
                </a:solidFill>
                <a:latin typeface="Times New Roman"/>
              </a:rPr>
              <a:t>a</a:t>
            </a:r>
            <a:endParaRPr lang="zh-CN" altLang="en-US" sz="1510" i="1">
              <a:solidFill>
                <a:srgbClr val="000000"/>
              </a:solidFill>
              <a:latin typeface="Times New Roman"/>
            </a:endParaRPr>
          </a:p>
        </p:txBody>
      </p:sp>
      <p:sp>
        <p:nvSpPr>
          <p:cNvPr id="21" name="TextBox 20"/>
          <p:cNvSpPr txBox="1"/>
          <p:nvPr/>
        </p:nvSpPr>
        <p:spPr>
          <a:xfrm>
            <a:off x="1638681" y="2806278"/>
            <a:ext cx="97784" cy="374911"/>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0</a:t>
            </a:r>
          </a:p>
          <a:p>
            <a:pPr>
              <a:lnSpc>
                <a:spcPts val="1506"/>
              </a:lnSpc>
            </a:pPr>
            <a:r>
              <a:rPr lang="en-US" altLang="zh-CN" sz="1510" smtClean="0">
                <a:solidFill>
                  <a:srgbClr val="000000"/>
                </a:solidFill>
                <a:latin typeface="Times New Roman"/>
              </a:rPr>
              <a:t>1</a:t>
            </a:r>
            <a:endParaRPr lang="zh-CN" altLang="en-US" sz="1510">
              <a:solidFill>
                <a:srgbClr val="000000"/>
              </a:solidFill>
              <a:latin typeface="Times New Roman"/>
            </a:endParaRPr>
          </a:p>
        </p:txBody>
      </p:sp>
      <p:sp>
        <p:nvSpPr>
          <p:cNvPr id="22" name="TextBox 21"/>
          <p:cNvSpPr txBox="1"/>
          <p:nvPr/>
        </p:nvSpPr>
        <p:spPr>
          <a:xfrm>
            <a:off x="2428868" y="2806278"/>
            <a:ext cx="97784" cy="374911"/>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1</a:t>
            </a:r>
          </a:p>
          <a:p>
            <a:pPr>
              <a:lnSpc>
                <a:spcPts val="1506"/>
              </a:lnSpc>
            </a:pPr>
            <a:r>
              <a:rPr lang="en-US" altLang="zh-CN" sz="1510" smtClean="0">
                <a:solidFill>
                  <a:srgbClr val="000000"/>
                </a:solidFill>
                <a:latin typeface="Times New Roman"/>
              </a:rPr>
              <a:t>0</a:t>
            </a:r>
            <a:endParaRPr lang="zh-CN" altLang="en-US" sz="1510">
              <a:solidFill>
                <a:srgbClr val="000000"/>
              </a:solidFill>
              <a:latin typeface="Times New Roman"/>
            </a:endParaRPr>
          </a:p>
        </p:txBody>
      </p:sp>
      <p:sp>
        <p:nvSpPr>
          <p:cNvPr id="23" name="TextBox 22"/>
          <p:cNvSpPr txBox="1"/>
          <p:nvPr/>
        </p:nvSpPr>
        <p:spPr>
          <a:xfrm>
            <a:off x="2253603" y="3306915"/>
            <a:ext cx="214802" cy="180049"/>
          </a:xfrm>
          <a:prstGeom prst="rect">
            <a:avLst/>
          </a:prstGeom>
          <a:noFill/>
        </p:spPr>
        <p:txBody>
          <a:bodyPr vert="horz" wrap="none" lIns="0" tIns="0" rIns="0" bIns="0" rtlCol="0">
            <a:spAutoFit/>
          </a:bodyPr>
          <a:lstStyle/>
          <a:p>
            <a:pPr>
              <a:lnSpc>
                <a:spcPts val="1359"/>
              </a:lnSpc>
            </a:pPr>
            <a:r>
              <a:rPr lang="en-US" altLang="zh-CN" sz="1510" smtClean="0">
                <a:solidFill>
                  <a:srgbClr val="000000"/>
                </a:solidFill>
                <a:latin typeface="Times New Roman"/>
              </a:rPr>
              <a:t>(a)</a:t>
            </a:r>
            <a:endParaRPr lang="zh-CN" altLang="en-US" sz="1510">
              <a:solidFill>
                <a:srgbClr val="000000"/>
              </a:solidFill>
              <a:latin typeface="Times New Roman"/>
            </a:endParaRPr>
          </a:p>
        </p:txBody>
      </p:sp>
      <p:sp>
        <p:nvSpPr>
          <p:cNvPr id="24" name="TextBox 23"/>
          <p:cNvSpPr txBox="1"/>
          <p:nvPr/>
        </p:nvSpPr>
        <p:spPr>
          <a:xfrm>
            <a:off x="2139306" y="2414604"/>
            <a:ext cx="803105" cy="230832"/>
          </a:xfrm>
          <a:prstGeom prst="rect">
            <a:avLst/>
          </a:prstGeom>
          <a:noFill/>
        </p:spPr>
        <p:txBody>
          <a:bodyPr vert="horz" wrap="none" lIns="0" tIns="0" rIns="0" bIns="0" rtlCol="0">
            <a:spAutoFit/>
          </a:bodyPr>
          <a:lstStyle/>
          <a:p>
            <a:pPr>
              <a:lnSpc>
                <a:spcPts val="1754"/>
              </a:lnSpc>
            </a:pPr>
            <a:r>
              <a:rPr lang="en-US" altLang="zh-CN" sz="1510" i="1" dirty="0" smtClean="0">
                <a:solidFill>
                  <a:srgbClr val="000000"/>
                </a:solidFill>
                <a:latin typeface="Times New Roman"/>
              </a:rPr>
              <a:t>f</a:t>
            </a:r>
            <a:r>
              <a:rPr lang="en-US" altLang="zh-CN" sz="1007" i="1" baseline="-25000" dirty="0" smtClean="0">
                <a:solidFill>
                  <a:srgbClr val="000000"/>
                </a:solidFill>
                <a:latin typeface="Times New Roman"/>
              </a:rPr>
              <a:t>NOT</a:t>
            </a:r>
            <a:r>
              <a:rPr lang="en-US" altLang="zh-CN" sz="1007" i="1" dirty="0" smtClean="0">
                <a:solidFill>
                  <a:srgbClr val="000000"/>
                </a:solidFill>
                <a:latin typeface="Times New Roman"/>
              </a:rPr>
              <a:t> </a:t>
            </a:r>
            <a:r>
              <a:rPr lang="en-US" altLang="zh-CN" sz="1510" i="1" dirty="0" smtClean="0">
                <a:solidFill>
                  <a:srgbClr val="000000"/>
                </a:solidFill>
                <a:latin typeface="Times New Roman"/>
              </a:rPr>
              <a:t>(a) = a</a:t>
            </a:r>
            <a:endParaRPr lang="zh-CN" altLang="en-US" sz="1510" i="1" dirty="0">
              <a:solidFill>
                <a:srgbClr val="000000"/>
              </a:solidFill>
              <a:latin typeface="Times New Roman"/>
            </a:endParaRPr>
          </a:p>
        </p:txBody>
      </p:sp>
      <p:sp>
        <p:nvSpPr>
          <p:cNvPr id="25" name="TextBox 24"/>
          <p:cNvSpPr txBox="1"/>
          <p:nvPr/>
        </p:nvSpPr>
        <p:spPr>
          <a:xfrm>
            <a:off x="5413588" y="4090011"/>
            <a:ext cx="718145" cy="359073"/>
          </a:xfrm>
          <a:prstGeom prst="rect">
            <a:avLst/>
          </a:prstGeom>
          <a:noFill/>
        </p:spPr>
        <p:txBody>
          <a:bodyPr vert="horz" wrap="none" lIns="0" tIns="0" rIns="0" bIns="0" rtlCol="0">
            <a:spAutoFit/>
          </a:bodyPr>
          <a:lstStyle/>
          <a:p>
            <a:pPr>
              <a:lnSpc>
                <a:spcPts val="2799"/>
              </a:lnSpc>
            </a:pPr>
            <a:r>
              <a:rPr lang="zh-CN" altLang="en-US" sz="2802" smtClean="0">
                <a:solidFill>
                  <a:srgbClr val="000000"/>
                </a:solidFill>
                <a:latin typeface="Times New Roman"/>
              </a:rPr>
              <a:t>功能</a:t>
            </a:r>
            <a:endParaRPr lang="zh-CN" altLang="en-US" sz="2802">
              <a:solidFill>
                <a:srgbClr val="000000"/>
              </a:solidFill>
              <a:latin typeface="Times New Roman"/>
            </a:endParaRPr>
          </a:p>
        </p:txBody>
      </p:sp>
      <p:sp>
        <p:nvSpPr>
          <p:cNvPr id="26" name="TextBox 25"/>
          <p:cNvSpPr txBox="1"/>
          <p:nvPr/>
        </p:nvSpPr>
        <p:spPr>
          <a:xfrm>
            <a:off x="5413588" y="4658355"/>
            <a:ext cx="253274" cy="577081"/>
          </a:xfrm>
          <a:prstGeom prst="rect">
            <a:avLst/>
          </a:prstGeom>
          <a:noFill/>
        </p:spPr>
        <p:txBody>
          <a:bodyPr vert="horz" wrap="none" lIns="0" tIns="0" rIns="0" bIns="0" rtlCol="0">
            <a:spAutoFit/>
          </a:bodyPr>
          <a:lstStyle/>
          <a:p>
            <a:pPr>
              <a:lnSpc>
                <a:spcPts val="1528"/>
              </a:lnSpc>
            </a:pPr>
            <a:r>
              <a:rPr lang="en-US" altLang="zh-CN" sz="1698" smtClean="0">
                <a:solidFill>
                  <a:srgbClr val="1C1C1C"/>
                </a:solidFill>
                <a:latin typeface="Times New Roman"/>
              </a:rPr>
              <a:t>(a)</a:t>
            </a:r>
          </a:p>
          <a:p>
            <a:pPr>
              <a:lnSpc>
                <a:spcPts val="1000"/>
              </a:lnSpc>
            </a:pPr>
            <a:endParaRPr lang="en-US" altLang="zh-CN" sz="1698" smtClean="0">
              <a:solidFill>
                <a:srgbClr val="1C1C1C"/>
              </a:solidFill>
              <a:latin typeface="Times New Roman"/>
            </a:endParaRPr>
          </a:p>
          <a:p>
            <a:pPr>
              <a:lnSpc>
                <a:spcPts val="2024"/>
              </a:lnSpc>
            </a:pPr>
            <a:r>
              <a:rPr lang="en-US" altLang="zh-CN" sz="1698" smtClean="0">
                <a:solidFill>
                  <a:srgbClr val="1C1C1C"/>
                </a:solidFill>
                <a:latin typeface="Times New Roman"/>
              </a:rPr>
              <a:t>(b)</a:t>
            </a:r>
            <a:endParaRPr lang="zh-CN" altLang="en-US" sz="1698">
              <a:solidFill>
                <a:srgbClr val="1C1C1C"/>
              </a:solidFill>
              <a:latin typeface="Times New Roman"/>
            </a:endParaRPr>
          </a:p>
        </p:txBody>
      </p:sp>
      <p:sp>
        <p:nvSpPr>
          <p:cNvPr id="27" name="TextBox 26"/>
          <p:cNvSpPr txBox="1"/>
          <p:nvPr/>
        </p:nvSpPr>
        <p:spPr>
          <a:xfrm>
            <a:off x="5870785" y="4543819"/>
            <a:ext cx="2309928" cy="1051570"/>
          </a:xfrm>
          <a:prstGeom prst="rect">
            <a:avLst/>
          </a:prstGeom>
          <a:noFill/>
        </p:spPr>
        <p:txBody>
          <a:bodyPr vert="horz" wrap="none" lIns="0" tIns="0" rIns="0" bIns="0" rtlCol="0">
            <a:spAutoFit/>
          </a:bodyPr>
          <a:lstStyle/>
          <a:p>
            <a:pPr>
              <a:lnSpc>
                <a:spcPts val="2398"/>
              </a:lnSpc>
            </a:pPr>
            <a:r>
              <a:rPr lang="zh-CN" altLang="en-US" sz="2400" smtClean="0">
                <a:solidFill>
                  <a:srgbClr val="000000"/>
                </a:solidFill>
                <a:latin typeface="Times New Roman"/>
              </a:rPr>
              <a:t>取反功能</a:t>
            </a:r>
          </a:p>
          <a:p>
            <a:pPr>
              <a:lnSpc>
                <a:spcPts val="3209"/>
              </a:lnSpc>
            </a:pPr>
            <a:r>
              <a:rPr lang="zh-CN" altLang="en-US" sz="2400" smtClean="0">
                <a:solidFill>
                  <a:srgbClr val="000000"/>
                </a:solidFill>
                <a:latin typeface="Times New Roman"/>
              </a:rPr>
              <a:t>当输入为</a:t>
            </a:r>
            <a:r>
              <a:rPr lang="en-US" altLang="zh-CN" sz="2400" smtClean="0">
                <a:solidFill>
                  <a:srgbClr val="000000"/>
                </a:solidFill>
                <a:latin typeface="Times New Roman"/>
              </a:rPr>
              <a:t>1</a:t>
            </a:r>
            <a:r>
              <a:rPr lang="zh-CN" altLang="en-US" sz="2400" smtClean="0">
                <a:solidFill>
                  <a:srgbClr val="000000"/>
                </a:solidFill>
                <a:latin typeface="Times New Roman"/>
              </a:rPr>
              <a:t>时，输</a:t>
            </a:r>
          </a:p>
          <a:p>
            <a:pPr>
              <a:lnSpc>
                <a:spcPts val="2586"/>
              </a:lnSpc>
            </a:pPr>
            <a:r>
              <a:rPr lang="zh-CN" altLang="en-US" sz="2400" smtClean="0">
                <a:solidFill>
                  <a:srgbClr val="000000"/>
                </a:solidFill>
                <a:latin typeface="Times New Roman"/>
              </a:rPr>
              <a:t>出的为</a:t>
            </a:r>
            <a:r>
              <a:rPr lang="en-US" altLang="zh-CN" sz="2400" smtClean="0">
                <a:solidFill>
                  <a:srgbClr val="000000"/>
                </a:solidFill>
                <a:latin typeface="Times New Roman"/>
              </a:rPr>
              <a:t>0</a:t>
            </a:r>
            <a:endParaRPr lang="zh-CN" altLang="en-US" sz="2400">
              <a:solidFill>
                <a:srgbClr val="000000"/>
              </a:solidFill>
              <a:latin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3D.tmp"/>
          <p:cNvPicPr>
            <a:picLocks/>
          </p:cNvPicPr>
          <p:nvPr/>
        </p:nvPicPr>
        <p:blipFill>
          <a:blip r:embed="rId2"/>
          <a:stretch>
            <a:fillRect/>
          </a:stretch>
        </p:blipFill>
        <p:spPr>
          <a:xfrm>
            <a:off x="0" y="-1"/>
            <a:ext cx="9118600" cy="6819900"/>
          </a:xfrm>
          <a:prstGeom prst="rect">
            <a:avLst/>
          </a:prstGeom>
        </p:spPr>
      </p:pic>
      <p:pic>
        <p:nvPicPr>
          <p:cNvPr id="3" name="图片 2" descr="ws_73F.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15</a:t>
            </a:r>
            <a:endParaRPr lang="zh-CN" altLang="en-US" sz="1398">
              <a:solidFill>
                <a:srgbClr val="000000"/>
              </a:solidFill>
              <a:latin typeface="Tahoma"/>
            </a:endParaRPr>
          </a:p>
        </p:txBody>
      </p:sp>
      <p:sp>
        <p:nvSpPr>
          <p:cNvPr id="6" name="TextBox 5"/>
          <p:cNvSpPr txBox="1"/>
          <p:nvPr/>
        </p:nvSpPr>
        <p:spPr>
          <a:xfrm>
            <a:off x="1230255" y="405129"/>
            <a:ext cx="4126130" cy="147835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(5)</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110"/>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负逻辑中与门的用法</a:t>
            </a:r>
            <a:endParaRPr lang="zh-CN" altLang="en-US" sz="2802">
              <a:solidFill>
                <a:srgbClr val="000000"/>
              </a:solidFill>
              <a:latin typeface="Times New Roman"/>
            </a:endParaRPr>
          </a:p>
        </p:txBody>
      </p:sp>
      <p:sp>
        <p:nvSpPr>
          <p:cNvPr id="8" name="TextBox 7"/>
          <p:cNvSpPr txBox="1"/>
          <p:nvPr/>
        </p:nvSpPr>
        <p:spPr>
          <a:xfrm>
            <a:off x="4019934" y="2599845"/>
            <a:ext cx="100990" cy="167482"/>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Y</a:t>
            </a:r>
            <a:endParaRPr lang="zh-CN" altLang="en-US" sz="1412" i="1">
              <a:solidFill>
                <a:srgbClr val="000000"/>
              </a:solidFill>
              <a:latin typeface="Times New Roman"/>
            </a:endParaRPr>
          </a:p>
        </p:txBody>
      </p:sp>
      <p:sp>
        <p:nvSpPr>
          <p:cNvPr id="9" name="TextBox 8"/>
          <p:cNvSpPr txBox="1"/>
          <p:nvPr/>
        </p:nvSpPr>
        <p:spPr>
          <a:xfrm>
            <a:off x="2715389" y="2480215"/>
            <a:ext cx="110608" cy="391902"/>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A</a:t>
            </a:r>
          </a:p>
          <a:p>
            <a:pPr>
              <a:lnSpc>
                <a:spcPts val="1866"/>
              </a:lnSpc>
            </a:pPr>
            <a:r>
              <a:rPr lang="en-US" altLang="zh-CN" sz="1412" i="1" smtClean="0">
                <a:solidFill>
                  <a:srgbClr val="000000"/>
                </a:solidFill>
                <a:latin typeface="Times New Roman"/>
              </a:rPr>
              <a:t>B</a:t>
            </a:r>
            <a:endParaRPr lang="zh-CN" altLang="en-US" sz="1412" i="1">
              <a:solidFill>
                <a:srgbClr val="000000"/>
              </a:solidFill>
              <a:latin typeface="Times New Roman"/>
            </a:endParaRPr>
          </a:p>
        </p:txBody>
      </p:sp>
      <p:sp>
        <p:nvSpPr>
          <p:cNvPr id="10" name="TextBox 9"/>
          <p:cNvSpPr txBox="1"/>
          <p:nvPr/>
        </p:nvSpPr>
        <p:spPr>
          <a:xfrm>
            <a:off x="4441311" y="2141127"/>
            <a:ext cx="92974" cy="410369"/>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a</a:t>
            </a:r>
          </a:p>
          <a:p>
            <a:pPr>
              <a:lnSpc>
                <a:spcPts val="1860"/>
              </a:lnSpc>
            </a:pPr>
            <a:r>
              <a:rPr lang="en-US" altLang="zh-CN" sz="1412" i="1" smtClean="0">
                <a:solidFill>
                  <a:srgbClr val="000000"/>
                </a:solidFill>
                <a:latin typeface="Times New Roman"/>
              </a:rPr>
              <a:t>b</a:t>
            </a:r>
            <a:endParaRPr lang="zh-CN" altLang="en-US" sz="1412" i="1">
              <a:solidFill>
                <a:srgbClr val="000000"/>
              </a:solidFill>
              <a:latin typeface="Times New Roman"/>
            </a:endParaRPr>
          </a:p>
        </p:txBody>
      </p:sp>
      <p:sp>
        <p:nvSpPr>
          <p:cNvPr id="11" name="TextBox 10"/>
          <p:cNvSpPr txBox="1"/>
          <p:nvPr/>
        </p:nvSpPr>
        <p:spPr>
          <a:xfrm>
            <a:off x="5726817" y="2260001"/>
            <a:ext cx="593111" cy="167482"/>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y =a +b</a:t>
            </a:r>
            <a:endParaRPr lang="zh-CN" altLang="en-US" sz="1412" i="1">
              <a:solidFill>
                <a:srgbClr val="000000"/>
              </a:solidFill>
              <a:latin typeface="Times New Roman"/>
            </a:endParaRPr>
          </a:p>
        </p:txBody>
      </p:sp>
      <p:sp>
        <p:nvSpPr>
          <p:cNvPr id="12" name="TextBox 11"/>
          <p:cNvSpPr txBox="1"/>
          <p:nvPr/>
        </p:nvSpPr>
        <p:spPr>
          <a:xfrm>
            <a:off x="5726817" y="3116490"/>
            <a:ext cx="471283" cy="167482"/>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y = ab</a:t>
            </a:r>
            <a:endParaRPr lang="zh-CN" altLang="en-US" sz="1412" i="1">
              <a:solidFill>
                <a:srgbClr val="000000"/>
              </a:solidFill>
              <a:latin typeface="Times New Roman"/>
            </a:endParaRPr>
          </a:p>
        </p:txBody>
      </p:sp>
      <p:sp>
        <p:nvSpPr>
          <p:cNvPr id="13" name="TextBox 12"/>
          <p:cNvSpPr txBox="1"/>
          <p:nvPr/>
        </p:nvSpPr>
        <p:spPr>
          <a:xfrm>
            <a:off x="4441323" y="2996855"/>
            <a:ext cx="92974" cy="410369"/>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a</a:t>
            </a:r>
          </a:p>
          <a:p>
            <a:pPr>
              <a:lnSpc>
                <a:spcPts val="1884"/>
              </a:lnSpc>
            </a:pPr>
            <a:r>
              <a:rPr lang="en-US" altLang="zh-CN" sz="1412" i="1" smtClean="0">
                <a:solidFill>
                  <a:srgbClr val="000000"/>
                </a:solidFill>
                <a:latin typeface="Times New Roman"/>
              </a:rPr>
              <a:t>b</a:t>
            </a:r>
            <a:endParaRPr lang="zh-CN" altLang="en-US" sz="1412" i="1">
              <a:solidFill>
                <a:srgbClr val="000000"/>
              </a:solidFill>
              <a:latin typeface="Times New Roman"/>
            </a:endParaRPr>
          </a:p>
        </p:txBody>
      </p:sp>
      <p:sp>
        <p:nvSpPr>
          <p:cNvPr id="14" name="TextBox 13"/>
          <p:cNvSpPr txBox="1"/>
          <p:nvPr/>
        </p:nvSpPr>
        <p:spPr>
          <a:xfrm>
            <a:off x="1740795" y="2915338"/>
            <a:ext cx="91372" cy="172804"/>
          </a:xfrm>
          <a:prstGeom prst="rect">
            <a:avLst/>
          </a:prstGeom>
          <a:noFill/>
        </p:spPr>
        <p:txBody>
          <a:bodyPr vert="horz" wrap="none" lIns="0" tIns="0" rIns="0" bIns="0" rtlCol="0">
            <a:spAutoFit/>
          </a:bodyPr>
          <a:lstStyle/>
          <a:p>
            <a:pPr>
              <a:lnSpc>
                <a:spcPts val="1271"/>
              </a:lnSpc>
            </a:pPr>
            <a:r>
              <a:rPr lang="en-US" altLang="zh-CN" sz="1412" smtClean="0">
                <a:solidFill>
                  <a:srgbClr val="000000"/>
                </a:solidFill>
                <a:latin typeface="Times New Roman"/>
              </a:rPr>
              <a:t>0</a:t>
            </a:r>
            <a:endParaRPr lang="zh-CN" altLang="en-US" sz="1412">
              <a:solidFill>
                <a:srgbClr val="000000"/>
              </a:solidFill>
              <a:latin typeface="Times New Roman"/>
            </a:endParaRPr>
          </a:p>
        </p:txBody>
      </p:sp>
      <p:sp>
        <p:nvSpPr>
          <p:cNvPr id="15" name="TextBox 14"/>
          <p:cNvSpPr txBox="1"/>
          <p:nvPr/>
        </p:nvSpPr>
        <p:spPr>
          <a:xfrm>
            <a:off x="1719459" y="2104553"/>
            <a:ext cx="519373" cy="795089"/>
          </a:xfrm>
          <a:prstGeom prst="rect">
            <a:avLst/>
          </a:prstGeom>
          <a:noFill/>
        </p:spPr>
        <p:txBody>
          <a:bodyPr vert="horz" wrap="none" lIns="0" tIns="0" rIns="0" bIns="0" rtlCol="0">
            <a:spAutoFit/>
          </a:bodyPr>
          <a:lstStyle/>
          <a:p>
            <a:pPr marL="0" marR="0" lvl="0" indent="0" defTabSz="914400" eaLnBrk="1" fontAlgn="auto" latinLnBrk="0" hangingPunct="1">
              <a:lnSpc>
                <a:spcPts val="1271"/>
              </a:lnSpc>
              <a:buClrTx/>
              <a:buSzTx/>
              <a:buNone/>
              <a:tabLst>
                <a:tab pos="25400" algn="l"/>
              </a:tabLst>
              <a:defRPr/>
            </a:pPr>
            <a:r>
              <a:rPr lang="es-ES" altLang="zh-CN" sz="1412" i="1" smtClean="0">
                <a:solidFill>
                  <a:srgbClr val="000000"/>
                </a:solidFill>
                <a:latin typeface="Times New Roman"/>
              </a:rPr>
              <a:t>A B   Y</a:t>
            </a:r>
          </a:p>
          <a:p>
            <a:pPr marL="0" marR="0" lvl="0" indent="0" defTabSz="914400" eaLnBrk="1" fontAlgn="auto" latinLnBrk="0" hangingPunct="1">
              <a:lnSpc>
                <a:spcPts val="2148"/>
              </a:lnSpc>
              <a:buClrTx/>
              <a:buSzTx/>
              <a:buNone/>
              <a:tabLst>
                <a:tab pos="25400" algn="l"/>
              </a:tabLst>
              <a:defRPr/>
            </a:pPr>
            <a:r>
              <a:rPr lang="es-ES" altLang="zh-CN" sz="1412" i="1" smtClean="0">
                <a:solidFill>
                  <a:srgbClr val="000000"/>
                </a:solidFill>
                <a:latin typeface="Times New Roman"/>
              </a:rPr>
              <a:t>	</a:t>
            </a:r>
            <a:r>
              <a:rPr lang="es-ES" altLang="zh-CN" sz="1412" smtClean="0">
                <a:solidFill>
                  <a:srgbClr val="000000"/>
                </a:solidFill>
                <a:latin typeface="Times New Roman"/>
              </a:rPr>
              <a:t>1  1   1</a:t>
            </a:r>
          </a:p>
          <a:p>
            <a:pPr marL="0" marR="0" lvl="0" indent="0" defTabSz="914400" eaLnBrk="1" fontAlgn="auto" latinLnBrk="0" hangingPunct="1">
              <a:lnSpc>
                <a:spcPts val="1416"/>
              </a:lnSpc>
              <a:buClrTx/>
              <a:buSzTx/>
              <a:buNone/>
              <a:tabLst>
                <a:tab pos="25400" algn="l"/>
              </a:tabLst>
              <a:defRPr/>
            </a:pPr>
            <a:r>
              <a:rPr lang="es-ES" altLang="zh-CN" sz="1412" smtClean="0">
                <a:solidFill>
                  <a:srgbClr val="000000"/>
                </a:solidFill>
                <a:latin typeface="Times New Roman"/>
              </a:rPr>
              <a:t>	1  0   1</a:t>
            </a:r>
          </a:p>
          <a:p>
            <a:pPr marL="0" marR="0" lvl="0" indent="0" defTabSz="914400" eaLnBrk="1" fontAlgn="auto" latinLnBrk="0" hangingPunct="1">
              <a:lnSpc>
                <a:spcPts val="1410"/>
              </a:lnSpc>
              <a:buClrTx/>
              <a:buSzTx/>
              <a:buNone/>
              <a:tabLst>
                <a:tab pos="25400" algn="l"/>
              </a:tabLst>
              <a:defRPr/>
            </a:pPr>
            <a:r>
              <a:rPr lang="es-ES" altLang="zh-CN" sz="1412" smtClean="0">
                <a:solidFill>
                  <a:srgbClr val="000000"/>
                </a:solidFill>
                <a:latin typeface="Times New Roman"/>
              </a:rPr>
              <a:t>	0  1   1</a:t>
            </a:r>
            <a:endParaRPr lang="zh-CN" altLang="en-US" sz="1412">
              <a:solidFill>
                <a:srgbClr val="000000"/>
              </a:solidFill>
              <a:latin typeface="Times New Roman"/>
            </a:endParaRPr>
          </a:p>
        </p:txBody>
      </p:sp>
      <p:sp>
        <p:nvSpPr>
          <p:cNvPr id="16" name="TextBox 15"/>
          <p:cNvSpPr txBox="1"/>
          <p:nvPr/>
        </p:nvSpPr>
        <p:spPr>
          <a:xfrm>
            <a:off x="2255898" y="2915382"/>
            <a:ext cx="91372" cy="172804"/>
          </a:xfrm>
          <a:prstGeom prst="rect">
            <a:avLst/>
          </a:prstGeom>
          <a:noFill/>
        </p:spPr>
        <p:txBody>
          <a:bodyPr vert="horz" wrap="none" lIns="0" tIns="0" rIns="0" bIns="0" rtlCol="0">
            <a:spAutoFit/>
          </a:bodyPr>
          <a:lstStyle/>
          <a:p>
            <a:pPr>
              <a:lnSpc>
                <a:spcPts val="1271"/>
              </a:lnSpc>
            </a:pPr>
            <a:r>
              <a:rPr lang="en-US" altLang="zh-CN" sz="1412" smtClean="0">
                <a:solidFill>
                  <a:srgbClr val="000000"/>
                </a:solidFill>
                <a:latin typeface="Times New Roman"/>
              </a:rPr>
              <a:t>0</a:t>
            </a:r>
            <a:endParaRPr lang="zh-CN" altLang="en-US" sz="1412">
              <a:solidFill>
                <a:srgbClr val="000000"/>
              </a:solidFill>
              <a:latin typeface="Times New Roman"/>
            </a:endParaRPr>
          </a:p>
        </p:txBody>
      </p:sp>
      <p:sp>
        <p:nvSpPr>
          <p:cNvPr id="17" name="TextBox 16"/>
          <p:cNvSpPr txBox="1"/>
          <p:nvPr/>
        </p:nvSpPr>
        <p:spPr>
          <a:xfrm>
            <a:off x="1929764" y="2915360"/>
            <a:ext cx="201978" cy="372666"/>
          </a:xfrm>
          <a:prstGeom prst="rect">
            <a:avLst/>
          </a:prstGeom>
          <a:noFill/>
        </p:spPr>
        <p:txBody>
          <a:bodyPr vert="horz" wrap="none" lIns="0" tIns="0" rIns="0" bIns="0" rtlCol="0">
            <a:spAutoFit/>
          </a:bodyPr>
          <a:lstStyle/>
          <a:p>
            <a:pPr marL="0" marR="0" lvl="0" indent="0" defTabSz="914400" eaLnBrk="1" fontAlgn="auto" latinLnBrk="0" hangingPunct="1">
              <a:lnSpc>
                <a:spcPts val="1271"/>
              </a:lnSpc>
              <a:buClrTx/>
              <a:buSzTx/>
              <a:buNone/>
              <a:tabLst>
                <a:tab pos="38100" algn="l"/>
              </a:tabLst>
              <a:defRPr/>
            </a:pPr>
            <a:r>
              <a:rPr lang="en-US" altLang="zh-CN" smtClean="0"/>
              <a:t>	</a:t>
            </a:r>
            <a:r>
              <a:rPr lang="en-US" altLang="zh-CN" sz="1412" smtClean="0">
                <a:solidFill>
                  <a:srgbClr val="000000"/>
                </a:solidFill>
                <a:latin typeface="Times New Roman"/>
              </a:rPr>
              <a:t>0</a:t>
            </a:r>
          </a:p>
          <a:p>
            <a:pPr marL="0" marR="0" lvl="0" indent="0" defTabSz="914400" eaLnBrk="1" fontAlgn="auto" latinLnBrk="0" hangingPunct="1">
              <a:lnSpc>
                <a:spcPts val="1734"/>
              </a:lnSpc>
              <a:buClrTx/>
              <a:buSzTx/>
              <a:buNone/>
              <a:tabLst>
                <a:tab pos="38100" algn="l"/>
              </a:tabLst>
              <a:defRPr/>
            </a:pPr>
            <a:r>
              <a:rPr lang="en-US" altLang="zh-CN" sz="1412" smtClean="0">
                <a:solidFill>
                  <a:srgbClr val="000000"/>
                </a:solidFill>
                <a:latin typeface="Times New Roman"/>
              </a:rPr>
              <a:t>(a)</a:t>
            </a:r>
            <a:endParaRPr lang="zh-CN" altLang="en-US" sz="1412">
              <a:solidFill>
                <a:srgbClr val="000000"/>
              </a:solidFill>
              <a:latin typeface="Times New Roman"/>
            </a:endParaRPr>
          </a:p>
        </p:txBody>
      </p:sp>
      <p:sp>
        <p:nvSpPr>
          <p:cNvPr id="18" name="TextBox 17"/>
          <p:cNvSpPr txBox="1"/>
          <p:nvPr/>
        </p:nvSpPr>
        <p:spPr>
          <a:xfrm>
            <a:off x="3256426" y="3135591"/>
            <a:ext cx="211596" cy="167482"/>
          </a:xfrm>
          <a:prstGeom prst="rect">
            <a:avLst/>
          </a:prstGeom>
          <a:noFill/>
        </p:spPr>
        <p:txBody>
          <a:bodyPr vert="horz" wrap="none" lIns="0" tIns="0" rIns="0" bIns="0" rtlCol="0">
            <a:spAutoFit/>
          </a:bodyPr>
          <a:lstStyle/>
          <a:p>
            <a:pPr>
              <a:lnSpc>
                <a:spcPts val="1271"/>
              </a:lnSpc>
            </a:pPr>
            <a:r>
              <a:rPr lang="en-US" altLang="zh-CN" sz="1412" smtClean="0">
                <a:solidFill>
                  <a:srgbClr val="000000"/>
                </a:solidFill>
                <a:latin typeface="Times New Roman"/>
              </a:rPr>
              <a:t>(b)</a:t>
            </a:r>
            <a:endParaRPr lang="zh-CN" altLang="en-US" sz="1412">
              <a:solidFill>
                <a:srgbClr val="000000"/>
              </a:solidFill>
              <a:latin typeface="Times New Roman"/>
            </a:endParaRPr>
          </a:p>
        </p:txBody>
      </p:sp>
      <p:sp>
        <p:nvSpPr>
          <p:cNvPr id="19" name="TextBox 18"/>
          <p:cNvSpPr txBox="1"/>
          <p:nvPr/>
        </p:nvSpPr>
        <p:spPr>
          <a:xfrm>
            <a:off x="4965579" y="2652431"/>
            <a:ext cx="201978" cy="167482"/>
          </a:xfrm>
          <a:prstGeom prst="rect">
            <a:avLst/>
          </a:prstGeom>
          <a:noFill/>
        </p:spPr>
        <p:txBody>
          <a:bodyPr vert="horz" wrap="none" lIns="0" tIns="0" rIns="0" bIns="0" rtlCol="0">
            <a:spAutoFit/>
          </a:bodyPr>
          <a:lstStyle/>
          <a:p>
            <a:pPr>
              <a:lnSpc>
                <a:spcPts val="1271"/>
              </a:lnSpc>
            </a:pPr>
            <a:r>
              <a:rPr lang="en-US" altLang="zh-CN" sz="1412" smtClean="0">
                <a:solidFill>
                  <a:srgbClr val="000000"/>
                </a:solidFill>
                <a:latin typeface="Times New Roman"/>
              </a:rPr>
              <a:t>(c)</a:t>
            </a:r>
            <a:endParaRPr lang="zh-CN" altLang="en-US" sz="1412">
              <a:solidFill>
                <a:srgbClr val="000000"/>
              </a:solidFill>
              <a:latin typeface="Times New Roman"/>
            </a:endParaRPr>
          </a:p>
        </p:txBody>
      </p:sp>
      <p:sp>
        <p:nvSpPr>
          <p:cNvPr id="20" name="TextBox 19"/>
          <p:cNvSpPr txBox="1"/>
          <p:nvPr/>
        </p:nvSpPr>
        <p:spPr>
          <a:xfrm>
            <a:off x="2005209" y="3508919"/>
            <a:ext cx="4400244" cy="1872307"/>
          </a:xfrm>
          <a:prstGeom prst="rect">
            <a:avLst/>
          </a:prstGeom>
          <a:noFill/>
        </p:spPr>
        <p:txBody>
          <a:bodyPr vert="horz" wrap="none" lIns="0" tIns="0" rIns="0" bIns="0" rtlCol="0">
            <a:spAutoFit/>
          </a:bodyPr>
          <a:lstStyle/>
          <a:p>
            <a:pPr marL="0" marR="0" lvl="0" indent="0" defTabSz="914400" eaLnBrk="1" fontAlgn="auto" latinLnBrk="0" hangingPunct="1">
              <a:lnSpc>
                <a:spcPts val="1271"/>
              </a:lnSpc>
              <a:buClrTx/>
              <a:buSzTx/>
              <a:buNone/>
              <a:tabLst>
                <a:tab pos="2959100" algn="l"/>
              </a:tabLst>
              <a:defRPr/>
            </a:pPr>
            <a:r>
              <a:rPr lang="zh-CN" altLang="en-US" smtClean="0"/>
              <a:t>	</a:t>
            </a:r>
            <a:r>
              <a:rPr lang="en-US" altLang="zh-CN" sz="1412" smtClean="0">
                <a:solidFill>
                  <a:srgbClr val="000000"/>
                </a:solidFill>
                <a:latin typeface="Times New Roman"/>
              </a:rPr>
              <a:t>(d)</a:t>
            </a:r>
          </a:p>
          <a:p>
            <a:pPr marL="0" marR="0" lvl="0" indent="0" defTabSz="914400" eaLnBrk="1" fontAlgn="auto" latinLnBrk="0" hangingPunct="1">
              <a:lnSpc>
                <a:spcPts val="3768"/>
              </a:lnSpc>
              <a:buClrTx/>
              <a:buSzTx/>
              <a:buNone/>
              <a:tabLst>
                <a:tab pos="2959100" algn="l"/>
              </a:tabLst>
              <a:defRPr/>
            </a:pPr>
            <a:r>
              <a:rPr lang="en-US" altLang="zh-CN" sz="2400" smtClean="0">
                <a:solidFill>
                  <a:srgbClr val="000000"/>
                </a:solidFill>
                <a:latin typeface="Tahoma"/>
              </a:rPr>
              <a:t>(a) </a:t>
            </a:r>
            <a:r>
              <a:rPr lang="zh-CN" altLang="en-US" sz="2400" smtClean="0">
                <a:solidFill>
                  <a:srgbClr val="000000"/>
                </a:solidFill>
                <a:latin typeface="Times New Roman"/>
              </a:rPr>
              <a:t>与门的真值表</a:t>
            </a:r>
            <a:r>
              <a:rPr lang="en-US" altLang="zh-CN" sz="2400" smtClean="0">
                <a:solidFill>
                  <a:srgbClr val="000000"/>
                </a:solidFill>
                <a:latin typeface="Tahoma"/>
              </a:rPr>
              <a:t>(</a:t>
            </a:r>
            <a:r>
              <a:rPr lang="en-US" altLang="zh-CN" sz="2536" smtClean="0">
                <a:solidFill>
                  <a:srgbClr val="000000"/>
                </a:solidFill>
                <a:latin typeface="Tahoma"/>
              </a:rPr>
              <a:t>L </a:t>
            </a:r>
            <a:r>
              <a:rPr lang="en-US" altLang="zh-CN" sz="2400" smtClean="0">
                <a:solidFill>
                  <a:srgbClr val="000000"/>
                </a:solidFill>
                <a:latin typeface="Tahoma"/>
              </a:rPr>
              <a:t>= 1, </a:t>
            </a:r>
            <a:r>
              <a:rPr lang="en-US" altLang="zh-CN" sz="2536" smtClean="0">
                <a:solidFill>
                  <a:srgbClr val="000000"/>
                </a:solidFill>
                <a:latin typeface="Tahoma"/>
              </a:rPr>
              <a:t>H </a:t>
            </a:r>
            <a:r>
              <a:rPr lang="en-US" altLang="zh-CN" sz="2400" smtClean="0">
                <a:solidFill>
                  <a:srgbClr val="000000"/>
                </a:solidFill>
                <a:latin typeface="Tahoma"/>
              </a:rPr>
              <a:t>= 0)</a:t>
            </a:r>
          </a:p>
          <a:p>
            <a:pPr marL="0" marR="0" lvl="0" indent="0" defTabSz="914400" eaLnBrk="1" fontAlgn="auto" latinLnBrk="0" hangingPunct="1">
              <a:lnSpc>
                <a:spcPts val="3134"/>
              </a:lnSpc>
              <a:buClrTx/>
              <a:buSzTx/>
              <a:buNone/>
              <a:tabLst>
                <a:tab pos="2959100" algn="l"/>
              </a:tabLst>
              <a:defRPr/>
            </a:pPr>
            <a:r>
              <a:rPr lang="en-US" altLang="zh-CN" sz="2400" smtClean="0">
                <a:solidFill>
                  <a:srgbClr val="000000"/>
                </a:solidFill>
                <a:latin typeface="Tahoma"/>
              </a:rPr>
              <a:t>(b) </a:t>
            </a:r>
            <a:r>
              <a:rPr lang="zh-CN" altLang="en-US" sz="2400" smtClean="0">
                <a:solidFill>
                  <a:srgbClr val="000000"/>
                </a:solidFill>
                <a:latin typeface="Times New Roman"/>
              </a:rPr>
              <a:t>替代与门的符号 </a:t>
            </a:r>
            <a:r>
              <a:rPr lang="en-US" altLang="zh-CN" sz="2400" smtClean="0">
                <a:solidFill>
                  <a:srgbClr val="000000"/>
                </a:solidFill>
                <a:latin typeface="Tahoma"/>
              </a:rPr>
              <a:t>(</a:t>
            </a:r>
            <a:r>
              <a:rPr lang="zh-CN" altLang="en-US" sz="2400" smtClean="0">
                <a:solidFill>
                  <a:srgbClr val="000000"/>
                </a:solidFill>
                <a:latin typeface="Times New Roman"/>
              </a:rPr>
              <a:t>负逻辑</a:t>
            </a:r>
            <a:r>
              <a:rPr lang="en-US" altLang="zh-CN" sz="2400" smtClean="0">
                <a:solidFill>
                  <a:srgbClr val="000000"/>
                </a:solidFill>
                <a:latin typeface="Tahoma"/>
              </a:rPr>
              <a:t>)</a:t>
            </a:r>
          </a:p>
          <a:p>
            <a:pPr marL="0" marR="0" lvl="0" indent="0" defTabSz="914400" eaLnBrk="1" fontAlgn="auto" latinLnBrk="0" hangingPunct="1">
              <a:lnSpc>
                <a:spcPts val="3168"/>
              </a:lnSpc>
              <a:buClrTx/>
              <a:buSzTx/>
              <a:buNone/>
              <a:tabLst>
                <a:tab pos="2959100" algn="l"/>
              </a:tabLst>
              <a:defRPr/>
            </a:pPr>
            <a:r>
              <a:rPr lang="en-US" altLang="zh-CN" sz="2400" smtClean="0">
                <a:solidFill>
                  <a:srgbClr val="000000"/>
                </a:solidFill>
                <a:latin typeface="Tahoma"/>
              </a:rPr>
              <a:t>(c) </a:t>
            </a:r>
            <a:r>
              <a:rPr lang="zh-CN" altLang="en-US" sz="2400" smtClean="0">
                <a:solidFill>
                  <a:srgbClr val="000000"/>
                </a:solidFill>
                <a:latin typeface="Times New Roman"/>
              </a:rPr>
              <a:t>推荐的使用</a:t>
            </a:r>
          </a:p>
          <a:p>
            <a:pPr marL="0" marR="0" lvl="0" indent="0" defTabSz="914400" eaLnBrk="1" fontAlgn="auto" latinLnBrk="0" hangingPunct="1">
              <a:lnSpc>
                <a:spcPts val="3162"/>
              </a:lnSpc>
              <a:buClrTx/>
              <a:buSzTx/>
              <a:buNone/>
              <a:tabLst>
                <a:tab pos="2959100" algn="l"/>
              </a:tabLst>
              <a:defRPr/>
            </a:pPr>
            <a:r>
              <a:rPr lang="en-US" altLang="zh-CN" sz="2400" smtClean="0">
                <a:solidFill>
                  <a:srgbClr val="000000"/>
                </a:solidFill>
                <a:latin typeface="Tahoma"/>
              </a:rPr>
              <a:t>(d) </a:t>
            </a:r>
            <a:r>
              <a:rPr lang="zh-CN" altLang="en-US" sz="2400" smtClean="0">
                <a:solidFill>
                  <a:srgbClr val="000000"/>
                </a:solidFill>
                <a:latin typeface="Times New Roman"/>
              </a:rPr>
              <a:t>不适当的使用</a:t>
            </a:r>
            <a:endParaRPr lang="zh-CN" altLang="en-US" sz="2400">
              <a:solidFill>
                <a:srgbClr val="000000"/>
              </a:solidFill>
              <a:latin typeface="Times New Roman"/>
            </a:endParaRPr>
          </a:p>
        </p:txBody>
      </p:sp>
      <p:sp>
        <p:nvSpPr>
          <p:cNvPr id="21" name="TextBox 20"/>
          <p:cNvSpPr txBox="1"/>
          <p:nvPr/>
        </p:nvSpPr>
        <p:spPr>
          <a:xfrm>
            <a:off x="1618888" y="5415347"/>
            <a:ext cx="4648708" cy="936154"/>
          </a:xfrm>
          <a:prstGeom prst="rect">
            <a:avLst/>
          </a:prstGeom>
          <a:noFill/>
        </p:spPr>
        <p:txBody>
          <a:bodyPr vert="horz" wrap="none" lIns="0" tIns="0" rIns="0" bIns="0" rtlCol="0">
            <a:spAutoFit/>
          </a:bodyPr>
          <a:lstStyle/>
          <a:p>
            <a:pPr>
              <a:lnSpc>
                <a:spcPts val="3322"/>
              </a:lnSpc>
            </a:pPr>
            <a:r>
              <a:rPr lang="en-US" altLang="zh-CN" sz="2405" i="1" dirty="0" smtClean="0">
                <a:solidFill>
                  <a:srgbClr val="000000"/>
                </a:solidFill>
                <a:latin typeface="Times New Roman"/>
              </a:rPr>
              <a:t>y </a:t>
            </a:r>
            <a:r>
              <a:rPr lang="en-US" altLang="zh-CN" sz="2405" dirty="0" smtClean="0">
                <a:solidFill>
                  <a:srgbClr val="000000"/>
                </a:solidFill>
                <a:latin typeface="Symbol"/>
              </a:rPr>
              <a:t>= </a:t>
            </a:r>
            <a:r>
              <a:rPr lang="en-US" altLang="zh-CN" sz="2405" i="1" dirty="0" smtClean="0">
                <a:solidFill>
                  <a:srgbClr val="000000"/>
                </a:solidFill>
                <a:latin typeface="Times New Roman"/>
              </a:rPr>
              <a:t>a </a:t>
            </a:r>
            <a:r>
              <a:rPr lang="en-US" altLang="zh-CN" sz="2405" dirty="0" smtClean="0">
                <a:solidFill>
                  <a:srgbClr val="000000"/>
                </a:solidFill>
                <a:latin typeface="Symbol"/>
              </a:rPr>
              <a:t>⋅ </a:t>
            </a:r>
            <a:r>
              <a:rPr lang="en-US" altLang="zh-CN" sz="2405" i="1" dirty="0" smtClean="0">
                <a:solidFill>
                  <a:srgbClr val="000000"/>
                </a:solidFill>
                <a:latin typeface="Times New Roman"/>
              </a:rPr>
              <a:t>b </a:t>
            </a:r>
            <a:r>
              <a:rPr lang="en-US" altLang="zh-CN" sz="2405" dirty="0" smtClean="0">
                <a:solidFill>
                  <a:srgbClr val="000000"/>
                </a:solidFill>
                <a:latin typeface="Symbol"/>
              </a:rPr>
              <a:t>= </a:t>
            </a:r>
            <a:r>
              <a:rPr lang="en-US" altLang="zh-CN" sz="2405" dirty="0" smtClean="0">
                <a:solidFill>
                  <a:srgbClr val="000000"/>
                </a:solidFill>
                <a:latin typeface="Symbol"/>
              </a:rPr>
              <a:t> </a:t>
            </a:r>
            <a:r>
              <a:rPr lang="en-US" altLang="zh-CN" sz="2405" i="1" dirty="0" err="1" smtClean="0">
                <a:solidFill>
                  <a:srgbClr val="000000"/>
                </a:solidFill>
                <a:latin typeface="Times New Roman"/>
              </a:rPr>
              <a:t>a</a:t>
            </a:r>
            <a:r>
              <a:rPr lang="en-US" altLang="zh-CN" sz="2405" dirty="0" err="1" smtClean="0">
                <a:solidFill>
                  <a:srgbClr val="000000"/>
                </a:solidFill>
                <a:latin typeface="Symbol"/>
              </a:rPr>
              <a:t>⋅</a:t>
            </a:r>
            <a:r>
              <a:rPr lang="en-US" altLang="zh-CN" sz="2405" i="1" dirty="0" err="1" smtClean="0">
                <a:solidFill>
                  <a:srgbClr val="000000"/>
                </a:solidFill>
                <a:latin typeface="Times New Roman"/>
              </a:rPr>
              <a:t>b</a:t>
            </a:r>
            <a:r>
              <a:rPr lang="en-US" altLang="zh-CN" sz="2405" i="1" dirty="0" smtClean="0">
                <a:solidFill>
                  <a:srgbClr val="000000"/>
                </a:solidFill>
                <a:latin typeface="Times New Roman"/>
              </a:rPr>
              <a:t> </a:t>
            </a:r>
            <a:r>
              <a:rPr lang="en-US" altLang="zh-CN" sz="2405" dirty="0" smtClean="0">
                <a:solidFill>
                  <a:srgbClr val="000000"/>
                </a:solidFill>
                <a:latin typeface="Symbol"/>
              </a:rPr>
              <a:t>= </a:t>
            </a:r>
            <a:r>
              <a:rPr lang="en-US" altLang="zh-CN" sz="2405" i="1" dirty="0" smtClean="0">
                <a:solidFill>
                  <a:srgbClr val="000000"/>
                </a:solidFill>
                <a:latin typeface="Times New Roman"/>
              </a:rPr>
              <a:t>a </a:t>
            </a:r>
            <a:r>
              <a:rPr lang="en-US" altLang="zh-CN" sz="2405" dirty="0" smtClean="0">
                <a:solidFill>
                  <a:srgbClr val="000000"/>
                </a:solidFill>
                <a:latin typeface="Symbol"/>
              </a:rPr>
              <a:t>+ </a:t>
            </a:r>
            <a:r>
              <a:rPr lang="en-US" altLang="zh-CN" sz="2405" i="1" dirty="0" smtClean="0">
                <a:solidFill>
                  <a:srgbClr val="000000"/>
                </a:solidFill>
                <a:latin typeface="Times New Roman"/>
              </a:rPr>
              <a:t>b </a:t>
            </a:r>
            <a:r>
              <a:rPr lang="en-US" altLang="zh-CN" sz="2405" dirty="0" smtClean="0">
                <a:solidFill>
                  <a:srgbClr val="000000"/>
                </a:solidFill>
                <a:latin typeface="Symbol"/>
              </a:rPr>
              <a:t>= </a:t>
            </a:r>
            <a:r>
              <a:rPr lang="en-US" altLang="zh-CN" sz="2405" i="1" dirty="0" smtClean="0">
                <a:solidFill>
                  <a:srgbClr val="000000"/>
                </a:solidFill>
                <a:latin typeface="Times New Roman"/>
              </a:rPr>
              <a:t>f</a:t>
            </a:r>
            <a:r>
              <a:rPr lang="en-US" altLang="zh-CN" sz="1403" i="1" baseline="-25000" dirty="0" smtClean="0">
                <a:solidFill>
                  <a:srgbClr val="000000"/>
                </a:solidFill>
                <a:latin typeface="Times New Roman"/>
              </a:rPr>
              <a:t>OR</a:t>
            </a:r>
            <a:r>
              <a:rPr lang="en-US" altLang="zh-CN" sz="1403" i="1" dirty="0" smtClean="0">
                <a:solidFill>
                  <a:srgbClr val="000000"/>
                </a:solidFill>
                <a:latin typeface="Times New Roman"/>
              </a:rPr>
              <a:t> </a:t>
            </a:r>
            <a:r>
              <a:rPr lang="en-US" altLang="zh-CN" sz="2405" dirty="0" smtClean="0">
                <a:solidFill>
                  <a:srgbClr val="000000"/>
                </a:solidFill>
                <a:latin typeface="Times New Roman"/>
              </a:rPr>
              <a:t>( </a:t>
            </a:r>
            <a:r>
              <a:rPr lang="en-US" altLang="zh-CN" sz="2405" i="1" dirty="0" smtClean="0">
                <a:solidFill>
                  <a:srgbClr val="000000"/>
                </a:solidFill>
                <a:latin typeface="Times New Roman"/>
              </a:rPr>
              <a:t>a</a:t>
            </a:r>
            <a:r>
              <a:rPr lang="en-US" altLang="zh-CN" sz="2405" dirty="0" smtClean="0">
                <a:solidFill>
                  <a:srgbClr val="000000"/>
                </a:solidFill>
                <a:latin typeface="Times New Roman"/>
              </a:rPr>
              <a:t>, </a:t>
            </a:r>
            <a:r>
              <a:rPr lang="en-US" altLang="zh-CN" sz="2405" i="1" dirty="0" smtClean="0">
                <a:solidFill>
                  <a:srgbClr val="000000"/>
                </a:solidFill>
                <a:latin typeface="Times New Roman"/>
              </a:rPr>
              <a:t>b </a:t>
            </a:r>
            <a:r>
              <a:rPr lang="en-US" altLang="zh-CN" sz="2405" dirty="0" smtClean="0">
                <a:solidFill>
                  <a:srgbClr val="000000"/>
                </a:solidFill>
                <a:latin typeface="Times New Roman"/>
              </a:rPr>
              <a:t>)</a:t>
            </a:r>
          </a:p>
          <a:p>
            <a:pPr>
              <a:lnSpc>
                <a:spcPts val="3990"/>
              </a:lnSpc>
            </a:pPr>
            <a:r>
              <a:rPr lang="en-US" altLang="zh-CN" sz="2406" i="1" dirty="0" smtClean="0">
                <a:solidFill>
                  <a:srgbClr val="000000"/>
                </a:solidFill>
                <a:latin typeface="Times New Roman"/>
              </a:rPr>
              <a:t>     y </a:t>
            </a:r>
            <a:r>
              <a:rPr lang="en-US" altLang="zh-CN" sz="2406" dirty="0" smtClean="0">
                <a:solidFill>
                  <a:srgbClr val="000000"/>
                </a:solidFill>
                <a:latin typeface="Symbol"/>
              </a:rPr>
              <a:t>= </a:t>
            </a:r>
            <a:r>
              <a:rPr lang="en-US" altLang="zh-CN" sz="2406" dirty="0" smtClean="0">
                <a:solidFill>
                  <a:srgbClr val="000000"/>
                </a:solidFill>
                <a:latin typeface="Times New Roman"/>
              </a:rPr>
              <a:t>(</a:t>
            </a:r>
            <a:r>
              <a:rPr lang="en-US" altLang="zh-CN" sz="2406" i="1" dirty="0" smtClean="0">
                <a:solidFill>
                  <a:srgbClr val="000000"/>
                </a:solidFill>
                <a:latin typeface="Times New Roman"/>
              </a:rPr>
              <a:t>a </a:t>
            </a:r>
            <a:r>
              <a:rPr lang="en-US" altLang="zh-CN" sz="2406" dirty="0" smtClean="0">
                <a:solidFill>
                  <a:srgbClr val="000000"/>
                </a:solidFill>
                <a:latin typeface="Times New Roman"/>
              </a:rPr>
              <a:t>) </a:t>
            </a:r>
            <a:r>
              <a:rPr lang="en-US" altLang="zh-CN" sz="2406" dirty="0" smtClean="0">
                <a:solidFill>
                  <a:srgbClr val="000000"/>
                </a:solidFill>
                <a:latin typeface="Symbol"/>
              </a:rPr>
              <a:t>+ </a:t>
            </a:r>
            <a:r>
              <a:rPr lang="en-US" altLang="zh-CN" sz="2406" dirty="0" smtClean="0">
                <a:solidFill>
                  <a:srgbClr val="000000"/>
                </a:solidFill>
                <a:latin typeface="Times New Roman"/>
              </a:rPr>
              <a:t>(</a:t>
            </a:r>
            <a:r>
              <a:rPr lang="en-US" altLang="zh-CN" sz="2406" i="1" dirty="0" smtClean="0">
                <a:solidFill>
                  <a:srgbClr val="000000"/>
                </a:solidFill>
                <a:latin typeface="Times New Roman"/>
              </a:rPr>
              <a:t>b </a:t>
            </a:r>
            <a:r>
              <a:rPr lang="en-US" altLang="zh-CN" sz="2406" dirty="0" smtClean="0">
                <a:solidFill>
                  <a:srgbClr val="000000"/>
                </a:solidFill>
                <a:latin typeface="Times New Roman"/>
              </a:rPr>
              <a:t>) </a:t>
            </a:r>
            <a:r>
              <a:rPr lang="en-US" altLang="zh-CN" sz="2406" dirty="0" smtClean="0">
                <a:solidFill>
                  <a:srgbClr val="000000"/>
                </a:solidFill>
                <a:latin typeface="Symbol"/>
              </a:rPr>
              <a:t>= </a:t>
            </a:r>
            <a:r>
              <a:rPr lang="en-US" altLang="zh-CN" sz="2406" i="1" dirty="0" smtClean="0">
                <a:solidFill>
                  <a:srgbClr val="000000"/>
                </a:solidFill>
                <a:latin typeface="Times New Roman"/>
              </a:rPr>
              <a:t>a </a:t>
            </a:r>
            <a:r>
              <a:rPr lang="en-US" altLang="zh-CN" sz="2406" dirty="0" smtClean="0">
                <a:solidFill>
                  <a:srgbClr val="000000"/>
                </a:solidFill>
                <a:latin typeface="Symbol"/>
              </a:rPr>
              <a:t>+ </a:t>
            </a:r>
            <a:r>
              <a:rPr lang="en-US" altLang="zh-CN" sz="2406" i="1" dirty="0" smtClean="0">
                <a:solidFill>
                  <a:srgbClr val="000000"/>
                </a:solidFill>
                <a:latin typeface="Times New Roman"/>
              </a:rPr>
              <a:t>b </a:t>
            </a:r>
            <a:r>
              <a:rPr lang="en-US" altLang="zh-CN" sz="2406" dirty="0" smtClean="0">
                <a:solidFill>
                  <a:srgbClr val="000000"/>
                </a:solidFill>
                <a:latin typeface="Symbol"/>
              </a:rPr>
              <a:t>=</a:t>
            </a:r>
            <a:r>
              <a:rPr lang="en-US" altLang="zh-CN" sz="2406" i="1" dirty="0" smtClean="0">
                <a:solidFill>
                  <a:srgbClr val="000000"/>
                </a:solidFill>
                <a:latin typeface="Times New Roman"/>
              </a:rPr>
              <a:t>f</a:t>
            </a:r>
            <a:r>
              <a:rPr lang="en-US" altLang="zh-CN" sz="1403" i="1" baseline="-25000" dirty="0" smtClean="0">
                <a:solidFill>
                  <a:srgbClr val="000000"/>
                </a:solidFill>
                <a:latin typeface="Times New Roman"/>
              </a:rPr>
              <a:t>OR</a:t>
            </a:r>
            <a:r>
              <a:rPr lang="en-US" altLang="zh-CN" sz="1403" i="1" dirty="0" smtClean="0">
                <a:solidFill>
                  <a:srgbClr val="000000"/>
                </a:solidFill>
                <a:latin typeface="Times New Roman"/>
              </a:rPr>
              <a:t> </a:t>
            </a:r>
            <a:r>
              <a:rPr lang="en-US" altLang="zh-CN" sz="2406" dirty="0" smtClean="0">
                <a:solidFill>
                  <a:srgbClr val="000000"/>
                </a:solidFill>
                <a:latin typeface="Times New Roman"/>
              </a:rPr>
              <a:t>(</a:t>
            </a:r>
            <a:r>
              <a:rPr lang="en-US" altLang="zh-CN" sz="2406" i="1" dirty="0" smtClean="0">
                <a:solidFill>
                  <a:srgbClr val="000000"/>
                </a:solidFill>
                <a:latin typeface="Times New Roman"/>
              </a:rPr>
              <a:t>a</a:t>
            </a:r>
            <a:r>
              <a:rPr lang="en-US" altLang="zh-CN" sz="2406" dirty="0" smtClean="0">
                <a:solidFill>
                  <a:srgbClr val="000000"/>
                </a:solidFill>
                <a:latin typeface="Times New Roman"/>
              </a:rPr>
              <a:t>, </a:t>
            </a:r>
            <a:r>
              <a:rPr lang="en-US" altLang="zh-CN" sz="2406" i="1" dirty="0" smtClean="0">
                <a:solidFill>
                  <a:srgbClr val="000000"/>
                </a:solidFill>
                <a:latin typeface="Times New Roman"/>
              </a:rPr>
              <a:t>b</a:t>
            </a:r>
            <a:r>
              <a:rPr lang="en-US" altLang="zh-CN" sz="2406" dirty="0" smtClean="0">
                <a:solidFill>
                  <a:srgbClr val="000000"/>
                </a:solidFill>
                <a:latin typeface="Times New Roman"/>
              </a:rPr>
              <a:t>)</a:t>
            </a:r>
            <a:endParaRPr lang="zh-CN" altLang="en-US" sz="2406" dirty="0">
              <a:solidFill>
                <a:srgbClr val="000000"/>
              </a:solidFill>
              <a:latin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40.tmp"/>
          <p:cNvPicPr>
            <a:picLocks/>
          </p:cNvPicPr>
          <p:nvPr/>
        </p:nvPicPr>
        <p:blipFill>
          <a:blip r:embed="rId3"/>
          <a:stretch>
            <a:fillRect/>
          </a:stretch>
        </p:blipFill>
        <p:spPr>
          <a:xfrm>
            <a:off x="0" y="-1"/>
            <a:ext cx="9118600" cy="6819900"/>
          </a:xfrm>
          <a:prstGeom prst="rect">
            <a:avLst/>
          </a:prstGeom>
        </p:spPr>
      </p:pic>
      <p:pic>
        <p:nvPicPr>
          <p:cNvPr id="3" name="图片 2" descr="ws_742.tmp"/>
          <p:cNvPicPr>
            <a:picLocks/>
          </p:cNvPicPr>
          <p:nvPr/>
        </p:nvPicPr>
        <p:blipFill>
          <a:blip r:embed="rId4"/>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16</a:t>
            </a:r>
            <a:endParaRPr lang="zh-CN" altLang="en-US" sz="1398">
              <a:solidFill>
                <a:srgbClr val="000000"/>
              </a:solidFill>
              <a:latin typeface="Tahoma"/>
            </a:endParaRPr>
          </a:p>
        </p:txBody>
      </p:sp>
      <p:sp>
        <p:nvSpPr>
          <p:cNvPr id="6" name="TextBox 5"/>
          <p:cNvSpPr txBox="1"/>
          <p:nvPr/>
        </p:nvSpPr>
        <p:spPr>
          <a:xfrm>
            <a:off x="1230255" y="405129"/>
            <a:ext cx="4126130" cy="147835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(6)</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110"/>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或门在负逻辑中的用法</a:t>
            </a:r>
            <a:endParaRPr lang="zh-CN" altLang="en-US" sz="2802">
              <a:solidFill>
                <a:srgbClr val="000000"/>
              </a:solidFill>
              <a:latin typeface="Times New Roman"/>
            </a:endParaRPr>
          </a:p>
        </p:txBody>
      </p:sp>
      <p:sp>
        <p:nvSpPr>
          <p:cNvPr id="8" name="TextBox 7"/>
          <p:cNvSpPr txBox="1"/>
          <p:nvPr/>
        </p:nvSpPr>
        <p:spPr>
          <a:xfrm>
            <a:off x="2343537" y="2876955"/>
            <a:ext cx="96180" cy="174728"/>
          </a:xfrm>
          <a:prstGeom prst="rect">
            <a:avLst/>
          </a:prstGeom>
          <a:noFill/>
        </p:spPr>
        <p:txBody>
          <a:bodyPr vert="horz" wrap="none" lIns="0" tIns="0" rIns="0" bIns="0" rtlCol="0">
            <a:spAutoFit/>
          </a:bodyPr>
          <a:lstStyle/>
          <a:p>
            <a:pPr>
              <a:lnSpc>
                <a:spcPts val="1321"/>
              </a:lnSpc>
            </a:pPr>
            <a:r>
              <a:rPr lang="en-US" altLang="zh-CN" sz="1468" smtClean="0">
                <a:solidFill>
                  <a:srgbClr val="000000"/>
                </a:solidFill>
                <a:latin typeface="Times New Roman"/>
              </a:rPr>
              <a:t>0</a:t>
            </a:r>
            <a:endParaRPr lang="zh-CN" altLang="en-US" sz="1468">
              <a:solidFill>
                <a:srgbClr val="000000"/>
              </a:solidFill>
              <a:latin typeface="Times New Roman"/>
            </a:endParaRPr>
          </a:p>
        </p:txBody>
      </p:sp>
      <p:sp>
        <p:nvSpPr>
          <p:cNvPr id="9" name="TextBox 8"/>
          <p:cNvSpPr txBox="1"/>
          <p:nvPr/>
        </p:nvSpPr>
        <p:spPr>
          <a:xfrm>
            <a:off x="2831973" y="2874668"/>
            <a:ext cx="96180" cy="174728"/>
          </a:xfrm>
          <a:prstGeom prst="rect">
            <a:avLst/>
          </a:prstGeom>
          <a:noFill/>
        </p:spPr>
        <p:txBody>
          <a:bodyPr vert="horz" wrap="none" lIns="0" tIns="0" rIns="0" bIns="0" rtlCol="0">
            <a:spAutoFit/>
          </a:bodyPr>
          <a:lstStyle/>
          <a:p>
            <a:pPr>
              <a:lnSpc>
                <a:spcPts val="1321"/>
              </a:lnSpc>
            </a:pPr>
            <a:r>
              <a:rPr lang="en-US" altLang="zh-CN" sz="1468" smtClean="0">
                <a:solidFill>
                  <a:srgbClr val="000000"/>
                </a:solidFill>
                <a:latin typeface="Times New Roman"/>
              </a:rPr>
              <a:t>0</a:t>
            </a:r>
            <a:endParaRPr lang="zh-CN" altLang="en-US" sz="1468">
              <a:solidFill>
                <a:srgbClr val="000000"/>
              </a:solidFill>
              <a:latin typeface="Times New Roman"/>
            </a:endParaRPr>
          </a:p>
        </p:txBody>
      </p:sp>
      <p:sp>
        <p:nvSpPr>
          <p:cNvPr id="10" name="TextBox 9"/>
          <p:cNvSpPr txBox="1"/>
          <p:nvPr/>
        </p:nvSpPr>
        <p:spPr>
          <a:xfrm>
            <a:off x="3787561" y="3105552"/>
            <a:ext cx="219612" cy="169149"/>
          </a:xfrm>
          <a:prstGeom prst="rect">
            <a:avLst/>
          </a:prstGeom>
          <a:noFill/>
        </p:spPr>
        <p:txBody>
          <a:bodyPr vert="horz" wrap="none" lIns="0" tIns="0" rIns="0" bIns="0" rtlCol="0">
            <a:spAutoFit/>
          </a:bodyPr>
          <a:lstStyle/>
          <a:p>
            <a:pPr>
              <a:lnSpc>
                <a:spcPts val="1321"/>
              </a:lnSpc>
            </a:pPr>
            <a:r>
              <a:rPr lang="en-US" altLang="zh-CN" sz="1468" smtClean="0">
                <a:solidFill>
                  <a:srgbClr val="000000"/>
                </a:solidFill>
                <a:latin typeface="Times New Roman"/>
              </a:rPr>
              <a:t>(b)</a:t>
            </a:r>
            <a:endParaRPr lang="zh-CN" altLang="en-US" sz="1468">
              <a:solidFill>
                <a:srgbClr val="000000"/>
              </a:solidFill>
              <a:latin typeface="Times New Roman"/>
            </a:endParaRPr>
          </a:p>
        </p:txBody>
      </p:sp>
      <p:sp>
        <p:nvSpPr>
          <p:cNvPr id="11" name="TextBox 10"/>
          <p:cNvSpPr txBox="1"/>
          <p:nvPr/>
        </p:nvSpPr>
        <p:spPr>
          <a:xfrm>
            <a:off x="2377393" y="2034183"/>
            <a:ext cx="517578" cy="833562"/>
          </a:xfrm>
          <a:prstGeom prst="rect">
            <a:avLst/>
          </a:prstGeom>
          <a:noFill/>
        </p:spPr>
        <p:txBody>
          <a:bodyPr vert="horz" wrap="none" lIns="0" tIns="0" rIns="0" bIns="0" rtlCol="0">
            <a:spAutoFit/>
          </a:bodyPr>
          <a:lstStyle/>
          <a:p>
            <a:pPr marL="0" marR="0" lvl="0" indent="0" defTabSz="914400" eaLnBrk="1" fontAlgn="auto" latinLnBrk="0" hangingPunct="1">
              <a:lnSpc>
                <a:spcPts val="1321"/>
              </a:lnSpc>
              <a:buClrTx/>
              <a:buSzTx/>
              <a:buNone/>
              <a:tabLst>
                <a:tab pos="25400" algn="l"/>
              </a:tabLst>
              <a:defRPr/>
            </a:pPr>
            <a:r>
              <a:rPr lang="es-ES" altLang="zh-CN" sz="1468" i="1" dirty="0" smtClean="0">
                <a:solidFill>
                  <a:srgbClr val="000000"/>
                </a:solidFill>
                <a:latin typeface="Times New Roman"/>
              </a:rPr>
              <a:t>A B   Y</a:t>
            </a:r>
          </a:p>
          <a:p>
            <a:pPr marL="0" marR="0" lvl="0" indent="0" defTabSz="914400" eaLnBrk="1" fontAlgn="auto" latinLnBrk="0" hangingPunct="1">
              <a:lnSpc>
                <a:spcPts val="2232"/>
              </a:lnSpc>
              <a:buClrTx/>
              <a:buSzTx/>
              <a:buNone/>
              <a:tabLst>
                <a:tab pos="25400" algn="l"/>
              </a:tabLst>
              <a:defRPr/>
            </a:pPr>
            <a:r>
              <a:rPr lang="es-ES" altLang="zh-CN" sz="1468" i="1" dirty="0" smtClean="0">
                <a:solidFill>
                  <a:srgbClr val="000000"/>
                </a:solidFill>
                <a:latin typeface="Times New Roman"/>
              </a:rPr>
              <a:t>	</a:t>
            </a:r>
            <a:r>
              <a:rPr lang="es-ES" altLang="zh-CN" sz="1468" dirty="0" smtClean="0">
                <a:solidFill>
                  <a:srgbClr val="000000"/>
                </a:solidFill>
                <a:latin typeface="Times New Roman"/>
              </a:rPr>
              <a:t>1 1   1</a:t>
            </a:r>
          </a:p>
          <a:p>
            <a:pPr marL="0" marR="0" lvl="0" indent="0" defTabSz="914400" eaLnBrk="1" fontAlgn="auto" latinLnBrk="0" hangingPunct="1">
              <a:lnSpc>
                <a:spcPts val="1470"/>
              </a:lnSpc>
              <a:buClrTx/>
              <a:buSzTx/>
              <a:buNone/>
              <a:tabLst>
                <a:tab pos="25400" algn="l"/>
              </a:tabLst>
              <a:defRPr/>
            </a:pPr>
            <a:r>
              <a:rPr lang="es-ES" altLang="zh-CN" sz="1468" dirty="0" smtClean="0">
                <a:solidFill>
                  <a:srgbClr val="000000"/>
                </a:solidFill>
                <a:latin typeface="Times New Roman"/>
              </a:rPr>
              <a:t>	1 0   0</a:t>
            </a:r>
          </a:p>
          <a:p>
            <a:pPr marL="0" marR="0" lvl="0" indent="0" defTabSz="914400" eaLnBrk="1" fontAlgn="auto" latinLnBrk="0" hangingPunct="1">
              <a:lnSpc>
                <a:spcPts val="1470"/>
              </a:lnSpc>
              <a:buClrTx/>
              <a:buSzTx/>
              <a:buNone/>
              <a:tabLst>
                <a:tab pos="25400" algn="l"/>
              </a:tabLst>
              <a:defRPr/>
            </a:pPr>
            <a:r>
              <a:rPr lang="es-ES" altLang="zh-CN" sz="1468" dirty="0" smtClean="0">
                <a:solidFill>
                  <a:srgbClr val="000000"/>
                </a:solidFill>
                <a:latin typeface="Times New Roman"/>
              </a:rPr>
              <a:t>	0 1   0</a:t>
            </a:r>
            <a:endParaRPr lang="zh-CN" altLang="en-US" sz="1468" dirty="0">
              <a:solidFill>
                <a:srgbClr val="000000"/>
              </a:solidFill>
              <a:latin typeface="Times New Roman"/>
            </a:endParaRPr>
          </a:p>
        </p:txBody>
      </p:sp>
      <p:sp>
        <p:nvSpPr>
          <p:cNvPr id="12" name="TextBox 11"/>
          <p:cNvSpPr txBox="1"/>
          <p:nvPr/>
        </p:nvSpPr>
        <p:spPr>
          <a:xfrm>
            <a:off x="4515990" y="2549296"/>
            <a:ext cx="104196" cy="169149"/>
          </a:xfrm>
          <a:prstGeom prst="rect">
            <a:avLst/>
          </a:prstGeom>
          <a:noFill/>
        </p:spPr>
        <p:txBody>
          <a:bodyPr vert="horz" wrap="none" lIns="0" tIns="0" rIns="0" bIns="0" rtlCol="0">
            <a:spAutoFit/>
          </a:bodyPr>
          <a:lstStyle/>
          <a:p>
            <a:pPr>
              <a:lnSpc>
                <a:spcPts val="1321"/>
              </a:lnSpc>
            </a:pPr>
            <a:r>
              <a:rPr lang="en-US" altLang="zh-CN" sz="1468" i="1" smtClean="0">
                <a:solidFill>
                  <a:srgbClr val="000000"/>
                </a:solidFill>
                <a:latin typeface="Times New Roman"/>
              </a:rPr>
              <a:t>Y</a:t>
            </a:r>
            <a:endParaRPr lang="zh-CN" altLang="en-US" sz="1468" i="1">
              <a:solidFill>
                <a:srgbClr val="000000"/>
              </a:solidFill>
              <a:latin typeface="Times New Roman"/>
            </a:endParaRPr>
          </a:p>
        </p:txBody>
      </p:sp>
      <p:sp>
        <p:nvSpPr>
          <p:cNvPr id="13" name="TextBox 12"/>
          <p:cNvSpPr txBox="1"/>
          <p:nvPr/>
        </p:nvSpPr>
        <p:spPr>
          <a:xfrm>
            <a:off x="3271648" y="2424344"/>
            <a:ext cx="115416" cy="393569"/>
          </a:xfrm>
          <a:prstGeom prst="rect">
            <a:avLst/>
          </a:prstGeom>
          <a:noFill/>
        </p:spPr>
        <p:txBody>
          <a:bodyPr vert="horz" wrap="none" lIns="0" tIns="0" rIns="0" bIns="0" rtlCol="0">
            <a:spAutoFit/>
          </a:bodyPr>
          <a:lstStyle/>
          <a:p>
            <a:pPr>
              <a:lnSpc>
                <a:spcPts val="1321"/>
              </a:lnSpc>
            </a:pPr>
            <a:r>
              <a:rPr lang="en-US" altLang="zh-CN" sz="1468" i="1" smtClean="0">
                <a:solidFill>
                  <a:srgbClr val="000000"/>
                </a:solidFill>
                <a:latin typeface="Times New Roman"/>
              </a:rPr>
              <a:t>A</a:t>
            </a:r>
          </a:p>
          <a:p>
            <a:pPr>
              <a:lnSpc>
                <a:spcPts val="1938"/>
              </a:lnSpc>
            </a:pPr>
            <a:r>
              <a:rPr lang="en-US" altLang="zh-CN" sz="1468" i="1" smtClean="0">
                <a:solidFill>
                  <a:srgbClr val="000000"/>
                </a:solidFill>
                <a:latin typeface="Times New Roman"/>
              </a:rPr>
              <a:t>B</a:t>
            </a:r>
            <a:endParaRPr lang="zh-CN" altLang="en-US" sz="1468" i="1">
              <a:solidFill>
                <a:srgbClr val="000000"/>
              </a:solidFill>
              <a:latin typeface="Times New Roman"/>
            </a:endParaRPr>
          </a:p>
        </p:txBody>
      </p:sp>
      <p:sp>
        <p:nvSpPr>
          <p:cNvPr id="15" name="TextBox 14"/>
          <p:cNvSpPr txBox="1"/>
          <p:nvPr/>
        </p:nvSpPr>
        <p:spPr>
          <a:xfrm>
            <a:off x="4917466" y="2961495"/>
            <a:ext cx="96180" cy="423193"/>
          </a:xfrm>
          <a:prstGeom prst="rect">
            <a:avLst/>
          </a:prstGeom>
          <a:noFill/>
        </p:spPr>
        <p:txBody>
          <a:bodyPr vert="horz" wrap="none" lIns="0" tIns="0" rIns="0" bIns="0" rtlCol="0">
            <a:spAutoFit/>
          </a:bodyPr>
          <a:lstStyle/>
          <a:p>
            <a:pPr>
              <a:lnSpc>
                <a:spcPts val="1321"/>
              </a:lnSpc>
            </a:pPr>
            <a:r>
              <a:rPr lang="en-US" altLang="zh-CN" sz="1468" i="1" dirty="0" smtClean="0">
                <a:solidFill>
                  <a:srgbClr val="000000"/>
                </a:solidFill>
                <a:latin typeface="Times New Roman"/>
              </a:rPr>
              <a:t>a</a:t>
            </a:r>
          </a:p>
          <a:p>
            <a:pPr>
              <a:lnSpc>
                <a:spcPts val="1962"/>
              </a:lnSpc>
            </a:pPr>
            <a:endParaRPr lang="zh-CN" altLang="en-US" sz="1468" i="1" dirty="0">
              <a:solidFill>
                <a:srgbClr val="000000"/>
              </a:solidFill>
              <a:latin typeface="Times New Roman"/>
            </a:endParaRPr>
          </a:p>
        </p:txBody>
      </p:sp>
      <p:sp>
        <p:nvSpPr>
          <p:cNvPr id="16" name="TextBox 15"/>
          <p:cNvSpPr txBox="1"/>
          <p:nvPr/>
        </p:nvSpPr>
        <p:spPr>
          <a:xfrm>
            <a:off x="6142696" y="2195663"/>
            <a:ext cx="492122" cy="169149"/>
          </a:xfrm>
          <a:prstGeom prst="rect">
            <a:avLst/>
          </a:prstGeom>
          <a:noFill/>
        </p:spPr>
        <p:txBody>
          <a:bodyPr vert="horz" wrap="none" lIns="0" tIns="0" rIns="0" bIns="0" rtlCol="0">
            <a:spAutoFit/>
          </a:bodyPr>
          <a:lstStyle/>
          <a:p>
            <a:pPr>
              <a:lnSpc>
                <a:spcPts val="1321"/>
              </a:lnSpc>
            </a:pPr>
            <a:r>
              <a:rPr lang="en-US" altLang="zh-CN" sz="1468" i="1" smtClean="0">
                <a:solidFill>
                  <a:srgbClr val="000000"/>
                </a:solidFill>
                <a:latin typeface="Times New Roman"/>
              </a:rPr>
              <a:t>y = ab</a:t>
            </a:r>
            <a:endParaRPr lang="zh-CN" altLang="en-US" sz="1468" i="1">
              <a:solidFill>
                <a:srgbClr val="000000"/>
              </a:solidFill>
              <a:latin typeface="Times New Roman"/>
            </a:endParaRPr>
          </a:p>
        </p:txBody>
      </p:sp>
      <p:sp>
        <p:nvSpPr>
          <p:cNvPr id="17" name="TextBox 16"/>
          <p:cNvSpPr txBox="1"/>
          <p:nvPr/>
        </p:nvSpPr>
        <p:spPr>
          <a:xfrm>
            <a:off x="6142652" y="3085635"/>
            <a:ext cx="665247" cy="169149"/>
          </a:xfrm>
          <a:prstGeom prst="rect">
            <a:avLst/>
          </a:prstGeom>
          <a:noFill/>
        </p:spPr>
        <p:txBody>
          <a:bodyPr vert="horz" wrap="none" lIns="0" tIns="0" rIns="0" bIns="0" rtlCol="0">
            <a:spAutoFit/>
          </a:bodyPr>
          <a:lstStyle/>
          <a:p>
            <a:pPr>
              <a:lnSpc>
                <a:spcPts val="1321"/>
              </a:lnSpc>
            </a:pPr>
            <a:r>
              <a:rPr lang="en-US" altLang="zh-CN" sz="1468" i="1" dirty="0" smtClean="0">
                <a:solidFill>
                  <a:srgbClr val="000000"/>
                </a:solidFill>
                <a:latin typeface="Times New Roman"/>
              </a:rPr>
              <a:t>y </a:t>
            </a:r>
            <a:r>
              <a:rPr lang="en-US" altLang="zh-CN" sz="1468" i="1" dirty="0" smtClean="0">
                <a:solidFill>
                  <a:srgbClr val="000000"/>
                </a:solidFill>
                <a:latin typeface="Times New Roman"/>
              </a:rPr>
              <a:t>= a </a:t>
            </a:r>
            <a:r>
              <a:rPr lang="en-US" altLang="zh-CN" sz="1468" i="1" dirty="0" smtClean="0">
                <a:solidFill>
                  <a:srgbClr val="000000"/>
                </a:solidFill>
                <a:latin typeface="Times New Roman"/>
              </a:rPr>
              <a:t>+b</a:t>
            </a:r>
            <a:endParaRPr lang="zh-CN" altLang="en-US" sz="1468" i="1" dirty="0">
              <a:solidFill>
                <a:srgbClr val="000000"/>
              </a:solidFill>
              <a:latin typeface="Times New Roman"/>
            </a:endParaRPr>
          </a:p>
        </p:txBody>
      </p:sp>
      <p:sp>
        <p:nvSpPr>
          <p:cNvPr id="18" name="TextBox 17"/>
          <p:cNvSpPr txBox="1"/>
          <p:nvPr/>
        </p:nvSpPr>
        <p:spPr>
          <a:xfrm>
            <a:off x="5416451" y="2603286"/>
            <a:ext cx="208390" cy="169149"/>
          </a:xfrm>
          <a:prstGeom prst="rect">
            <a:avLst/>
          </a:prstGeom>
          <a:noFill/>
        </p:spPr>
        <p:txBody>
          <a:bodyPr vert="horz" wrap="none" lIns="0" tIns="0" rIns="0" bIns="0" rtlCol="0">
            <a:spAutoFit/>
          </a:bodyPr>
          <a:lstStyle/>
          <a:p>
            <a:pPr>
              <a:lnSpc>
                <a:spcPts val="1321"/>
              </a:lnSpc>
            </a:pPr>
            <a:r>
              <a:rPr lang="en-US" altLang="zh-CN" sz="1468" smtClean="0">
                <a:solidFill>
                  <a:srgbClr val="000000"/>
                </a:solidFill>
                <a:latin typeface="Times New Roman"/>
              </a:rPr>
              <a:t>(c)</a:t>
            </a:r>
            <a:endParaRPr lang="zh-CN" altLang="en-US" sz="1468">
              <a:solidFill>
                <a:srgbClr val="000000"/>
              </a:solidFill>
              <a:latin typeface="Times New Roman"/>
            </a:endParaRPr>
          </a:p>
        </p:txBody>
      </p:sp>
      <p:sp>
        <p:nvSpPr>
          <p:cNvPr id="19" name="TextBox 18"/>
          <p:cNvSpPr txBox="1"/>
          <p:nvPr/>
        </p:nvSpPr>
        <p:spPr>
          <a:xfrm>
            <a:off x="2005209" y="3493244"/>
            <a:ext cx="4400244" cy="1808187"/>
          </a:xfrm>
          <a:prstGeom prst="rect">
            <a:avLst/>
          </a:prstGeom>
          <a:noFill/>
        </p:spPr>
        <p:txBody>
          <a:bodyPr vert="horz" wrap="none" lIns="0" tIns="0" rIns="0" bIns="0" rtlCol="0">
            <a:spAutoFit/>
          </a:bodyPr>
          <a:lstStyle/>
          <a:p>
            <a:pPr marL="0" marR="0" lvl="0" indent="0" defTabSz="914400" eaLnBrk="1" fontAlgn="auto" latinLnBrk="0" hangingPunct="1">
              <a:lnSpc>
                <a:spcPts val="1321"/>
              </a:lnSpc>
              <a:buClrTx/>
              <a:buSzTx/>
              <a:buNone/>
              <a:tabLst>
                <a:tab pos="3416300" algn="l"/>
              </a:tabLst>
              <a:defRPr/>
            </a:pPr>
            <a:r>
              <a:rPr lang="zh-CN" altLang="en-US" smtClean="0"/>
              <a:t>	</a:t>
            </a:r>
            <a:r>
              <a:rPr lang="en-US" altLang="zh-CN" sz="1468" smtClean="0">
                <a:solidFill>
                  <a:srgbClr val="000000"/>
                </a:solidFill>
                <a:latin typeface="Times New Roman"/>
              </a:rPr>
              <a:t>(d)</a:t>
            </a:r>
          </a:p>
          <a:p>
            <a:pPr marL="0" marR="0" lvl="0" indent="0" defTabSz="914400" eaLnBrk="1" fontAlgn="auto" latinLnBrk="0" hangingPunct="1">
              <a:lnSpc>
                <a:spcPts val="3307"/>
              </a:lnSpc>
              <a:buClrTx/>
              <a:buSzTx/>
              <a:buNone/>
              <a:tabLst>
                <a:tab pos="3416300" algn="l"/>
              </a:tabLst>
              <a:defRPr/>
            </a:pPr>
            <a:r>
              <a:rPr lang="en-US" altLang="zh-CN" sz="2400" smtClean="0">
                <a:solidFill>
                  <a:srgbClr val="000000"/>
                </a:solidFill>
                <a:latin typeface="Tahoma"/>
              </a:rPr>
              <a:t>(a) </a:t>
            </a:r>
            <a:r>
              <a:rPr lang="zh-CN" altLang="en-US" sz="2400" smtClean="0">
                <a:solidFill>
                  <a:srgbClr val="000000"/>
                </a:solidFill>
                <a:latin typeface="Times New Roman"/>
              </a:rPr>
              <a:t>或门的真值表</a:t>
            </a:r>
            <a:r>
              <a:rPr lang="en-US" altLang="zh-CN" sz="2400" smtClean="0">
                <a:solidFill>
                  <a:srgbClr val="000000"/>
                </a:solidFill>
                <a:latin typeface="Tahoma"/>
              </a:rPr>
              <a:t>(</a:t>
            </a:r>
            <a:r>
              <a:rPr lang="en-US" altLang="zh-CN" sz="2536" smtClean="0">
                <a:solidFill>
                  <a:srgbClr val="000000"/>
                </a:solidFill>
                <a:latin typeface="Tahoma"/>
              </a:rPr>
              <a:t>L </a:t>
            </a:r>
            <a:r>
              <a:rPr lang="en-US" altLang="zh-CN" sz="2400" smtClean="0">
                <a:solidFill>
                  <a:srgbClr val="000000"/>
                </a:solidFill>
                <a:latin typeface="Tahoma"/>
              </a:rPr>
              <a:t>= 1, </a:t>
            </a:r>
            <a:r>
              <a:rPr lang="en-US" altLang="zh-CN" sz="2536" smtClean="0">
                <a:solidFill>
                  <a:srgbClr val="000000"/>
                </a:solidFill>
                <a:latin typeface="Tahoma"/>
              </a:rPr>
              <a:t>H </a:t>
            </a:r>
            <a:r>
              <a:rPr lang="en-US" altLang="zh-CN" sz="2400" smtClean="0">
                <a:solidFill>
                  <a:srgbClr val="000000"/>
                </a:solidFill>
                <a:latin typeface="Tahoma"/>
              </a:rPr>
              <a:t>= 0)</a:t>
            </a:r>
          </a:p>
          <a:p>
            <a:pPr marL="0" marR="0" lvl="0" indent="0" defTabSz="914400" eaLnBrk="1" fontAlgn="auto" latinLnBrk="0" hangingPunct="1">
              <a:lnSpc>
                <a:spcPts val="3134"/>
              </a:lnSpc>
              <a:buClrTx/>
              <a:buSzTx/>
              <a:buNone/>
              <a:tabLst>
                <a:tab pos="3416300" algn="l"/>
              </a:tabLst>
              <a:defRPr/>
            </a:pPr>
            <a:r>
              <a:rPr lang="en-US" altLang="zh-CN" sz="2400" smtClean="0">
                <a:solidFill>
                  <a:srgbClr val="000000"/>
                </a:solidFill>
                <a:latin typeface="Tahoma"/>
              </a:rPr>
              <a:t>(b) </a:t>
            </a:r>
            <a:r>
              <a:rPr lang="zh-CN" altLang="en-US" sz="2400" smtClean="0">
                <a:solidFill>
                  <a:srgbClr val="000000"/>
                </a:solidFill>
                <a:latin typeface="Times New Roman"/>
              </a:rPr>
              <a:t>替代或门的符号</a:t>
            </a:r>
            <a:r>
              <a:rPr lang="en-US" altLang="zh-CN" sz="2400" smtClean="0">
                <a:solidFill>
                  <a:srgbClr val="000000"/>
                </a:solidFill>
                <a:latin typeface="Tahoma"/>
              </a:rPr>
              <a:t>(</a:t>
            </a:r>
            <a:r>
              <a:rPr lang="zh-CN" altLang="en-US" sz="2400" smtClean="0">
                <a:solidFill>
                  <a:srgbClr val="000000"/>
                </a:solidFill>
                <a:latin typeface="Times New Roman"/>
              </a:rPr>
              <a:t>负逻辑</a:t>
            </a:r>
            <a:r>
              <a:rPr lang="en-US" altLang="zh-CN" sz="2400" smtClean="0">
                <a:solidFill>
                  <a:srgbClr val="000000"/>
                </a:solidFill>
                <a:latin typeface="Tahoma"/>
              </a:rPr>
              <a:t>)</a:t>
            </a:r>
          </a:p>
          <a:p>
            <a:pPr marL="0" marR="0" lvl="0" indent="0" defTabSz="914400" eaLnBrk="1" fontAlgn="auto" latinLnBrk="0" hangingPunct="1">
              <a:lnSpc>
                <a:spcPts val="3162"/>
              </a:lnSpc>
              <a:buClrTx/>
              <a:buSzTx/>
              <a:buNone/>
              <a:tabLst>
                <a:tab pos="3416300" algn="l"/>
              </a:tabLst>
              <a:defRPr/>
            </a:pPr>
            <a:r>
              <a:rPr lang="en-US" altLang="zh-CN" sz="2400" smtClean="0">
                <a:solidFill>
                  <a:srgbClr val="000000"/>
                </a:solidFill>
                <a:latin typeface="Tahoma"/>
              </a:rPr>
              <a:t>(c) </a:t>
            </a:r>
            <a:r>
              <a:rPr lang="zh-CN" altLang="en-US" sz="2400" smtClean="0">
                <a:solidFill>
                  <a:srgbClr val="000000"/>
                </a:solidFill>
                <a:latin typeface="Times New Roman"/>
              </a:rPr>
              <a:t>推荐的使用</a:t>
            </a:r>
          </a:p>
          <a:p>
            <a:pPr marL="0" marR="0" lvl="0" indent="0" defTabSz="914400" eaLnBrk="1" fontAlgn="auto" latinLnBrk="0" hangingPunct="1">
              <a:lnSpc>
                <a:spcPts val="3162"/>
              </a:lnSpc>
              <a:buClrTx/>
              <a:buSzTx/>
              <a:buNone/>
              <a:tabLst>
                <a:tab pos="3416300" algn="l"/>
              </a:tabLst>
              <a:defRPr/>
            </a:pPr>
            <a:r>
              <a:rPr lang="en-US" altLang="zh-CN" sz="2400" smtClean="0">
                <a:solidFill>
                  <a:srgbClr val="000000"/>
                </a:solidFill>
                <a:latin typeface="Tahoma"/>
              </a:rPr>
              <a:t>(d) </a:t>
            </a:r>
            <a:r>
              <a:rPr lang="zh-CN" altLang="en-US" sz="2400" smtClean="0">
                <a:solidFill>
                  <a:srgbClr val="000000"/>
                </a:solidFill>
                <a:latin typeface="Times New Roman"/>
              </a:rPr>
              <a:t>不适当的使用</a:t>
            </a:r>
            <a:endParaRPr lang="zh-CN" altLang="en-US" sz="2400">
              <a:solidFill>
                <a:srgbClr val="000000"/>
              </a:solidFill>
              <a:latin typeface="Times New Roman"/>
            </a:endParaRPr>
          </a:p>
        </p:txBody>
      </p:sp>
      <p:sp>
        <p:nvSpPr>
          <p:cNvPr id="20" name="TextBox 19"/>
          <p:cNvSpPr txBox="1"/>
          <p:nvPr/>
        </p:nvSpPr>
        <p:spPr>
          <a:xfrm>
            <a:off x="2523203" y="2876958"/>
            <a:ext cx="208390" cy="397545"/>
          </a:xfrm>
          <a:prstGeom prst="rect">
            <a:avLst/>
          </a:prstGeom>
          <a:noFill/>
        </p:spPr>
        <p:txBody>
          <a:bodyPr vert="horz" wrap="none" lIns="0" tIns="0" rIns="0" bIns="0" rtlCol="0">
            <a:spAutoFit/>
          </a:bodyPr>
          <a:lstStyle/>
          <a:p>
            <a:pPr marL="0" marR="0" lvl="0" indent="0" defTabSz="914400" eaLnBrk="1" fontAlgn="auto" latinLnBrk="0" hangingPunct="1">
              <a:lnSpc>
                <a:spcPts val="1321"/>
              </a:lnSpc>
              <a:buClrTx/>
              <a:buSzTx/>
              <a:buNone/>
              <a:tabLst>
                <a:tab pos="25400" algn="l"/>
              </a:tabLst>
              <a:defRPr/>
            </a:pPr>
            <a:r>
              <a:rPr lang="en-US" altLang="zh-CN" dirty="0" smtClean="0"/>
              <a:t>	</a:t>
            </a:r>
            <a:r>
              <a:rPr lang="en-US" altLang="zh-CN" sz="1468" dirty="0" smtClean="0">
                <a:solidFill>
                  <a:srgbClr val="000000"/>
                </a:solidFill>
                <a:latin typeface="Times New Roman"/>
              </a:rPr>
              <a:t>0</a:t>
            </a:r>
          </a:p>
          <a:p>
            <a:pPr marL="0" marR="0" lvl="0" indent="0" defTabSz="914400" eaLnBrk="1" fontAlgn="auto" latinLnBrk="0" hangingPunct="1">
              <a:lnSpc>
                <a:spcPts val="1799"/>
              </a:lnSpc>
              <a:buClrTx/>
              <a:buSzTx/>
              <a:buNone/>
              <a:tabLst>
                <a:tab pos="25400" algn="l"/>
              </a:tabLst>
              <a:defRPr/>
            </a:pPr>
            <a:r>
              <a:rPr lang="en-US" altLang="zh-CN" sz="1468" dirty="0" smtClean="0">
                <a:solidFill>
                  <a:srgbClr val="000000"/>
                </a:solidFill>
                <a:latin typeface="Times New Roman"/>
              </a:rPr>
              <a:t>(a)</a:t>
            </a:r>
            <a:endParaRPr lang="zh-CN" altLang="en-US" sz="1468" dirty="0">
              <a:solidFill>
                <a:srgbClr val="000000"/>
              </a:solidFill>
              <a:latin typeface="Times New Roman"/>
            </a:endParaRPr>
          </a:p>
        </p:txBody>
      </p:sp>
      <p:sp>
        <p:nvSpPr>
          <p:cNvPr id="21" name="TextBox 20"/>
          <p:cNvSpPr txBox="1"/>
          <p:nvPr/>
        </p:nvSpPr>
        <p:spPr>
          <a:xfrm>
            <a:off x="2043906" y="5338827"/>
            <a:ext cx="4501232" cy="936154"/>
          </a:xfrm>
          <a:prstGeom prst="rect">
            <a:avLst/>
          </a:prstGeom>
          <a:noFill/>
        </p:spPr>
        <p:txBody>
          <a:bodyPr vert="horz" wrap="none" lIns="0" tIns="0" rIns="0" bIns="0" rtlCol="0">
            <a:spAutoFit/>
          </a:bodyPr>
          <a:lstStyle/>
          <a:p>
            <a:pPr marL="0" marR="0" lvl="0" indent="0" defTabSz="914400" eaLnBrk="1" fontAlgn="auto" latinLnBrk="0" hangingPunct="1">
              <a:lnSpc>
                <a:spcPts val="3322"/>
              </a:lnSpc>
              <a:buClrTx/>
              <a:buSzTx/>
              <a:buNone/>
              <a:tabLst>
                <a:tab pos="25400" algn="l"/>
              </a:tabLst>
              <a:defRPr/>
            </a:pPr>
            <a:r>
              <a:rPr lang="en-US" altLang="zh-CN" dirty="0" smtClean="0"/>
              <a:t>	</a:t>
            </a:r>
            <a:r>
              <a:rPr lang="en-US" altLang="zh-CN" sz="2405" i="1" dirty="0" smtClean="0">
                <a:solidFill>
                  <a:srgbClr val="000000"/>
                </a:solidFill>
                <a:latin typeface="Times New Roman"/>
              </a:rPr>
              <a:t>y </a:t>
            </a:r>
            <a:r>
              <a:rPr lang="en-US" altLang="zh-CN" sz="2405" dirty="0" smtClean="0">
                <a:solidFill>
                  <a:srgbClr val="000000"/>
                </a:solidFill>
                <a:latin typeface="Symbol"/>
              </a:rPr>
              <a:t>= </a:t>
            </a:r>
            <a:r>
              <a:rPr lang="en-US" altLang="zh-CN" sz="2405" i="1" dirty="0" smtClean="0">
                <a:solidFill>
                  <a:srgbClr val="000000"/>
                </a:solidFill>
                <a:latin typeface="Times New Roman"/>
              </a:rPr>
              <a:t>a </a:t>
            </a:r>
            <a:r>
              <a:rPr lang="en-US" altLang="zh-CN" sz="2405" dirty="0" smtClean="0">
                <a:solidFill>
                  <a:srgbClr val="000000"/>
                </a:solidFill>
                <a:latin typeface="Symbol"/>
              </a:rPr>
              <a:t>+ </a:t>
            </a:r>
            <a:r>
              <a:rPr lang="en-US" altLang="zh-CN" sz="2405" i="1" dirty="0" smtClean="0">
                <a:solidFill>
                  <a:srgbClr val="000000"/>
                </a:solidFill>
                <a:latin typeface="Times New Roman"/>
              </a:rPr>
              <a:t>b </a:t>
            </a:r>
            <a:r>
              <a:rPr lang="en-US" altLang="zh-CN" sz="2405" dirty="0" smtClean="0">
                <a:solidFill>
                  <a:srgbClr val="000000"/>
                </a:solidFill>
                <a:latin typeface="Symbol"/>
              </a:rPr>
              <a:t>=</a:t>
            </a:r>
            <a:r>
              <a:rPr lang="en-US" altLang="zh-CN" sz="2405" i="1" dirty="0" smtClean="0">
                <a:solidFill>
                  <a:srgbClr val="000000"/>
                </a:solidFill>
                <a:latin typeface="Times New Roman"/>
              </a:rPr>
              <a:t>a </a:t>
            </a:r>
            <a:r>
              <a:rPr lang="en-US" altLang="zh-CN" sz="2405" dirty="0" smtClean="0">
                <a:solidFill>
                  <a:srgbClr val="000000"/>
                </a:solidFill>
                <a:latin typeface="Symbol"/>
              </a:rPr>
              <a:t>+ </a:t>
            </a:r>
            <a:r>
              <a:rPr lang="en-US" altLang="zh-CN" sz="2405" i="1" dirty="0" smtClean="0">
                <a:solidFill>
                  <a:srgbClr val="000000"/>
                </a:solidFill>
                <a:latin typeface="Times New Roman"/>
              </a:rPr>
              <a:t>b</a:t>
            </a:r>
            <a:r>
              <a:rPr lang="en-US" altLang="zh-CN" sz="2405" dirty="0" smtClean="0">
                <a:solidFill>
                  <a:srgbClr val="000000"/>
                </a:solidFill>
                <a:latin typeface="Symbol"/>
              </a:rPr>
              <a:t>= </a:t>
            </a:r>
            <a:r>
              <a:rPr lang="en-US" altLang="zh-CN" sz="2405" i="1" dirty="0" smtClean="0">
                <a:solidFill>
                  <a:srgbClr val="000000"/>
                </a:solidFill>
                <a:latin typeface="Times New Roman"/>
              </a:rPr>
              <a:t>a </a:t>
            </a:r>
            <a:r>
              <a:rPr lang="en-US" altLang="zh-CN" sz="2405" dirty="0" smtClean="0">
                <a:solidFill>
                  <a:srgbClr val="000000"/>
                </a:solidFill>
                <a:latin typeface="Symbol"/>
              </a:rPr>
              <a:t>⋅ </a:t>
            </a:r>
            <a:r>
              <a:rPr lang="en-US" altLang="zh-CN" sz="2405" i="1" dirty="0" smtClean="0">
                <a:solidFill>
                  <a:srgbClr val="000000"/>
                </a:solidFill>
                <a:latin typeface="Times New Roman"/>
              </a:rPr>
              <a:t>b </a:t>
            </a:r>
            <a:r>
              <a:rPr lang="en-US" altLang="zh-CN" sz="2405" dirty="0" smtClean="0">
                <a:solidFill>
                  <a:srgbClr val="000000"/>
                </a:solidFill>
                <a:latin typeface="Symbol"/>
              </a:rPr>
              <a:t>=</a:t>
            </a:r>
            <a:r>
              <a:rPr lang="en-US" altLang="zh-CN" sz="2405" i="1" dirty="0" smtClean="0">
                <a:solidFill>
                  <a:srgbClr val="000000"/>
                </a:solidFill>
                <a:latin typeface="Times New Roman"/>
              </a:rPr>
              <a:t>f</a:t>
            </a:r>
            <a:r>
              <a:rPr lang="en-US" altLang="zh-CN" sz="1403" i="1" baseline="-25000" dirty="0" smtClean="0">
                <a:solidFill>
                  <a:srgbClr val="000000"/>
                </a:solidFill>
                <a:latin typeface="Times New Roman"/>
              </a:rPr>
              <a:t>AND</a:t>
            </a:r>
            <a:r>
              <a:rPr lang="en-US" altLang="zh-CN" sz="1403" i="1" dirty="0" smtClean="0">
                <a:solidFill>
                  <a:srgbClr val="000000"/>
                </a:solidFill>
                <a:latin typeface="Times New Roman"/>
              </a:rPr>
              <a:t>  </a:t>
            </a:r>
            <a:r>
              <a:rPr lang="en-US" altLang="zh-CN" sz="2405" dirty="0" smtClean="0">
                <a:solidFill>
                  <a:srgbClr val="000000"/>
                </a:solidFill>
                <a:latin typeface="Times New Roman"/>
              </a:rPr>
              <a:t>( </a:t>
            </a:r>
            <a:r>
              <a:rPr lang="en-US" altLang="zh-CN" sz="2405" i="1" dirty="0" smtClean="0">
                <a:solidFill>
                  <a:srgbClr val="000000"/>
                </a:solidFill>
                <a:latin typeface="Times New Roman"/>
              </a:rPr>
              <a:t>a</a:t>
            </a:r>
            <a:r>
              <a:rPr lang="en-US" altLang="zh-CN" sz="2405" dirty="0" smtClean="0">
                <a:solidFill>
                  <a:srgbClr val="000000"/>
                </a:solidFill>
                <a:latin typeface="Times New Roman"/>
              </a:rPr>
              <a:t>, </a:t>
            </a:r>
            <a:r>
              <a:rPr lang="en-US" altLang="zh-CN" sz="2405" i="1" dirty="0" smtClean="0">
                <a:solidFill>
                  <a:srgbClr val="000000"/>
                </a:solidFill>
                <a:latin typeface="Times New Roman"/>
              </a:rPr>
              <a:t>b </a:t>
            </a:r>
            <a:r>
              <a:rPr lang="en-US" altLang="zh-CN" sz="2405" dirty="0" smtClean="0">
                <a:solidFill>
                  <a:srgbClr val="000000"/>
                </a:solidFill>
                <a:latin typeface="Times New Roman"/>
              </a:rPr>
              <a:t>)</a:t>
            </a:r>
          </a:p>
          <a:p>
            <a:pPr lvl="0">
              <a:lnSpc>
                <a:spcPts val="4002"/>
              </a:lnSpc>
              <a:tabLst>
                <a:tab pos="25400" algn="l"/>
              </a:tabLst>
              <a:defRPr/>
            </a:pPr>
            <a:r>
              <a:rPr lang="en-US" altLang="zh-CN" sz="2406" i="1" dirty="0" smtClean="0">
                <a:solidFill>
                  <a:srgbClr val="000000"/>
                </a:solidFill>
                <a:latin typeface="Times New Roman"/>
              </a:rPr>
              <a:t>y </a:t>
            </a:r>
            <a:r>
              <a:rPr lang="en-US" altLang="zh-CN" sz="2406" dirty="0" smtClean="0">
                <a:solidFill>
                  <a:srgbClr val="000000"/>
                </a:solidFill>
                <a:latin typeface="Symbol"/>
              </a:rPr>
              <a:t>= </a:t>
            </a:r>
            <a:r>
              <a:rPr lang="en-US" altLang="zh-CN" sz="2406" dirty="0" smtClean="0">
                <a:solidFill>
                  <a:srgbClr val="000000"/>
                </a:solidFill>
                <a:latin typeface="Times New Roman"/>
              </a:rPr>
              <a:t>(</a:t>
            </a:r>
            <a:r>
              <a:rPr lang="en-US" altLang="zh-CN" sz="2406" i="1" dirty="0" smtClean="0">
                <a:solidFill>
                  <a:srgbClr val="000000"/>
                </a:solidFill>
                <a:latin typeface="Times New Roman"/>
              </a:rPr>
              <a:t>a </a:t>
            </a:r>
            <a:r>
              <a:rPr lang="en-US" altLang="zh-CN" sz="2406" dirty="0" smtClean="0">
                <a:solidFill>
                  <a:srgbClr val="000000"/>
                </a:solidFill>
                <a:latin typeface="Times New Roman"/>
              </a:rPr>
              <a:t>)</a:t>
            </a:r>
            <a:r>
              <a:rPr lang="en-US" altLang="zh-CN" sz="2406" baseline="30000" dirty="0" smtClean="0">
                <a:solidFill>
                  <a:srgbClr val="000000"/>
                </a:solidFill>
                <a:latin typeface="Symbol"/>
                <a:ea typeface="楷体_GB2312"/>
              </a:rPr>
              <a:t>.</a:t>
            </a:r>
            <a:r>
              <a:rPr lang="en-US" altLang="zh-CN" sz="2406" dirty="0" smtClean="0">
                <a:solidFill>
                  <a:srgbClr val="000000"/>
                </a:solidFill>
                <a:latin typeface="Times New Roman"/>
              </a:rPr>
              <a:t>(</a:t>
            </a:r>
            <a:r>
              <a:rPr lang="en-US" altLang="zh-CN" sz="2406" i="1" dirty="0" smtClean="0">
                <a:solidFill>
                  <a:srgbClr val="000000"/>
                </a:solidFill>
                <a:latin typeface="Times New Roman"/>
              </a:rPr>
              <a:t>b </a:t>
            </a:r>
            <a:r>
              <a:rPr lang="en-US" altLang="zh-CN" sz="2406" dirty="0" smtClean="0">
                <a:solidFill>
                  <a:srgbClr val="000000"/>
                </a:solidFill>
                <a:latin typeface="Times New Roman"/>
              </a:rPr>
              <a:t>) </a:t>
            </a:r>
            <a:r>
              <a:rPr lang="en-US" altLang="zh-CN" sz="2406" dirty="0" smtClean="0">
                <a:solidFill>
                  <a:srgbClr val="000000"/>
                </a:solidFill>
                <a:latin typeface="Symbol"/>
              </a:rPr>
              <a:t>= </a:t>
            </a:r>
            <a:r>
              <a:rPr lang="en-US" altLang="zh-CN" sz="2406" dirty="0" smtClean="0">
                <a:solidFill>
                  <a:srgbClr val="000000"/>
                </a:solidFill>
                <a:latin typeface="Symbol"/>
              </a:rPr>
              <a:t> </a:t>
            </a:r>
            <a:r>
              <a:rPr lang="en-US" altLang="zh-CN" sz="2406" i="1" dirty="0" err="1" smtClean="0">
                <a:solidFill>
                  <a:srgbClr val="000000"/>
                </a:solidFill>
                <a:latin typeface="Times New Roman"/>
              </a:rPr>
              <a:t>a</a:t>
            </a:r>
            <a:r>
              <a:rPr lang="en-US" altLang="zh-CN" sz="2406" baseline="30000" dirty="0" err="1" smtClean="0">
                <a:solidFill>
                  <a:srgbClr val="000000"/>
                </a:solidFill>
                <a:latin typeface="Symbol"/>
                <a:ea typeface="楷体_GB2312"/>
              </a:rPr>
              <a:t>.</a:t>
            </a:r>
            <a:r>
              <a:rPr lang="en-US" altLang="zh-CN" sz="2406" i="1" dirty="0" err="1" smtClean="0">
                <a:solidFill>
                  <a:srgbClr val="000000"/>
                </a:solidFill>
                <a:latin typeface="Times New Roman"/>
              </a:rPr>
              <a:t>b</a:t>
            </a:r>
            <a:r>
              <a:rPr lang="en-US" altLang="zh-CN" sz="2406" i="1" dirty="0" smtClean="0">
                <a:solidFill>
                  <a:srgbClr val="000000"/>
                </a:solidFill>
                <a:latin typeface="Times New Roman"/>
              </a:rPr>
              <a:t> </a:t>
            </a:r>
            <a:r>
              <a:rPr lang="en-US" altLang="zh-CN" sz="2406" dirty="0" smtClean="0">
                <a:solidFill>
                  <a:srgbClr val="000000"/>
                </a:solidFill>
                <a:latin typeface="Symbol"/>
              </a:rPr>
              <a:t>=  </a:t>
            </a:r>
            <a:r>
              <a:rPr lang="en-US" altLang="zh-CN" sz="2406" i="1" dirty="0" smtClean="0">
                <a:solidFill>
                  <a:srgbClr val="000000"/>
                </a:solidFill>
                <a:latin typeface="Times New Roman"/>
              </a:rPr>
              <a:t>f </a:t>
            </a:r>
            <a:r>
              <a:rPr lang="en-US" altLang="zh-CN" sz="1403" i="1" baseline="-25000" dirty="0" smtClean="0">
                <a:solidFill>
                  <a:srgbClr val="000000"/>
                </a:solidFill>
                <a:latin typeface="Times New Roman"/>
              </a:rPr>
              <a:t>AND</a:t>
            </a:r>
            <a:r>
              <a:rPr lang="en-US" altLang="zh-CN" sz="1403" i="1" dirty="0" smtClean="0">
                <a:solidFill>
                  <a:srgbClr val="000000"/>
                </a:solidFill>
                <a:latin typeface="Times New Roman"/>
              </a:rPr>
              <a:t> </a:t>
            </a:r>
            <a:r>
              <a:rPr lang="en-US" altLang="zh-CN" sz="2406" dirty="0" smtClean="0">
                <a:solidFill>
                  <a:srgbClr val="000000"/>
                </a:solidFill>
                <a:latin typeface="Times New Roman"/>
              </a:rPr>
              <a:t>(</a:t>
            </a:r>
            <a:r>
              <a:rPr lang="en-US" altLang="zh-CN" sz="2406" i="1" dirty="0" smtClean="0">
                <a:solidFill>
                  <a:srgbClr val="000000"/>
                </a:solidFill>
                <a:latin typeface="Times New Roman"/>
              </a:rPr>
              <a:t>a</a:t>
            </a:r>
            <a:r>
              <a:rPr lang="en-US" altLang="zh-CN" sz="2406" dirty="0" smtClean="0">
                <a:solidFill>
                  <a:srgbClr val="000000"/>
                </a:solidFill>
                <a:latin typeface="Times New Roman"/>
              </a:rPr>
              <a:t>, </a:t>
            </a:r>
            <a:r>
              <a:rPr lang="en-US" altLang="zh-CN" sz="2406" i="1" dirty="0" smtClean="0">
                <a:solidFill>
                  <a:srgbClr val="000000"/>
                </a:solidFill>
                <a:latin typeface="Times New Roman"/>
              </a:rPr>
              <a:t>b</a:t>
            </a:r>
            <a:r>
              <a:rPr lang="en-US" altLang="zh-CN" sz="2406" dirty="0" smtClean="0">
                <a:solidFill>
                  <a:srgbClr val="000000"/>
                </a:solidFill>
                <a:latin typeface="Times New Roman"/>
              </a:rPr>
              <a:t>)</a:t>
            </a:r>
            <a:endParaRPr lang="zh-CN" altLang="en-US" sz="2406" dirty="0">
              <a:solidFill>
                <a:srgbClr val="000000"/>
              </a:solidFill>
              <a:latin typeface="Times New Roman"/>
            </a:endParaRPr>
          </a:p>
        </p:txBody>
      </p:sp>
      <p:graphicFrame>
        <p:nvGraphicFramePr>
          <p:cNvPr id="496642" name="Object 2"/>
          <p:cNvGraphicFramePr>
            <a:graphicFrameLocks noChangeAspect="1"/>
          </p:cNvGraphicFramePr>
          <p:nvPr/>
        </p:nvGraphicFramePr>
        <p:xfrm>
          <a:off x="4931230" y="2231572"/>
          <a:ext cx="139700" cy="203200"/>
        </p:xfrm>
        <a:graphic>
          <a:graphicData uri="http://schemas.openxmlformats.org/presentationml/2006/ole">
            <p:oleObj spid="_x0000_s496642" name="Equation" r:id="rId5" imgW="139680" imgH="203040" progId="Equation.DSMT4">
              <p:embed/>
            </p:oleObj>
          </a:graphicData>
        </a:graphic>
      </p:graphicFrame>
      <p:graphicFrame>
        <p:nvGraphicFramePr>
          <p:cNvPr id="496645" name="Object 5"/>
          <p:cNvGraphicFramePr>
            <a:graphicFrameLocks noChangeAspect="1"/>
          </p:cNvGraphicFramePr>
          <p:nvPr/>
        </p:nvGraphicFramePr>
        <p:xfrm>
          <a:off x="4937590" y="3120566"/>
          <a:ext cx="139700" cy="203200"/>
        </p:xfrm>
        <a:graphic>
          <a:graphicData uri="http://schemas.openxmlformats.org/presentationml/2006/ole">
            <p:oleObj spid="_x0000_s496645" name="Equation" r:id="rId6" imgW="139680" imgH="203040" progId="Equation.DSMT4">
              <p:embed/>
            </p:oleObj>
          </a:graphicData>
        </a:graphic>
      </p:graphicFrame>
      <p:graphicFrame>
        <p:nvGraphicFramePr>
          <p:cNvPr id="496647" name="Object 7"/>
          <p:cNvGraphicFramePr>
            <a:graphicFrameLocks noChangeAspect="1"/>
          </p:cNvGraphicFramePr>
          <p:nvPr/>
        </p:nvGraphicFramePr>
        <p:xfrm>
          <a:off x="4898570" y="2057400"/>
          <a:ext cx="127000" cy="139700"/>
        </p:xfrm>
        <a:graphic>
          <a:graphicData uri="http://schemas.openxmlformats.org/presentationml/2006/ole">
            <p:oleObj spid="_x0000_s496647" name="Equation" r:id="rId7" imgW="126720" imgH="139680" progId="Equation.DSMT4">
              <p:embed/>
            </p:oleObj>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1925205" y="3988815"/>
            <a:ext cx="207265" cy="1"/>
          </a:xfrm>
          <a:custGeom>
            <a:avLst/>
            <a:gdLst/>
            <a:ahLst/>
            <a:cxnLst/>
            <a:rect l="0" t="0" r="0" b="0"/>
            <a:pathLst>
              <a:path w="207265" h="1">
                <a:moveTo>
                  <a:pt x="0" y="0"/>
                </a:moveTo>
                <a:lnTo>
                  <a:pt x="20726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2215527" y="3988815"/>
            <a:ext cx="244603" cy="1"/>
          </a:xfrm>
          <a:custGeom>
            <a:avLst/>
            <a:gdLst/>
            <a:ahLst/>
            <a:cxnLst/>
            <a:rect l="0" t="0" r="0" b="0"/>
            <a:pathLst>
              <a:path w="244603" h="1">
                <a:moveTo>
                  <a:pt x="0" y="0"/>
                </a:moveTo>
                <a:lnTo>
                  <a:pt x="244602"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6"/>
          <p:cNvSpPr/>
          <p:nvPr/>
        </p:nvSpPr>
        <p:spPr>
          <a:xfrm>
            <a:off x="1925967" y="4371340"/>
            <a:ext cx="374905" cy="1"/>
          </a:xfrm>
          <a:custGeom>
            <a:avLst/>
            <a:gdLst/>
            <a:ahLst/>
            <a:cxnLst/>
            <a:rect l="0" t="0" r="0" b="0"/>
            <a:pathLst>
              <a:path w="374905" h="1">
                <a:moveTo>
                  <a:pt x="0" y="0"/>
                </a:moveTo>
                <a:lnTo>
                  <a:pt x="37490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a:xfrm>
            <a:off x="1926729" y="4676901"/>
            <a:ext cx="454915" cy="1"/>
          </a:xfrm>
          <a:custGeom>
            <a:avLst/>
            <a:gdLst/>
            <a:ahLst/>
            <a:cxnLst/>
            <a:rect l="0" t="0" r="0" b="0"/>
            <a:pathLst>
              <a:path w="454915" h="1">
                <a:moveTo>
                  <a:pt x="0" y="0"/>
                </a:moveTo>
                <a:lnTo>
                  <a:pt x="45491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8"/>
          <p:cNvSpPr/>
          <p:nvPr/>
        </p:nvSpPr>
        <p:spPr>
          <a:xfrm>
            <a:off x="2000643" y="5374894"/>
            <a:ext cx="478537" cy="1"/>
          </a:xfrm>
          <a:custGeom>
            <a:avLst/>
            <a:gdLst/>
            <a:ahLst/>
            <a:cxnLst/>
            <a:rect l="0" t="0" r="0" b="0"/>
            <a:pathLst>
              <a:path w="478537" h="1">
                <a:moveTo>
                  <a:pt x="0" y="0"/>
                </a:moveTo>
                <a:lnTo>
                  <a:pt x="478536"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任意多边形 9"/>
          <p:cNvSpPr/>
          <p:nvPr/>
        </p:nvSpPr>
        <p:spPr>
          <a:xfrm>
            <a:off x="2755023" y="5374894"/>
            <a:ext cx="839726" cy="1"/>
          </a:xfrm>
          <a:custGeom>
            <a:avLst/>
            <a:gdLst/>
            <a:ahLst/>
            <a:cxnLst/>
            <a:rect l="0" t="0" r="0" b="0"/>
            <a:pathLst>
              <a:path w="839726" h="1">
                <a:moveTo>
                  <a:pt x="0" y="0"/>
                </a:moveTo>
                <a:lnTo>
                  <a:pt x="839725"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任意多边形 10"/>
          <p:cNvSpPr/>
          <p:nvPr/>
        </p:nvSpPr>
        <p:spPr>
          <a:xfrm>
            <a:off x="1935873" y="5756655"/>
            <a:ext cx="576835" cy="1"/>
          </a:xfrm>
          <a:custGeom>
            <a:avLst/>
            <a:gdLst/>
            <a:ahLst/>
            <a:cxnLst/>
            <a:rect l="0" t="0" r="0" b="0"/>
            <a:pathLst>
              <a:path w="576835" h="1">
                <a:moveTo>
                  <a:pt x="0" y="0"/>
                </a:moveTo>
                <a:lnTo>
                  <a:pt x="57683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1"/>
          <p:cNvSpPr/>
          <p:nvPr/>
        </p:nvSpPr>
        <p:spPr>
          <a:xfrm>
            <a:off x="2790837" y="5756655"/>
            <a:ext cx="740665" cy="1"/>
          </a:xfrm>
          <a:custGeom>
            <a:avLst/>
            <a:gdLst/>
            <a:ahLst/>
            <a:cxnLst/>
            <a:rect l="0" t="0" r="0" b="0"/>
            <a:pathLst>
              <a:path w="740665" h="1">
                <a:moveTo>
                  <a:pt x="0" y="0"/>
                </a:moveTo>
                <a:lnTo>
                  <a:pt x="74066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descr="ws_743.tmp"/>
          <p:cNvPicPr>
            <a:picLocks/>
          </p:cNvPicPr>
          <p:nvPr/>
        </p:nvPicPr>
        <p:blipFill>
          <a:blip r:embed="rId2"/>
          <a:stretch>
            <a:fillRect/>
          </a:stretch>
        </p:blipFill>
        <p:spPr>
          <a:xfrm>
            <a:off x="101600" y="444500"/>
            <a:ext cx="8572500" cy="927100"/>
          </a:xfrm>
          <a:prstGeom prst="rect">
            <a:avLst/>
          </a:prstGeom>
        </p:spPr>
      </p:pic>
      <p:sp>
        <p:nvSpPr>
          <p:cNvPr id="14" name="TextBox 1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17</a:t>
            </a:r>
            <a:endParaRPr lang="zh-CN" altLang="en-US" sz="1398">
              <a:solidFill>
                <a:srgbClr val="000000"/>
              </a:solidFill>
              <a:latin typeface="Tahoma"/>
            </a:endParaRPr>
          </a:p>
        </p:txBody>
      </p:sp>
      <p:sp>
        <p:nvSpPr>
          <p:cNvPr id="15" name="TextBox 14"/>
          <p:cNvSpPr txBox="1"/>
          <p:nvPr/>
        </p:nvSpPr>
        <p:spPr>
          <a:xfrm>
            <a:off x="241179" y="6467296"/>
            <a:ext cx="3334246" cy="269304"/>
          </a:xfrm>
          <a:prstGeom prst="rect">
            <a:avLst/>
          </a:prstGeom>
          <a:noFill/>
        </p:spPr>
        <p:txBody>
          <a:bodyPr vert="horz" wrap="none" lIns="0" tIns="0" rIns="0" bIns="0" rtlCol="0">
            <a:spAutoFit/>
          </a:bodyPr>
          <a:lstStyle/>
          <a:p>
            <a:pPr>
              <a:lnSpc>
                <a:spcPts val="2064"/>
              </a:lnSpc>
            </a:pPr>
            <a:r>
              <a:rPr lang="zh-CN" altLang="en-US" sz="1998" smtClean="0">
                <a:solidFill>
                  <a:srgbClr val="33339A"/>
                </a:solidFill>
                <a:latin typeface="华文琥珀"/>
              </a:rPr>
              <a:t>数字逻辑</a:t>
            </a:r>
            <a:r>
              <a:rPr lang="en-US" altLang="zh-CN" sz="1998" smtClean="0">
                <a:solidFill>
                  <a:srgbClr val="33339A"/>
                </a:solidFill>
                <a:latin typeface="Times New Roman"/>
              </a:rPr>
              <a:t>——</a:t>
            </a:r>
            <a:r>
              <a:rPr lang="zh-CN" altLang="en-US" sz="1998" smtClean="0">
                <a:solidFill>
                  <a:srgbClr val="33339A"/>
                </a:solidFill>
                <a:latin typeface="华文琥珀"/>
              </a:rPr>
              <a:t>基础知识（二）</a:t>
            </a:r>
            <a:endParaRPr lang="zh-CN" altLang="en-US" sz="1998">
              <a:solidFill>
                <a:srgbClr val="33339A"/>
              </a:solidFill>
              <a:latin typeface="华文琥珀"/>
            </a:endParaRPr>
          </a:p>
        </p:txBody>
      </p:sp>
      <p:sp>
        <p:nvSpPr>
          <p:cNvPr id="16" name="TextBox 15"/>
          <p:cNvSpPr txBox="1"/>
          <p:nvPr/>
        </p:nvSpPr>
        <p:spPr>
          <a:xfrm>
            <a:off x="1108335" y="405129"/>
            <a:ext cx="7168629" cy="3500958"/>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114300" algn="l"/>
                <a:tab pos="393700" algn="l"/>
                <a:tab pos="800100" algn="l"/>
              </a:tabLst>
              <a:defRPr/>
            </a:pPr>
            <a:r>
              <a:rPr lang="zh-CN" altLang="en-US" smtClean="0"/>
              <a:t>	</a:t>
            </a:r>
            <a:r>
              <a:rPr lang="zh-CN" altLang="en-US" sz="4398" smtClean="0">
                <a:solidFill>
                  <a:srgbClr val="33339A"/>
                </a:solidFill>
                <a:latin typeface="Times New Roman"/>
              </a:rPr>
              <a:t>基本功能模块</a:t>
            </a:r>
            <a:r>
              <a:rPr lang="en-US" altLang="zh-CN" sz="4398" smtClean="0">
                <a:solidFill>
                  <a:srgbClr val="33339A"/>
                </a:solidFill>
                <a:latin typeface="Tahoma"/>
              </a:rPr>
              <a:t>(7)</a:t>
            </a:r>
          </a:p>
          <a:p>
            <a:pPr marL="0" marR="0" lvl="0" indent="0" defTabSz="914400" eaLnBrk="1" fontAlgn="auto" latinLnBrk="0" hangingPunct="1">
              <a:lnSpc>
                <a:spcPts val="1000"/>
              </a:lnSpc>
              <a:buClrTx/>
              <a:buSzTx/>
              <a:buNone/>
              <a:tabLst>
                <a:tab pos="114300" algn="l"/>
                <a:tab pos="393700" algn="l"/>
                <a:tab pos="800100" algn="l"/>
              </a:tabLst>
              <a:defRPr/>
            </a:pPr>
            <a:endParaRPr lang="en-US" altLang="zh-CN" sz="4398" smtClean="0">
              <a:solidFill>
                <a:srgbClr val="33339A"/>
              </a:solidFill>
              <a:latin typeface="Tahoma"/>
            </a:endParaRPr>
          </a:p>
          <a:p>
            <a:pPr marL="0" marR="0" lvl="0" indent="0" defTabSz="914400" eaLnBrk="1" fontAlgn="auto" latinLnBrk="0" hangingPunct="1">
              <a:lnSpc>
                <a:spcPts val="3723"/>
              </a:lnSpc>
              <a:buClrTx/>
              <a:buSzTx/>
              <a:buNone/>
              <a:tabLst>
                <a:tab pos="114300" algn="l"/>
                <a:tab pos="393700" algn="l"/>
                <a:tab pos="800100" algn="l"/>
              </a:tabLst>
              <a:defRPr/>
            </a:pPr>
            <a:r>
              <a:rPr lang="zh-CN" altLang="en-US" sz="2802" smtClean="0">
                <a:solidFill>
                  <a:srgbClr val="000000"/>
                </a:solidFill>
                <a:latin typeface="Times New Roman"/>
              </a:rPr>
              <a:t>例子</a:t>
            </a:r>
            <a:r>
              <a:rPr lang="en-US" altLang="zh-CN" sz="2802" smtClean="0">
                <a:solidFill>
                  <a:srgbClr val="000000"/>
                </a:solidFill>
                <a:latin typeface="Tahoma"/>
              </a:rPr>
              <a:t>: </a:t>
            </a:r>
            <a:r>
              <a:rPr lang="zh-CN" altLang="en-US" sz="2802" smtClean="0">
                <a:solidFill>
                  <a:srgbClr val="000000"/>
                </a:solidFill>
                <a:latin typeface="Times New Roman"/>
              </a:rPr>
              <a:t>设计烟感警报系统</a:t>
            </a:r>
          </a:p>
          <a:p>
            <a:pPr marL="0" marR="0" lvl="0" indent="0" defTabSz="914400" eaLnBrk="1" fontAlgn="auto" latinLnBrk="0" hangingPunct="1">
              <a:lnSpc>
                <a:spcPts val="3071"/>
              </a:lnSpc>
              <a:buClrTx/>
              <a:buSzTx/>
              <a:buNone/>
              <a:tabLst>
                <a:tab pos="114300" algn="l"/>
                <a:tab pos="393700" algn="l"/>
                <a:tab pos="800100" algn="l"/>
              </a:tabLst>
              <a:defRPr/>
            </a:pPr>
            <a:r>
              <a:rPr lang="zh-CN" altLang="en-US" sz="2802" smtClean="0">
                <a:solidFill>
                  <a:srgbClr val="000000"/>
                </a:solidFill>
                <a:latin typeface="Times New Roman"/>
              </a:rPr>
              <a:t>		</a:t>
            </a:r>
            <a:r>
              <a:rPr lang="zh-CN" altLang="en-US" sz="2400" smtClean="0">
                <a:solidFill>
                  <a:srgbClr val="000000"/>
                </a:solidFill>
                <a:latin typeface="Times New Roman"/>
              </a:rPr>
              <a:t>部件：两个烟感探测器，一个鸣叫器，一个自动电</a:t>
            </a:r>
          </a:p>
          <a:p>
            <a:pPr marL="0" marR="0" lvl="0" indent="0" defTabSz="914400" eaLnBrk="1" fontAlgn="auto" latinLnBrk="0" hangingPunct="1">
              <a:lnSpc>
                <a:spcPts val="2586"/>
              </a:lnSpc>
              <a:buClrTx/>
              <a:buSzTx/>
              <a:buNone/>
              <a:tabLst>
                <a:tab pos="114300" algn="l"/>
                <a:tab pos="393700" algn="l"/>
                <a:tab pos="800100" algn="l"/>
              </a:tabLst>
              <a:defRPr/>
            </a:pPr>
            <a:r>
              <a:rPr lang="zh-CN" altLang="en-US" sz="2400" smtClean="0">
                <a:solidFill>
                  <a:srgbClr val="000000"/>
                </a:solidFill>
                <a:latin typeface="Times New Roman"/>
              </a:rPr>
              <a:t>		话报警器</a:t>
            </a:r>
          </a:p>
          <a:p>
            <a:pPr marL="0" marR="0" lvl="0" indent="0" defTabSz="914400" eaLnBrk="1" fontAlgn="auto" latinLnBrk="0" hangingPunct="1">
              <a:lnSpc>
                <a:spcPts val="3162"/>
              </a:lnSpc>
              <a:buClrTx/>
              <a:buSzTx/>
              <a:buNone/>
              <a:tabLst>
                <a:tab pos="114300" algn="l"/>
                <a:tab pos="393700" algn="l"/>
                <a:tab pos="800100" algn="l"/>
              </a:tabLst>
              <a:defRPr/>
            </a:pPr>
            <a:r>
              <a:rPr lang="zh-CN" altLang="en-US" sz="2400" smtClean="0">
                <a:solidFill>
                  <a:srgbClr val="000000"/>
                </a:solidFill>
                <a:latin typeface="Times New Roman"/>
              </a:rPr>
              <a:t>		行为：</a:t>
            </a:r>
          </a:p>
          <a:p>
            <a:pPr marL="0" marR="0" lvl="0" indent="0" defTabSz="914400" eaLnBrk="1" fontAlgn="auto" latinLnBrk="0" hangingPunct="1">
              <a:lnSpc>
                <a:spcPts val="2644"/>
              </a:lnSpc>
              <a:buClrTx/>
              <a:buSzTx/>
              <a:buNone/>
              <a:tabLst>
                <a:tab pos="114300" algn="l"/>
                <a:tab pos="393700" algn="l"/>
                <a:tab pos="800100" algn="l"/>
              </a:tabLst>
              <a:defRPr/>
            </a:pPr>
            <a:r>
              <a:rPr lang="zh-CN" altLang="en-US" sz="2400" smtClean="0">
                <a:solidFill>
                  <a:srgbClr val="000000"/>
                </a:solidFill>
                <a:latin typeface="Times New Roman"/>
              </a:rPr>
              <a:t>			</a:t>
            </a:r>
            <a:r>
              <a:rPr lang="zh-CN" altLang="en-US" sz="1998" smtClean="0">
                <a:solidFill>
                  <a:srgbClr val="000000"/>
                </a:solidFill>
                <a:latin typeface="Times New Roman"/>
              </a:rPr>
              <a:t>当两个烟感器中的任何一个检验到烟，鸣叫器报警。</a:t>
            </a:r>
          </a:p>
          <a:p>
            <a:pPr marL="0" marR="0" lvl="0" indent="0" defTabSz="914400" eaLnBrk="1" fontAlgn="auto" latinLnBrk="0" hangingPunct="1">
              <a:lnSpc>
                <a:spcPts val="2634"/>
              </a:lnSpc>
              <a:buClrTx/>
              <a:buSzTx/>
              <a:buNone/>
              <a:tabLst>
                <a:tab pos="114300" algn="l"/>
                <a:tab pos="393700" algn="l"/>
                <a:tab pos="800100" algn="l"/>
              </a:tabLst>
              <a:defRPr/>
            </a:pPr>
            <a:r>
              <a:rPr lang="zh-CN" altLang="en-US" sz="1998" smtClean="0">
                <a:solidFill>
                  <a:srgbClr val="000000"/>
                </a:solidFill>
                <a:latin typeface="Times New Roman"/>
              </a:rPr>
              <a:t>			当两个烟感器同时检验到烟，自动向消防局打电话报警。</a:t>
            </a:r>
          </a:p>
          <a:p>
            <a:pPr marL="0" marR="0" lvl="0" indent="0" defTabSz="914400" eaLnBrk="1" fontAlgn="auto" latinLnBrk="0" hangingPunct="1">
              <a:lnSpc>
                <a:spcPts val="3158"/>
              </a:lnSpc>
              <a:buClrTx/>
              <a:buSzTx/>
              <a:buNone/>
              <a:tabLst>
                <a:tab pos="114300" algn="l"/>
                <a:tab pos="393700" algn="l"/>
                <a:tab pos="800100" algn="l"/>
              </a:tabLst>
              <a:defRPr/>
            </a:pPr>
            <a:r>
              <a:rPr lang="zh-CN" altLang="en-US" sz="1998" smtClean="0">
                <a:solidFill>
                  <a:srgbClr val="000000"/>
                </a:solidFill>
                <a:latin typeface="Times New Roman"/>
              </a:rPr>
              <a:t>		</a:t>
            </a:r>
            <a:r>
              <a:rPr lang="zh-CN" altLang="en-US" sz="2400" smtClean="0">
                <a:solidFill>
                  <a:srgbClr val="000000"/>
                </a:solidFill>
                <a:latin typeface="Times New Roman"/>
              </a:rPr>
              <a:t>信号：</a:t>
            </a:r>
            <a:endParaRPr lang="zh-CN" altLang="en-US" sz="2400">
              <a:solidFill>
                <a:srgbClr val="000000"/>
              </a:solidFill>
              <a:latin typeface="Times New Roman"/>
            </a:endParaRPr>
          </a:p>
        </p:txBody>
      </p:sp>
      <p:sp>
        <p:nvSpPr>
          <p:cNvPr id="17" name="TextBox 16"/>
          <p:cNvSpPr txBox="1"/>
          <p:nvPr/>
        </p:nvSpPr>
        <p:spPr>
          <a:xfrm>
            <a:off x="2729109" y="3906519"/>
            <a:ext cx="4082849" cy="974626"/>
          </a:xfrm>
          <a:prstGeom prst="rect">
            <a:avLst/>
          </a:prstGeom>
          <a:noFill/>
        </p:spPr>
        <p:txBody>
          <a:bodyPr vert="horz" wrap="none" lIns="0" tIns="0" rIns="0" bIns="0" rtlCol="0">
            <a:spAutoFit/>
          </a:bodyPr>
          <a:lstStyle/>
          <a:p>
            <a:pPr marL="0" marR="0" lvl="0" indent="0" defTabSz="914400" eaLnBrk="1" fontAlgn="auto" latinLnBrk="0" hangingPunct="1">
              <a:lnSpc>
                <a:spcPts val="2410"/>
              </a:lnSpc>
              <a:buClrTx/>
              <a:buSzTx/>
              <a:buNone/>
              <a:tabLst>
                <a:tab pos="63500" algn="l"/>
              </a:tabLst>
              <a:defRPr/>
            </a:pPr>
            <a:r>
              <a:rPr lang="en-US" altLang="zh-CN" sz="1998" smtClean="0">
                <a:solidFill>
                  <a:srgbClr val="000000"/>
                </a:solidFill>
                <a:latin typeface="Tahoma"/>
              </a:rPr>
              <a:t>: </a:t>
            </a:r>
            <a:r>
              <a:rPr lang="zh-CN" altLang="en-US" sz="1998" smtClean="0">
                <a:solidFill>
                  <a:srgbClr val="000000"/>
                </a:solidFill>
                <a:latin typeface="Times New Roman"/>
              </a:rPr>
              <a:t>两个烟感器输出的低有效信号</a:t>
            </a:r>
          </a:p>
          <a:p>
            <a:pPr marL="0" marR="0" lvl="0" indent="0" defTabSz="914400" eaLnBrk="1" fontAlgn="auto" latinLnBrk="0" hangingPunct="1">
              <a:lnSpc>
                <a:spcPts val="2640"/>
              </a:lnSpc>
              <a:buClrTx/>
              <a:buSzTx/>
              <a:buNone/>
              <a:tabLst>
                <a:tab pos="63500" algn="l"/>
              </a:tabLst>
              <a:defRPr/>
            </a:pPr>
            <a:r>
              <a:rPr lang="zh-CN" altLang="en-US" sz="1998" smtClean="0">
                <a:solidFill>
                  <a:srgbClr val="000000"/>
                </a:solidFill>
                <a:latin typeface="Times New Roman"/>
              </a:rPr>
              <a:t>	</a:t>
            </a:r>
            <a:r>
              <a:rPr lang="en-US" altLang="zh-CN" sz="1998" smtClean="0">
                <a:solidFill>
                  <a:srgbClr val="000000"/>
                </a:solidFill>
                <a:latin typeface="Tahoma"/>
              </a:rPr>
              <a:t>: </a:t>
            </a:r>
            <a:r>
              <a:rPr lang="zh-CN" altLang="en-US" sz="1998" smtClean="0">
                <a:solidFill>
                  <a:srgbClr val="000000"/>
                </a:solidFill>
                <a:latin typeface="Times New Roman"/>
              </a:rPr>
              <a:t>鸣叫器的低有效输入信号</a:t>
            </a:r>
          </a:p>
          <a:p>
            <a:pPr marL="0" marR="0" lvl="0" indent="0" defTabSz="914400" eaLnBrk="1" fontAlgn="auto" latinLnBrk="0" hangingPunct="1">
              <a:lnSpc>
                <a:spcPts val="2634"/>
              </a:lnSpc>
              <a:buClrTx/>
              <a:buSzTx/>
              <a:buNone/>
              <a:tabLst>
                <a:tab pos="63500" algn="l"/>
              </a:tabLst>
              <a:defRPr/>
            </a:pPr>
            <a:r>
              <a:rPr lang="zh-CN" altLang="en-US" sz="1998" smtClean="0">
                <a:solidFill>
                  <a:srgbClr val="000000"/>
                </a:solidFill>
                <a:latin typeface="Times New Roman"/>
              </a:rPr>
              <a:t>	</a:t>
            </a:r>
            <a:r>
              <a:rPr lang="en-US" altLang="zh-CN" sz="1998" smtClean="0">
                <a:solidFill>
                  <a:srgbClr val="000000"/>
                </a:solidFill>
                <a:latin typeface="Tahoma"/>
              </a:rPr>
              <a:t>: </a:t>
            </a:r>
            <a:r>
              <a:rPr lang="zh-CN" altLang="en-US" sz="1998" smtClean="0">
                <a:solidFill>
                  <a:srgbClr val="000000"/>
                </a:solidFill>
                <a:latin typeface="Times New Roman"/>
              </a:rPr>
              <a:t>自动电话报警器的低有效输入信号</a:t>
            </a:r>
            <a:endParaRPr lang="zh-CN" altLang="en-US" sz="1998">
              <a:solidFill>
                <a:srgbClr val="000000"/>
              </a:solidFill>
              <a:latin typeface="Times New Roman"/>
            </a:endParaRPr>
          </a:p>
        </p:txBody>
      </p:sp>
      <p:sp>
        <p:nvSpPr>
          <p:cNvPr id="19" name="TextBox 18"/>
          <p:cNvSpPr txBox="1"/>
          <p:nvPr/>
        </p:nvSpPr>
        <p:spPr>
          <a:xfrm>
            <a:off x="1508385" y="4038347"/>
            <a:ext cx="1231106" cy="1256754"/>
          </a:xfrm>
          <a:prstGeom prst="rect">
            <a:avLst/>
          </a:prstGeom>
          <a:noFill/>
        </p:spPr>
        <p:txBody>
          <a:bodyPr vert="horz" wrap="none" lIns="0" tIns="0" rIns="0" bIns="0" rtlCol="0">
            <a:spAutoFit/>
          </a:bodyPr>
          <a:lstStyle/>
          <a:p>
            <a:pPr marL="0" marR="0" lvl="0" indent="0" defTabSz="914400" eaLnBrk="1" fontAlgn="auto" latinLnBrk="0" hangingPunct="1">
              <a:lnSpc>
                <a:spcPts val="1391"/>
              </a:lnSpc>
              <a:buClrTx/>
              <a:buSzTx/>
              <a:buNone/>
              <a:tabLst>
                <a:tab pos="419100" algn="l"/>
              </a:tabLst>
              <a:defRPr/>
            </a:pPr>
            <a:r>
              <a:rPr lang="en-US" altLang="zh-CN" smtClean="0"/>
              <a:t>	</a:t>
            </a:r>
            <a:r>
              <a:rPr lang="en-US" altLang="zh-CN" sz="1546" i="1" smtClean="0">
                <a:solidFill>
                  <a:srgbClr val="000000"/>
                </a:solidFill>
                <a:latin typeface="Times New Roman"/>
              </a:rPr>
              <a:t>D</a:t>
            </a:r>
            <a:r>
              <a:rPr lang="en-US" altLang="zh-CN" sz="1546" smtClean="0">
                <a:solidFill>
                  <a:srgbClr val="000000"/>
                </a:solidFill>
                <a:latin typeface="Times New Roman"/>
              </a:rPr>
              <a:t>1, </a:t>
            </a:r>
            <a:r>
              <a:rPr lang="en-US" altLang="zh-CN" sz="1546" i="1" smtClean="0">
                <a:solidFill>
                  <a:srgbClr val="000000"/>
                </a:solidFill>
                <a:latin typeface="Times New Roman"/>
              </a:rPr>
              <a:t>D</a:t>
            </a:r>
            <a:r>
              <a:rPr lang="en-US" altLang="zh-CN" sz="1546" smtClean="0">
                <a:solidFill>
                  <a:srgbClr val="000000"/>
                </a:solidFill>
                <a:latin typeface="Times New Roman"/>
              </a:rPr>
              <a:t>2</a:t>
            </a:r>
          </a:p>
          <a:p>
            <a:pPr marL="0" marR="0" lvl="0" indent="0" defTabSz="914400" eaLnBrk="1" fontAlgn="auto" latinLnBrk="0" hangingPunct="1">
              <a:lnSpc>
                <a:spcPts val="1000"/>
              </a:lnSpc>
              <a:buClrTx/>
              <a:buSzTx/>
              <a:buNone/>
              <a:tabLst>
                <a:tab pos="419100" algn="l"/>
              </a:tabLst>
              <a:defRPr/>
            </a:pPr>
            <a:endParaRPr lang="en-US" altLang="zh-CN" sz="1546" smtClean="0">
              <a:solidFill>
                <a:srgbClr val="000000"/>
              </a:solidFill>
              <a:latin typeface="Times New Roman"/>
            </a:endParaRPr>
          </a:p>
          <a:p>
            <a:pPr marL="0" marR="0" lvl="0" indent="0" defTabSz="914400" eaLnBrk="1" fontAlgn="auto" latinLnBrk="0" hangingPunct="1">
              <a:lnSpc>
                <a:spcPts val="2071"/>
              </a:lnSpc>
              <a:buClrTx/>
              <a:buSzTx/>
              <a:buNone/>
              <a:tabLst>
                <a:tab pos="419100" algn="l"/>
              </a:tabLst>
              <a:defRPr/>
            </a:pPr>
            <a:r>
              <a:rPr lang="en-US" altLang="zh-CN" sz="1546" smtClean="0">
                <a:solidFill>
                  <a:srgbClr val="000000"/>
                </a:solidFill>
                <a:latin typeface="Times New Roman"/>
              </a:rPr>
              <a:t>	</a:t>
            </a:r>
            <a:r>
              <a:rPr lang="en-US" altLang="zh-CN" sz="1597" i="1" smtClean="0">
                <a:solidFill>
                  <a:srgbClr val="000000"/>
                </a:solidFill>
                <a:latin typeface="Times New Roman"/>
              </a:rPr>
              <a:t>SPK</a:t>
            </a:r>
          </a:p>
          <a:p>
            <a:pPr marL="0" marR="0" lvl="0" indent="0" defTabSz="914400" eaLnBrk="1" fontAlgn="auto" latinLnBrk="0" hangingPunct="1">
              <a:lnSpc>
                <a:spcPts val="2429"/>
              </a:lnSpc>
              <a:buClrTx/>
              <a:buSzTx/>
              <a:buNone/>
              <a:tabLst>
                <a:tab pos="419100" algn="l"/>
              </a:tabLst>
              <a:defRPr/>
            </a:pPr>
            <a:r>
              <a:rPr lang="en-US" altLang="zh-CN" sz="1597" i="1" smtClean="0">
                <a:solidFill>
                  <a:srgbClr val="000000"/>
                </a:solidFill>
                <a:latin typeface="Times New Roman"/>
              </a:rPr>
              <a:t>	</a:t>
            </a:r>
            <a:r>
              <a:rPr lang="en-US" altLang="zh-CN" sz="1620" i="1" smtClean="0">
                <a:solidFill>
                  <a:srgbClr val="000000"/>
                </a:solidFill>
                <a:latin typeface="Times New Roman"/>
              </a:rPr>
              <a:t>DIAL</a:t>
            </a:r>
          </a:p>
          <a:p>
            <a:pPr marL="0" marR="0" lvl="0" indent="0" defTabSz="914400" eaLnBrk="1" fontAlgn="auto" latinLnBrk="0" hangingPunct="1">
              <a:lnSpc>
                <a:spcPts val="2858"/>
              </a:lnSpc>
              <a:buClrTx/>
              <a:buSzTx/>
              <a:buNone/>
              <a:tabLst>
                <a:tab pos="419100" algn="l"/>
              </a:tabLst>
              <a:defRPr/>
            </a:pPr>
            <a:r>
              <a:rPr lang="zh-CN" altLang="en-US" sz="2400" smtClean="0">
                <a:solidFill>
                  <a:srgbClr val="000000"/>
                </a:solidFill>
                <a:latin typeface="Times New Roman"/>
              </a:rPr>
              <a:t>逻辑方程</a:t>
            </a:r>
            <a:endParaRPr lang="zh-CN" altLang="en-US" sz="2400">
              <a:solidFill>
                <a:srgbClr val="000000"/>
              </a:solidFill>
              <a:latin typeface="Times New Roman"/>
            </a:endParaRPr>
          </a:p>
        </p:txBody>
      </p:sp>
      <p:sp>
        <p:nvSpPr>
          <p:cNvPr id="20" name="TextBox 19"/>
          <p:cNvSpPr txBox="1"/>
          <p:nvPr/>
        </p:nvSpPr>
        <p:spPr>
          <a:xfrm>
            <a:off x="1940439" y="5356752"/>
            <a:ext cx="1774525" cy="705321"/>
          </a:xfrm>
          <a:prstGeom prst="rect">
            <a:avLst/>
          </a:prstGeom>
          <a:noFill/>
        </p:spPr>
        <p:txBody>
          <a:bodyPr vert="horz" wrap="none" lIns="0" tIns="0" rIns="0" bIns="0" rtlCol="0">
            <a:spAutoFit/>
          </a:bodyPr>
          <a:lstStyle/>
          <a:p>
            <a:pPr marL="0" marR="0" lvl="0" indent="0" defTabSz="914400" eaLnBrk="1" fontAlgn="auto" latinLnBrk="0" hangingPunct="1">
              <a:lnSpc>
                <a:spcPts val="2483"/>
              </a:lnSpc>
              <a:buClrTx/>
              <a:buSzTx/>
              <a:buNone/>
              <a:tabLst>
                <a:tab pos="63500" algn="l"/>
              </a:tabLst>
              <a:defRPr/>
            </a:pPr>
            <a:r>
              <a:rPr lang="nn-NO" altLang="zh-CN" dirty="0" smtClean="0"/>
              <a:t>	</a:t>
            </a:r>
            <a:r>
              <a:rPr lang="nn-NO" altLang="zh-CN" sz="2029" i="1" dirty="0" smtClean="0">
                <a:solidFill>
                  <a:srgbClr val="000000"/>
                </a:solidFill>
                <a:latin typeface="Times New Roman"/>
              </a:rPr>
              <a:t>SPK </a:t>
            </a:r>
            <a:r>
              <a:rPr lang="nn-NO" altLang="zh-CN" sz="2029" dirty="0" smtClean="0">
                <a:solidFill>
                  <a:srgbClr val="000000"/>
                </a:solidFill>
                <a:latin typeface="Symbol"/>
              </a:rPr>
              <a:t>= </a:t>
            </a:r>
            <a:r>
              <a:rPr lang="nn-NO" altLang="zh-CN" sz="2029" i="1" dirty="0" smtClean="0">
                <a:solidFill>
                  <a:srgbClr val="000000"/>
                </a:solidFill>
                <a:latin typeface="Times New Roman"/>
              </a:rPr>
              <a:t>D</a:t>
            </a:r>
            <a:r>
              <a:rPr lang="nn-NO" altLang="zh-CN" sz="2029" dirty="0" smtClean="0">
                <a:solidFill>
                  <a:srgbClr val="000000"/>
                </a:solidFill>
                <a:latin typeface="Times New Roman"/>
              </a:rPr>
              <a:t>1 </a:t>
            </a:r>
            <a:r>
              <a:rPr lang="nn-NO" altLang="zh-CN" sz="2029" dirty="0" smtClean="0">
                <a:solidFill>
                  <a:srgbClr val="000000"/>
                </a:solidFill>
                <a:latin typeface="Symbol"/>
              </a:rPr>
              <a:t>+ </a:t>
            </a:r>
            <a:r>
              <a:rPr lang="nn-NO" altLang="zh-CN" sz="2029" i="1" dirty="0" smtClean="0">
                <a:solidFill>
                  <a:srgbClr val="000000"/>
                </a:solidFill>
                <a:latin typeface="Times New Roman"/>
              </a:rPr>
              <a:t>D </a:t>
            </a:r>
            <a:r>
              <a:rPr lang="nn-NO" altLang="zh-CN" sz="2029" dirty="0" smtClean="0">
                <a:solidFill>
                  <a:srgbClr val="000000"/>
                </a:solidFill>
                <a:latin typeface="Times New Roman"/>
              </a:rPr>
              <a:t>2</a:t>
            </a:r>
          </a:p>
          <a:p>
            <a:pPr marL="0" marR="0" lvl="0" indent="0" defTabSz="914400" eaLnBrk="1" fontAlgn="auto" latinLnBrk="0" hangingPunct="1">
              <a:lnSpc>
                <a:spcPts val="3029"/>
              </a:lnSpc>
              <a:buClrTx/>
              <a:buSzTx/>
              <a:buNone/>
              <a:tabLst>
                <a:tab pos="63500" algn="l"/>
              </a:tabLst>
              <a:defRPr/>
            </a:pPr>
            <a:r>
              <a:rPr lang="nn-NO" altLang="zh-CN" sz="2052" i="1" dirty="0" smtClean="0">
                <a:solidFill>
                  <a:srgbClr val="000000"/>
                </a:solidFill>
                <a:latin typeface="Times New Roman"/>
              </a:rPr>
              <a:t>DIAL </a:t>
            </a:r>
            <a:r>
              <a:rPr lang="nn-NO" altLang="zh-CN" sz="2052" dirty="0" smtClean="0">
                <a:solidFill>
                  <a:srgbClr val="000000"/>
                </a:solidFill>
                <a:latin typeface="Symbol"/>
              </a:rPr>
              <a:t>= </a:t>
            </a:r>
            <a:r>
              <a:rPr lang="nn-NO" altLang="zh-CN" sz="2052" i="1" dirty="0" smtClean="0">
                <a:solidFill>
                  <a:srgbClr val="000000"/>
                </a:solidFill>
                <a:latin typeface="Times New Roman"/>
              </a:rPr>
              <a:t>D</a:t>
            </a:r>
            <a:r>
              <a:rPr lang="nn-NO" altLang="zh-CN" sz="2052" dirty="0" smtClean="0">
                <a:solidFill>
                  <a:srgbClr val="000000"/>
                </a:solidFill>
                <a:latin typeface="Times New Roman"/>
              </a:rPr>
              <a:t>1</a:t>
            </a:r>
            <a:r>
              <a:rPr lang="nn-NO" altLang="zh-CN" sz="2052" b="1" dirty="0" smtClean="0">
                <a:solidFill>
                  <a:srgbClr val="000000"/>
                </a:solidFill>
                <a:latin typeface="Symbol"/>
                <a:ea typeface="楷体_GB2312"/>
                <a:sym typeface="Symbol"/>
              </a:rPr>
              <a:t>●</a:t>
            </a:r>
            <a:r>
              <a:rPr lang="nn-NO" altLang="zh-CN" sz="2052" i="1" dirty="0" smtClean="0">
                <a:solidFill>
                  <a:srgbClr val="000000"/>
                </a:solidFill>
                <a:latin typeface="Times New Roman"/>
              </a:rPr>
              <a:t>D</a:t>
            </a:r>
            <a:r>
              <a:rPr lang="nn-NO" altLang="zh-CN" sz="2052" dirty="0" smtClean="0">
                <a:solidFill>
                  <a:srgbClr val="000000"/>
                </a:solidFill>
                <a:latin typeface="Times New Roman"/>
              </a:rPr>
              <a:t>2</a:t>
            </a:r>
            <a:endParaRPr lang="zh-CN" altLang="en-US" sz="2052" dirty="0">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5288" y="304800"/>
            <a:ext cx="8748712" cy="1431925"/>
          </a:xfrm>
        </p:spPr>
        <p:txBody>
          <a:bodyPr>
            <a:normAutofit fontScale="90000"/>
          </a:bodyPr>
          <a:lstStyle/>
          <a:p>
            <a:r>
              <a:rPr lang="zh-CN" altLang="en-US"/>
              <a:t>软件固化的设计方法</a:t>
            </a:r>
            <a:br>
              <a:rPr lang="zh-CN" altLang="en-US"/>
            </a:br>
            <a:r>
              <a:rPr lang="zh-CN" altLang="en-US"/>
              <a:t>                     </a:t>
            </a:r>
            <a:r>
              <a:rPr lang="zh-CN" altLang="en-US" sz="3600"/>
              <a:t>计算机系统演变过程</a:t>
            </a:r>
          </a:p>
        </p:txBody>
      </p:sp>
      <p:sp>
        <p:nvSpPr>
          <p:cNvPr id="56323" name="Rectangle 3"/>
          <p:cNvSpPr>
            <a:spLocks noGrp="1" noChangeArrowheads="1"/>
          </p:cNvSpPr>
          <p:nvPr>
            <p:ph type="body" idx="1"/>
          </p:nvPr>
        </p:nvSpPr>
        <p:spPr>
          <a:xfrm>
            <a:off x="1066800" y="1989138"/>
            <a:ext cx="7543800" cy="4114800"/>
          </a:xfrm>
        </p:spPr>
        <p:txBody>
          <a:bodyPr/>
          <a:lstStyle/>
          <a:p>
            <a:pPr>
              <a:lnSpc>
                <a:spcPct val="90000"/>
              </a:lnSpc>
              <a:buFont typeface="Wingdings" pitchFamily="2" charset="2"/>
              <a:buNone/>
            </a:pPr>
            <a:r>
              <a:rPr lang="zh-CN" altLang="en-US" sz="2400" b="1" dirty="0"/>
              <a:t>系统的设计过程：</a:t>
            </a:r>
          </a:p>
          <a:p>
            <a:pPr>
              <a:lnSpc>
                <a:spcPct val="90000"/>
              </a:lnSpc>
              <a:buFont typeface="Wingdings" pitchFamily="2" charset="2"/>
              <a:buNone/>
            </a:pPr>
            <a:r>
              <a:rPr lang="zh-CN" altLang="en-US" sz="2400" b="1" dirty="0"/>
              <a:t>    第一步：软件算法模拟；第二步：硬件固化</a:t>
            </a:r>
          </a:p>
          <a:p>
            <a:pPr>
              <a:lnSpc>
                <a:spcPct val="90000"/>
              </a:lnSpc>
              <a:buFont typeface="Wingdings" pitchFamily="2" charset="2"/>
              <a:buNone/>
            </a:pPr>
            <a:r>
              <a:rPr lang="zh-CN" altLang="en-US" sz="2400" b="1" dirty="0"/>
              <a:t>硬件系统的发展：</a:t>
            </a:r>
          </a:p>
          <a:p>
            <a:pPr>
              <a:lnSpc>
                <a:spcPct val="90000"/>
              </a:lnSpc>
              <a:buFont typeface="Wingdings" pitchFamily="2" charset="2"/>
              <a:buNone/>
            </a:pPr>
            <a:r>
              <a:rPr lang="zh-CN" altLang="en-US" sz="2400" b="1" dirty="0"/>
              <a:t>    </a:t>
            </a:r>
            <a:r>
              <a:rPr lang="en-US" altLang="zh-CN" sz="2400" b="1" dirty="0"/>
              <a:t>on system    </a:t>
            </a:r>
            <a:r>
              <a:rPr lang="en-US" altLang="zh-CN" sz="2400" b="1" dirty="0" smtClean="0"/>
              <a:t>  on </a:t>
            </a:r>
            <a:r>
              <a:rPr lang="en-US" altLang="zh-CN" sz="2400" b="1" dirty="0"/>
              <a:t>board    </a:t>
            </a:r>
            <a:r>
              <a:rPr lang="en-US" altLang="zh-CN" sz="2400" b="1" dirty="0" smtClean="0"/>
              <a:t>  on </a:t>
            </a:r>
            <a:r>
              <a:rPr lang="en-US" altLang="zh-CN" sz="2400" b="1" dirty="0"/>
              <a:t>chip</a:t>
            </a:r>
          </a:p>
          <a:p>
            <a:pPr>
              <a:lnSpc>
                <a:spcPct val="90000"/>
              </a:lnSpc>
              <a:buFont typeface="Wingdings" pitchFamily="2" charset="2"/>
              <a:buNone/>
            </a:pPr>
            <a:r>
              <a:rPr lang="zh-CN" altLang="en-US" sz="2400" b="1" dirty="0"/>
              <a:t>专用与通用结合，逐步由专用到通用</a:t>
            </a:r>
          </a:p>
          <a:p>
            <a:pPr>
              <a:lnSpc>
                <a:spcPct val="90000"/>
              </a:lnSpc>
              <a:buFont typeface="Wingdings" pitchFamily="2" charset="2"/>
              <a:buNone/>
            </a:pPr>
            <a:r>
              <a:rPr lang="zh-CN" altLang="en-US" sz="2400" b="1" dirty="0"/>
              <a:t>软件：灵活，可任意修改，但速度慢</a:t>
            </a:r>
          </a:p>
          <a:p>
            <a:pPr>
              <a:lnSpc>
                <a:spcPct val="90000"/>
              </a:lnSpc>
              <a:buFont typeface="Wingdings" pitchFamily="2" charset="2"/>
              <a:buNone/>
            </a:pPr>
            <a:r>
              <a:rPr lang="zh-CN" altLang="en-US" sz="2400" b="1" dirty="0"/>
              <a:t>硬件：速度快，不可任意修改</a:t>
            </a:r>
          </a:p>
          <a:p>
            <a:pPr>
              <a:lnSpc>
                <a:spcPct val="90000"/>
              </a:lnSpc>
              <a:buFont typeface="Wingdings" pitchFamily="2" charset="2"/>
              <a:buNone/>
            </a:pPr>
            <a:r>
              <a:rPr lang="zh-CN" altLang="en-US" sz="2400" b="1" dirty="0"/>
              <a:t>软件与硬件在逻辑功能上是统一的，在硬件设计中逐步引进软件可编程的思想，</a:t>
            </a:r>
            <a:r>
              <a:rPr lang="zh-CN" altLang="en-US" sz="2400" b="1" dirty="0">
                <a:latin typeface="Arial"/>
              </a:rPr>
              <a:t>“</a:t>
            </a:r>
            <a:r>
              <a:rPr lang="zh-CN" altLang="en-US" sz="2400" b="1" dirty="0"/>
              <a:t>以存代算的思想，各种可编程逻辑器件（</a:t>
            </a:r>
            <a:r>
              <a:rPr lang="en-US" altLang="zh-CN" sz="2400" b="1" dirty="0"/>
              <a:t>PLD</a:t>
            </a:r>
            <a:r>
              <a:rPr lang="zh-CN" altLang="en-US" sz="2400" b="1" dirty="0"/>
              <a:t>）为硬件设计带来方便。</a:t>
            </a:r>
          </a:p>
        </p:txBody>
      </p:sp>
      <p:sp>
        <p:nvSpPr>
          <p:cNvPr id="56325" name="Line 5"/>
          <p:cNvSpPr>
            <a:spLocks noChangeShapeType="1"/>
          </p:cNvSpPr>
          <p:nvPr/>
        </p:nvSpPr>
        <p:spPr bwMode="auto">
          <a:xfrm>
            <a:off x="2743200" y="3429000"/>
            <a:ext cx="288925" cy="0"/>
          </a:xfrm>
          <a:prstGeom prst="line">
            <a:avLst/>
          </a:prstGeom>
          <a:noFill/>
          <a:ln w="47625">
            <a:solidFill>
              <a:schemeClr val="tx1"/>
            </a:solidFill>
            <a:round/>
            <a:headEnd/>
            <a:tailEnd type="triangle" w="med" len="med"/>
          </a:ln>
          <a:effectLst/>
        </p:spPr>
        <p:txBody>
          <a:bodyPr/>
          <a:lstStyle/>
          <a:p>
            <a:endParaRPr lang="zh-CN" altLang="en-US"/>
          </a:p>
        </p:txBody>
      </p:sp>
      <p:sp>
        <p:nvSpPr>
          <p:cNvPr id="56326" name="Line 6"/>
          <p:cNvSpPr>
            <a:spLocks noChangeShapeType="1"/>
          </p:cNvSpPr>
          <p:nvPr/>
        </p:nvSpPr>
        <p:spPr bwMode="auto">
          <a:xfrm>
            <a:off x="4298008" y="3419272"/>
            <a:ext cx="288925" cy="0"/>
          </a:xfrm>
          <a:prstGeom prst="line">
            <a:avLst/>
          </a:prstGeom>
          <a:noFill/>
          <a:ln w="47625">
            <a:solidFill>
              <a:schemeClr val="tx1"/>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32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44.tmp"/>
          <p:cNvPicPr>
            <a:picLocks/>
          </p:cNvPicPr>
          <p:nvPr/>
        </p:nvPicPr>
        <p:blipFill>
          <a:blip r:embed="rId2"/>
          <a:stretch>
            <a:fillRect/>
          </a:stretch>
        </p:blipFill>
        <p:spPr>
          <a:xfrm>
            <a:off x="0" y="-1"/>
            <a:ext cx="9118600" cy="6819900"/>
          </a:xfrm>
          <a:prstGeom prst="rect">
            <a:avLst/>
          </a:prstGeom>
        </p:spPr>
      </p:pic>
      <p:pic>
        <p:nvPicPr>
          <p:cNvPr id="3" name="图片 2" descr="ws_746.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18</a:t>
            </a:r>
            <a:endParaRPr lang="zh-CN" altLang="en-US" sz="1398">
              <a:solidFill>
                <a:srgbClr val="000000"/>
              </a:solidFill>
              <a:latin typeface="Tahoma"/>
            </a:endParaRPr>
          </a:p>
        </p:txBody>
      </p:sp>
      <p:sp>
        <p:nvSpPr>
          <p:cNvPr id="6" name="TextBox 5"/>
          <p:cNvSpPr txBox="1"/>
          <p:nvPr/>
        </p:nvSpPr>
        <p:spPr>
          <a:xfrm>
            <a:off x="1230255" y="405129"/>
            <a:ext cx="4488408" cy="1564531"/>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(8)</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862"/>
              </a:lnSpc>
              <a:buClrTx/>
              <a:buSzTx/>
              <a:buNone/>
              <a:tabLst>
                <a:tab pos="381000" algn="l"/>
              </a:tabLst>
              <a:defRPr/>
            </a:pPr>
            <a:r>
              <a:rPr lang="en-US" altLang="zh-CN" sz="4398" smtClean="0">
                <a:solidFill>
                  <a:srgbClr val="33339A"/>
                </a:solidFill>
                <a:latin typeface="Tahoma"/>
              </a:rPr>
              <a:t>	</a:t>
            </a:r>
            <a:r>
              <a:rPr lang="zh-CN" altLang="en-US" sz="3198" smtClean="0">
                <a:solidFill>
                  <a:srgbClr val="000000"/>
                </a:solidFill>
                <a:latin typeface="Times New Roman"/>
              </a:rPr>
              <a:t>烟感报警系统的逻辑图</a:t>
            </a:r>
            <a:endParaRPr lang="zh-CN" altLang="en-US" sz="3198">
              <a:solidFill>
                <a:srgbClr val="000000"/>
              </a:solidFill>
              <a:latin typeface="Times New Roman"/>
            </a:endParaRPr>
          </a:p>
        </p:txBody>
      </p:sp>
      <p:sp>
        <p:nvSpPr>
          <p:cNvPr id="7" name="TextBox 6"/>
          <p:cNvSpPr txBox="1"/>
          <p:nvPr/>
        </p:nvSpPr>
        <p:spPr>
          <a:xfrm>
            <a:off x="4060323" y="3350086"/>
            <a:ext cx="267702" cy="195566"/>
          </a:xfrm>
          <a:prstGeom prst="rect">
            <a:avLst/>
          </a:prstGeom>
          <a:noFill/>
        </p:spPr>
        <p:txBody>
          <a:bodyPr vert="horz" wrap="none" lIns="0" tIns="0" rIns="0" bIns="0" rtlCol="0">
            <a:spAutoFit/>
          </a:bodyPr>
          <a:lstStyle/>
          <a:p>
            <a:pPr>
              <a:lnSpc>
                <a:spcPts val="1536"/>
              </a:lnSpc>
            </a:pPr>
            <a:r>
              <a:rPr lang="en-US" altLang="zh-CN" sz="1706" smtClean="0">
                <a:solidFill>
                  <a:srgbClr val="000000"/>
                </a:solidFill>
                <a:latin typeface="Times New Roman"/>
              </a:rPr>
              <a:t>G1</a:t>
            </a:r>
            <a:endParaRPr lang="zh-CN" altLang="en-US" sz="1706">
              <a:solidFill>
                <a:srgbClr val="000000"/>
              </a:solidFill>
              <a:latin typeface="Times New Roman"/>
            </a:endParaRPr>
          </a:p>
        </p:txBody>
      </p:sp>
      <p:sp>
        <p:nvSpPr>
          <p:cNvPr id="8" name="TextBox 7"/>
          <p:cNvSpPr txBox="1"/>
          <p:nvPr/>
        </p:nvSpPr>
        <p:spPr>
          <a:xfrm>
            <a:off x="4771273" y="3101669"/>
            <a:ext cx="767839" cy="195566"/>
          </a:xfrm>
          <a:prstGeom prst="rect">
            <a:avLst/>
          </a:prstGeom>
          <a:noFill/>
        </p:spPr>
        <p:txBody>
          <a:bodyPr vert="horz" wrap="none" lIns="0" tIns="0" rIns="0" bIns="0" rtlCol="0">
            <a:spAutoFit/>
          </a:bodyPr>
          <a:lstStyle/>
          <a:p>
            <a:pPr>
              <a:lnSpc>
                <a:spcPts val="1536"/>
              </a:lnSpc>
            </a:pPr>
            <a:r>
              <a:rPr lang="en-US" altLang="zh-CN" sz="1706" smtClean="0">
                <a:solidFill>
                  <a:srgbClr val="000000"/>
                </a:solidFill>
                <a:latin typeface="Times New Roman"/>
              </a:rPr>
              <a:t>D1 + D2</a:t>
            </a:r>
            <a:endParaRPr lang="zh-CN" altLang="en-US" sz="1706">
              <a:solidFill>
                <a:srgbClr val="000000"/>
              </a:solidFill>
              <a:latin typeface="Times New Roman"/>
            </a:endParaRPr>
          </a:p>
        </p:txBody>
      </p:sp>
      <p:sp>
        <p:nvSpPr>
          <p:cNvPr id="9" name="TextBox 8"/>
          <p:cNvSpPr txBox="1"/>
          <p:nvPr/>
        </p:nvSpPr>
        <p:spPr>
          <a:xfrm>
            <a:off x="4057275" y="4577668"/>
            <a:ext cx="267702" cy="195566"/>
          </a:xfrm>
          <a:prstGeom prst="rect">
            <a:avLst/>
          </a:prstGeom>
          <a:noFill/>
        </p:spPr>
        <p:txBody>
          <a:bodyPr vert="horz" wrap="none" lIns="0" tIns="0" rIns="0" bIns="0" rtlCol="0">
            <a:spAutoFit/>
          </a:bodyPr>
          <a:lstStyle/>
          <a:p>
            <a:pPr>
              <a:lnSpc>
                <a:spcPts val="1536"/>
              </a:lnSpc>
            </a:pPr>
            <a:r>
              <a:rPr lang="en-US" altLang="zh-CN" sz="1706" smtClean="0">
                <a:solidFill>
                  <a:srgbClr val="000000"/>
                </a:solidFill>
                <a:latin typeface="Times New Roman"/>
              </a:rPr>
              <a:t>G2</a:t>
            </a:r>
            <a:endParaRPr lang="zh-CN" altLang="en-US" sz="1706">
              <a:solidFill>
                <a:srgbClr val="000000"/>
              </a:solidFill>
              <a:latin typeface="Times New Roman"/>
            </a:endParaRPr>
          </a:p>
        </p:txBody>
      </p:sp>
      <p:sp>
        <p:nvSpPr>
          <p:cNvPr id="10" name="TextBox 9"/>
          <p:cNvSpPr txBox="1"/>
          <p:nvPr/>
        </p:nvSpPr>
        <p:spPr>
          <a:xfrm>
            <a:off x="5898262" y="2847129"/>
            <a:ext cx="654025" cy="218008"/>
          </a:xfrm>
          <a:prstGeom prst="rect">
            <a:avLst/>
          </a:prstGeom>
          <a:noFill/>
        </p:spPr>
        <p:txBody>
          <a:bodyPr vert="horz" wrap="none" lIns="0" tIns="0" rIns="0" bIns="0" rtlCol="0">
            <a:spAutoFit/>
          </a:bodyPr>
          <a:lstStyle/>
          <a:p>
            <a:pPr>
              <a:lnSpc>
                <a:spcPts val="1705"/>
              </a:lnSpc>
            </a:pPr>
            <a:r>
              <a:rPr lang="zh-CN" altLang="en-US" sz="1706" smtClean="0">
                <a:solidFill>
                  <a:srgbClr val="000000"/>
                </a:solidFill>
                <a:latin typeface="Times New Roman"/>
              </a:rPr>
              <a:t>鸣叫器</a:t>
            </a:r>
            <a:endParaRPr lang="zh-CN" altLang="en-US" sz="1706">
              <a:solidFill>
                <a:srgbClr val="000000"/>
              </a:solidFill>
              <a:latin typeface="Times New Roman"/>
            </a:endParaRPr>
          </a:p>
        </p:txBody>
      </p:sp>
      <p:sp>
        <p:nvSpPr>
          <p:cNvPr id="11" name="TextBox 10"/>
          <p:cNvSpPr txBox="1"/>
          <p:nvPr/>
        </p:nvSpPr>
        <p:spPr>
          <a:xfrm>
            <a:off x="4791081" y="4430602"/>
            <a:ext cx="644407" cy="195566"/>
          </a:xfrm>
          <a:prstGeom prst="rect">
            <a:avLst/>
          </a:prstGeom>
          <a:noFill/>
        </p:spPr>
        <p:txBody>
          <a:bodyPr vert="horz" wrap="none" lIns="0" tIns="0" rIns="0" bIns="0" rtlCol="0">
            <a:spAutoFit/>
          </a:bodyPr>
          <a:lstStyle/>
          <a:p>
            <a:pPr>
              <a:lnSpc>
                <a:spcPts val="1536"/>
              </a:lnSpc>
            </a:pPr>
            <a:r>
              <a:rPr lang="en-US" altLang="zh-CN" sz="1706" smtClean="0">
                <a:solidFill>
                  <a:srgbClr val="000000"/>
                </a:solidFill>
                <a:latin typeface="Times New Roman"/>
              </a:rPr>
              <a:t>D1  D2</a:t>
            </a:r>
            <a:endParaRPr lang="zh-CN" altLang="en-US" sz="1706">
              <a:solidFill>
                <a:srgbClr val="000000"/>
              </a:solidFill>
              <a:latin typeface="Times New Roman"/>
            </a:endParaRPr>
          </a:p>
        </p:txBody>
      </p:sp>
      <p:sp>
        <p:nvSpPr>
          <p:cNvPr id="12" name="TextBox 11"/>
          <p:cNvSpPr txBox="1"/>
          <p:nvPr/>
        </p:nvSpPr>
        <p:spPr>
          <a:xfrm>
            <a:off x="2034155" y="3910115"/>
            <a:ext cx="4616648" cy="461665"/>
          </a:xfrm>
          <a:prstGeom prst="rect">
            <a:avLst/>
          </a:prstGeom>
          <a:noFill/>
        </p:spPr>
        <p:txBody>
          <a:bodyPr vert="horz" wrap="none" lIns="0" tIns="0" rIns="0" bIns="0" rtlCol="0">
            <a:spAutoFit/>
          </a:bodyPr>
          <a:lstStyle/>
          <a:p>
            <a:pPr marL="0" marR="0" lvl="0" indent="0" defTabSz="914400" eaLnBrk="1" fontAlgn="auto" latinLnBrk="0" hangingPunct="1">
              <a:lnSpc>
                <a:spcPts val="1705"/>
              </a:lnSpc>
              <a:buClrTx/>
              <a:buSzTx/>
              <a:buNone/>
              <a:tabLst>
                <a:tab pos="3657600" algn="l"/>
              </a:tabLst>
              <a:defRPr/>
            </a:pPr>
            <a:r>
              <a:rPr lang="zh-CN" altLang="en-US" sz="1706" smtClean="0">
                <a:solidFill>
                  <a:srgbClr val="000000"/>
                </a:solidFill>
                <a:latin typeface="Times New Roman"/>
              </a:rPr>
              <a:t>烟感器</a:t>
            </a:r>
            <a:r>
              <a:rPr lang="en-US" altLang="zh-CN" sz="1706" smtClean="0">
                <a:solidFill>
                  <a:srgbClr val="000000"/>
                </a:solidFill>
                <a:latin typeface="Times New Roman"/>
              </a:rPr>
              <a:t>2</a:t>
            </a:r>
          </a:p>
          <a:p>
            <a:pPr marL="0" marR="0" lvl="0" indent="0" defTabSz="914400" eaLnBrk="1" fontAlgn="auto" latinLnBrk="0" hangingPunct="1">
              <a:lnSpc>
                <a:spcPts val="1866"/>
              </a:lnSpc>
              <a:buClrTx/>
              <a:buSzTx/>
              <a:buNone/>
              <a:tabLst>
                <a:tab pos="3657600" algn="l"/>
              </a:tabLst>
              <a:defRPr/>
            </a:pPr>
            <a:r>
              <a:rPr lang="en-US" altLang="zh-CN" sz="1706" smtClean="0">
                <a:solidFill>
                  <a:srgbClr val="000000"/>
                </a:solidFill>
                <a:latin typeface="Times New Roman"/>
              </a:rPr>
              <a:t>	</a:t>
            </a:r>
            <a:r>
              <a:rPr lang="zh-CN" altLang="en-US" sz="1706" smtClean="0">
                <a:solidFill>
                  <a:srgbClr val="000000"/>
                </a:solidFill>
                <a:latin typeface="Times New Roman"/>
              </a:rPr>
              <a:t>电话报警</a:t>
            </a:r>
            <a:endParaRPr lang="zh-CN" altLang="en-US" sz="1706">
              <a:solidFill>
                <a:srgbClr val="000000"/>
              </a:solidFill>
              <a:latin typeface="Times New Roman"/>
            </a:endParaRPr>
          </a:p>
        </p:txBody>
      </p:sp>
      <p:sp>
        <p:nvSpPr>
          <p:cNvPr id="13" name="TextBox 12"/>
          <p:cNvSpPr txBox="1"/>
          <p:nvPr/>
        </p:nvSpPr>
        <p:spPr>
          <a:xfrm>
            <a:off x="5822831" y="3343980"/>
            <a:ext cx="387927" cy="195566"/>
          </a:xfrm>
          <a:prstGeom prst="rect">
            <a:avLst/>
          </a:prstGeom>
          <a:noFill/>
        </p:spPr>
        <p:txBody>
          <a:bodyPr vert="horz" wrap="none" lIns="0" tIns="0" rIns="0" bIns="0" rtlCol="0">
            <a:spAutoFit/>
          </a:bodyPr>
          <a:lstStyle/>
          <a:p>
            <a:pPr>
              <a:lnSpc>
                <a:spcPts val="1536"/>
              </a:lnSpc>
            </a:pPr>
            <a:r>
              <a:rPr lang="en-US" altLang="zh-CN" sz="1706" i="1" smtClean="0">
                <a:solidFill>
                  <a:srgbClr val="000000"/>
                </a:solidFill>
                <a:latin typeface="Times New Roman"/>
              </a:rPr>
              <a:t>SPK</a:t>
            </a:r>
            <a:endParaRPr lang="zh-CN" altLang="en-US" sz="1706" i="1">
              <a:solidFill>
                <a:srgbClr val="000000"/>
              </a:solidFill>
              <a:latin typeface="Times New Roman"/>
            </a:endParaRPr>
          </a:p>
        </p:txBody>
      </p:sp>
      <p:sp>
        <p:nvSpPr>
          <p:cNvPr id="14" name="TextBox 13"/>
          <p:cNvSpPr txBox="1"/>
          <p:nvPr/>
        </p:nvSpPr>
        <p:spPr>
          <a:xfrm>
            <a:off x="5822829" y="4488514"/>
            <a:ext cx="485710" cy="195566"/>
          </a:xfrm>
          <a:prstGeom prst="rect">
            <a:avLst/>
          </a:prstGeom>
          <a:noFill/>
        </p:spPr>
        <p:txBody>
          <a:bodyPr vert="horz" wrap="none" lIns="0" tIns="0" rIns="0" bIns="0" rtlCol="0">
            <a:spAutoFit/>
          </a:bodyPr>
          <a:lstStyle/>
          <a:p>
            <a:pPr>
              <a:lnSpc>
                <a:spcPts val="1536"/>
              </a:lnSpc>
            </a:pPr>
            <a:r>
              <a:rPr lang="en-US" altLang="zh-CN" sz="1706" i="1" smtClean="0">
                <a:solidFill>
                  <a:srgbClr val="000000"/>
                </a:solidFill>
                <a:latin typeface="Times New Roman"/>
              </a:rPr>
              <a:t>DIAL</a:t>
            </a:r>
            <a:endParaRPr lang="zh-CN" altLang="en-US" sz="1706" i="1">
              <a:solidFill>
                <a:srgbClr val="000000"/>
              </a:solidFill>
              <a:latin typeface="Times New Roman"/>
            </a:endParaRPr>
          </a:p>
        </p:txBody>
      </p:sp>
      <p:sp>
        <p:nvSpPr>
          <p:cNvPr id="15" name="TextBox 14"/>
          <p:cNvSpPr txBox="1"/>
          <p:nvPr/>
        </p:nvSpPr>
        <p:spPr>
          <a:xfrm>
            <a:off x="2022735" y="2684821"/>
            <a:ext cx="836768" cy="641201"/>
          </a:xfrm>
          <a:prstGeom prst="rect">
            <a:avLst/>
          </a:prstGeom>
          <a:noFill/>
        </p:spPr>
        <p:txBody>
          <a:bodyPr vert="horz" wrap="none" lIns="0" tIns="0" rIns="0" bIns="0" rtlCol="0">
            <a:spAutoFit/>
          </a:bodyPr>
          <a:lstStyle/>
          <a:p>
            <a:pPr marL="0" marR="0" lvl="0" indent="0" defTabSz="914400" eaLnBrk="1" fontAlgn="auto" latinLnBrk="0" hangingPunct="1">
              <a:lnSpc>
                <a:spcPts val="1705"/>
              </a:lnSpc>
              <a:buClrTx/>
              <a:buSzTx/>
              <a:buNone/>
              <a:tabLst>
                <a:tab pos="571500" algn="l"/>
              </a:tabLst>
              <a:defRPr/>
            </a:pPr>
            <a:r>
              <a:rPr lang="zh-CN" altLang="en-US" sz="1706" smtClean="0">
                <a:solidFill>
                  <a:srgbClr val="000000"/>
                </a:solidFill>
                <a:latin typeface="Times New Roman"/>
              </a:rPr>
              <a:t>烟感器</a:t>
            </a:r>
            <a:r>
              <a:rPr lang="en-US" altLang="zh-CN" sz="1706" smtClean="0">
                <a:solidFill>
                  <a:srgbClr val="000000"/>
                </a:solidFill>
                <a:latin typeface="Times New Roman"/>
              </a:rPr>
              <a:t>1</a:t>
            </a:r>
          </a:p>
          <a:p>
            <a:pPr marL="0" marR="0" lvl="0" indent="0" defTabSz="914400" eaLnBrk="1" fontAlgn="auto" latinLnBrk="0" hangingPunct="1">
              <a:lnSpc>
                <a:spcPts val="1000"/>
              </a:lnSpc>
              <a:buClrTx/>
              <a:buSzTx/>
              <a:buNone/>
              <a:tabLst>
                <a:tab pos="571500" algn="l"/>
              </a:tabLst>
              <a:defRPr/>
            </a:pPr>
            <a:endParaRPr lang="en-US" altLang="zh-CN" sz="1706" smtClean="0">
              <a:solidFill>
                <a:srgbClr val="000000"/>
              </a:solidFill>
              <a:latin typeface="Times New Roman"/>
            </a:endParaRPr>
          </a:p>
          <a:p>
            <a:pPr marL="0" marR="0" lvl="0" indent="0" defTabSz="914400" eaLnBrk="1" fontAlgn="auto" latinLnBrk="0" hangingPunct="1">
              <a:lnSpc>
                <a:spcPts val="2293"/>
              </a:lnSpc>
              <a:buClrTx/>
              <a:buSzTx/>
              <a:buNone/>
              <a:tabLst>
                <a:tab pos="571500" algn="l"/>
              </a:tabLst>
              <a:defRPr/>
            </a:pPr>
            <a:r>
              <a:rPr lang="en-US" altLang="zh-CN" sz="1706" smtClean="0">
                <a:solidFill>
                  <a:srgbClr val="000000"/>
                </a:solidFill>
                <a:latin typeface="Times New Roman"/>
              </a:rPr>
              <a:t>	D1</a:t>
            </a:r>
            <a:endParaRPr lang="zh-CN" altLang="en-US" sz="1706">
              <a:solidFill>
                <a:srgbClr val="000000"/>
              </a:solidFill>
              <a:latin typeface="Times New Roman"/>
            </a:endParaRPr>
          </a:p>
        </p:txBody>
      </p:sp>
      <p:sp>
        <p:nvSpPr>
          <p:cNvPr id="16" name="TextBox 15"/>
          <p:cNvSpPr txBox="1"/>
          <p:nvPr/>
        </p:nvSpPr>
        <p:spPr>
          <a:xfrm>
            <a:off x="2594997" y="3535252"/>
            <a:ext cx="267702" cy="195566"/>
          </a:xfrm>
          <a:prstGeom prst="rect">
            <a:avLst/>
          </a:prstGeom>
          <a:noFill/>
        </p:spPr>
        <p:txBody>
          <a:bodyPr vert="horz" wrap="none" lIns="0" tIns="0" rIns="0" bIns="0" rtlCol="0">
            <a:spAutoFit/>
          </a:bodyPr>
          <a:lstStyle/>
          <a:p>
            <a:pPr>
              <a:lnSpc>
                <a:spcPts val="1536"/>
              </a:lnSpc>
            </a:pPr>
            <a:r>
              <a:rPr lang="en-US" altLang="zh-CN" sz="1706" smtClean="0">
                <a:solidFill>
                  <a:srgbClr val="000000"/>
                </a:solidFill>
                <a:latin typeface="Times New Roman"/>
              </a:rPr>
              <a:t>D2</a:t>
            </a:r>
            <a:endParaRPr lang="zh-CN" altLang="en-US" sz="1706">
              <a:solidFill>
                <a:srgbClr val="000000"/>
              </a:solidFill>
              <a:latin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47.tmp"/>
          <p:cNvPicPr>
            <a:picLocks/>
          </p:cNvPicPr>
          <p:nvPr/>
        </p:nvPicPr>
        <p:blipFill>
          <a:blip r:embed="rId2"/>
          <a:stretch>
            <a:fillRect/>
          </a:stretch>
        </p:blipFill>
        <p:spPr>
          <a:xfrm>
            <a:off x="0" y="-1"/>
            <a:ext cx="9118600" cy="6819900"/>
          </a:xfrm>
          <a:prstGeom prst="rect">
            <a:avLst/>
          </a:prstGeom>
        </p:spPr>
      </p:pic>
      <p:pic>
        <p:nvPicPr>
          <p:cNvPr id="3" name="图片 2" descr="ws_749.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19</a:t>
            </a:r>
            <a:endParaRPr lang="zh-CN" altLang="en-US" sz="1398">
              <a:solidFill>
                <a:srgbClr val="000000"/>
              </a:solidFill>
              <a:latin typeface="Tahoma"/>
            </a:endParaRPr>
          </a:p>
        </p:txBody>
      </p:sp>
      <p:sp>
        <p:nvSpPr>
          <p:cNvPr id="6" name="TextBox 5"/>
          <p:cNvSpPr txBox="1"/>
          <p:nvPr/>
        </p:nvSpPr>
        <p:spPr>
          <a:xfrm>
            <a:off x="1230255" y="405129"/>
            <a:ext cx="4126130" cy="622158"/>
          </a:xfrm>
          <a:prstGeom prst="rect">
            <a:avLst/>
          </a:prstGeom>
          <a:noFill/>
        </p:spPr>
        <p:txBody>
          <a:bodyPr vert="horz" wrap="none" lIns="0" tIns="0" rIns="0" bIns="0" rtlCol="0">
            <a:spAutoFit/>
          </a:bodyPr>
          <a:lstStyle/>
          <a:p>
            <a:pPr>
              <a:lnSpc>
                <a:spcPts val="5304"/>
              </a:lnSpc>
            </a:pPr>
            <a:r>
              <a:rPr lang="zh-CN" altLang="en-US" sz="4398" smtClean="0">
                <a:solidFill>
                  <a:srgbClr val="33339A"/>
                </a:solidFill>
                <a:latin typeface="Times New Roman"/>
              </a:rPr>
              <a:t>基本功能模块</a:t>
            </a:r>
            <a:r>
              <a:rPr lang="en-US" altLang="zh-CN" sz="4398" smtClean="0">
                <a:solidFill>
                  <a:srgbClr val="33339A"/>
                </a:solidFill>
                <a:latin typeface="Tahoma"/>
              </a:rPr>
              <a:t>(9)</a:t>
            </a:r>
            <a:endParaRPr lang="zh-CN" altLang="en-US" sz="4398">
              <a:solidFill>
                <a:srgbClr val="33339A"/>
              </a:solidFill>
              <a:latin typeface="Tahoma"/>
            </a:endParaRPr>
          </a:p>
        </p:txBody>
      </p:sp>
      <p:sp>
        <p:nvSpPr>
          <p:cNvPr id="7" name="TextBox 6"/>
          <p:cNvSpPr txBox="1"/>
          <p:nvPr/>
        </p:nvSpPr>
        <p:spPr>
          <a:xfrm>
            <a:off x="1605159" y="1499245"/>
            <a:ext cx="1077218" cy="359073"/>
          </a:xfrm>
          <a:prstGeom prst="rect">
            <a:avLst/>
          </a:prstGeom>
          <a:noFill/>
        </p:spPr>
        <p:txBody>
          <a:bodyPr vert="horz" wrap="none" lIns="0" tIns="0" rIns="0" bIns="0" rtlCol="0">
            <a:spAutoFit/>
          </a:bodyPr>
          <a:lstStyle/>
          <a:p>
            <a:pPr>
              <a:lnSpc>
                <a:spcPts val="2799"/>
              </a:lnSpc>
            </a:pPr>
            <a:r>
              <a:rPr lang="zh-CN" altLang="en-US" sz="2802" smtClean="0">
                <a:solidFill>
                  <a:srgbClr val="000000"/>
                </a:solidFill>
                <a:latin typeface="Times New Roman"/>
              </a:rPr>
              <a:t>与非门</a:t>
            </a:r>
            <a:endParaRPr lang="zh-CN" altLang="en-US" sz="2802">
              <a:solidFill>
                <a:srgbClr val="000000"/>
              </a:solidFill>
              <a:latin typeface="Times New Roman"/>
            </a:endParaRPr>
          </a:p>
        </p:txBody>
      </p:sp>
      <p:sp>
        <p:nvSpPr>
          <p:cNvPr id="8" name="TextBox 7"/>
          <p:cNvSpPr txBox="1"/>
          <p:nvPr/>
        </p:nvSpPr>
        <p:spPr>
          <a:xfrm>
            <a:off x="1719459" y="4247895"/>
            <a:ext cx="3273332" cy="2013372"/>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a:t>
            </a:r>
            <a:r>
              <a:rPr lang="zh-CN" altLang="en-US" sz="2400" smtClean="0">
                <a:solidFill>
                  <a:srgbClr val="000000"/>
                </a:solidFill>
                <a:latin typeface="Times New Roman"/>
              </a:rPr>
              <a:t>与非门的逻辑功能</a:t>
            </a:r>
          </a:p>
          <a:p>
            <a:pPr>
              <a:lnSpc>
                <a:spcPts val="3162"/>
              </a:lnSpc>
            </a:pPr>
            <a:r>
              <a:rPr lang="en-US" altLang="zh-CN" sz="2400" smtClean="0">
                <a:solidFill>
                  <a:srgbClr val="000000"/>
                </a:solidFill>
                <a:latin typeface="Tahoma"/>
              </a:rPr>
              <a:t>(b) </a:t>
            </a:r>
            <a:r>
              <a:rPr lang="zh-CN" altLang="en-US" sz="2400" smtClean="0">
                <a:solidFill>
                  <a:srgbClr val="000000"/>
                </a:solidFill>
                <a:latin typeface="Times New Roman"/>
              </a:rPr>
              <a:t>与非门的电子功能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标准符号表示</a:t>
            </a:r>
          </a:p>
          <a:p>
            <a:pPr>
              <a:lnSpc>
                <a:spcPts val="3162"/>
              </a:lnSpc>
            </a:pPr>
            <a:r>
              <a:rPr lang="en-US" altLang="zh-CN" sz="2400" smtClean="0">
                <a:solidFill>
                  <a:srgbClr val="000000"/>
                </a:solidFill>
                <a:latin typeface="Tahoma"/>
              </a:rPr>
              <a:t>(d) </a:t>
            </a:r>
            <a:r>
              <a:rPr lang="zh-CN" altLang="en-US" sz="2400" smtClean="0">
                <a:solidFill>
                  <a:srgbClr val="000000"/>
                </a:solidFill>
                <a:latin typeface="Times New Roman"/>
              </a:rPr>
              <a:t>替代符号（负逻辑）</a:t>
            </a:r>
          </a:p>
          <a:p>
            <a:pPr>
              <a:lnSpc>
                <a:spcPts val="3162"/>
              </a:lnSpc>
            </a:pPr>
            <a:r>
              <a:rPr lang="en-US" altLang="zh-CN" sz="2400" smtClean="0">
                <a:solidFill>
                  <a:srgbClr val="000000"/>
                </a:solidFill>
                <a:latin typeface="Tahoma"/>
              </a:rPr>
              <a:t>(e)IEEE </a:t>
            </a:r>
            <a:r>
              <a:rPr lang="zh-CN" altLang="en-US" sz="2400" smtClean="0">
                <a:solidFill>
                  <a:srgbClr val="000000"/>
                </a:solidFill>
                <a:latin typeface="Times New Roman"/>
              </a:rPr>
              <a:t>块符号表示</a:t>
            </a:r>
            <a:endParaRPr lang="zh-CN" altLang="en-US" sz="2400">
              <a:solidFill>
                <a:srgbClr val="000000"/>
              </a:solidFill>
              <a:latin typeface="Times New Roman"/>
            </a:endParaRPr>
          </a:p>
        </p:txBody>
      </p:sp>
      <p:sp>
        <p:nvSpPr>
          <p:cNvPr id="9" name="TextBox 8"/>
          <p:cNvSpPr txBox="1"/>
          <p:nvPr/>
        </p:nvSpPr>
        <p:spPr>
          <a:xfrm>
            <a:off x="3679326" y="3451551"/>
            <a:ext cx="96180" cy="156068"/>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Y</a:t>
            </a:r>
            <a:endParaRPr lang="zh-CN" altLang="en-US" sz="1353" i="1">
              <a:solidFill>
                <a:srgbClr val="000000"/>
              </a:solidFill>
              <a:latin typeface="Times New Roman"/>
            </a:endParaRPr>
          </a:p>
        </p:txBody>
      </p:sp>
      <p:sp>
        <p:nvSpPr>
          <p:cNvPr id="10" name="TextBox 9"/>
          <p:cNvSpPr txBox="1"/>
          <p:nvPr/>
        </p:nvSpPr>
        <p:spPr>
          <a:xfrm>
            <a:off x="2429655" y="3334968"/>
            <a:ext cx="105798" cy="367665"/>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A</a:t>
            </a:r>
          </a:p>
          <a:p>
            <a:pPr>
              <a:lnSpc>
                <a:spcPts val="1800"/>
              </a:lnSpc>
            </a:pPr>
            <a:r>
              <a:rPr lang="en-US" altLang="zh-CN" sz="1353" i="1" smtClean="0">
                <a:solidFill>
                  <a:srgbClr val="000000"/>
                </a:solidFill>
                <a:latin typeface="Times New Roman"/>
              </a:rPr>
              <a:t>B</a:t>
            </a:r>
            <a:endParaRPr lang="zh-CN" altLang="en-US" sz="1353" i="1">
              <a:solidFill>
                <a:srgbClr val="000000"/>
              </a:solidFill>
              <a:latin typeface="Times New Roman"/>
            </a:endParaRPr>
          </a:p>
        </p:txBody>
      </p:sp>
      <p:sp>
        <p:nvSpPr>
          <p:cNvPr id="11" name="TextBox 10"/>
          <p:cNvSpPr txBox="1"/>
          <p:nvPr/>
        </p:nvSpPr>
        <p:spPr>
          <a:xfrm>
            <a:off x="5682620" y="1996128"/>
            <a:ext cx="125034" cy="512961"/>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L</a:t>
            </a:r>
          </a:p>
          <a:p>
            <a:pPr>
              <a:lnSpc>
                <a:spcPts val="1356"/>
              </a:lnSpc>
            </a:pPr>
            <a:r>
              <a:rPr lang="en-US" altLang="zh-CN" sz="1353" smtClean="0">
                <a:solidFill>
                  <a:srgbClr val="000000"/>
                </a:solidFill>
                <a:latin typeface="Times New Roman"/>
              </a:rPr>
              <a:t>H</a:t>
            </a:r>
          </a:p>
          <a:p>
            <a:pPr>
              <a:lnSpc>
                <a:spcPts val="1350"/>
              </a:lnSpc>
            </a:pPr>
            <a:r>
              <a:rPr lang="en-US" altLang="zh-CN" sz="1353" smtClean="0">
                <a:solidFill>
                  <a:srgbClr val="000000"/>
                </a:solidFill>
                <a:latin typeface="Times New Roman"/>
              </a:rPr>
              <a:t>H</a:t>
            </a:r>
            <a:endParaRPr lang="zh-CN" altLang="en-US" sz="1353">
              <a:solidFill>
                <a:srgbClr val="000000"/>
              </a:solidFill>
              <a:latin typeface="Times New Roman"/>
            </a:endParaRPr>
          </a:p>
        </p:txBody>
      </p:sp>
      <p:sp>
        <p:nvSpPr>
          <p:cNvPr id="12" name="TextBox 11"/>
          <p:cNvSpPr txBox="1"/>
          <p:nvPr/>
        </p:nvSpPr>
        <p:spPr>
          <a:xfrm>
            <a:off x="5678049" y="1563327"/>
            <a:ext cx="301365" cy="423193"/>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A  B</a:t>
            </a:r>
          </a:p>
          <a:p>
            <a:pPr>
              <a:lnSpc>
                <a:spcPts val="2058"/>
              </a:lnSpc>
            </a:pPr>
            <a:r>
              <a:rPr lang="en-US" altLang="zh-CN" sz="1353" smtClean="0">
                <a:solidFill>
                  <a:srgbClr val="000000"/>
                </a:solidFill>
                <a:latin typeface="Times New Roman"/>
              </a:rPr>
              <a:t>L  L</a:t>
            </a:r>
            <a:endParaRPr lang="zh-CN" altLang="en-US" sz="1353">
              <a:solidFill>
                <a:srgbClr val="000000"/>
              </a:solidFill>
              <a:latin typeface="Times New Roman"/>
            </a:endParaRPr>
          </a:p>
        </p:txBody>
      </p:sp>
      <p:sp>
        <p:nvSpPr>
          <p:cNvPr id="13" name="TextBox 12"/>
          <p:cNvSpPr txBox="1"/>
          <p:nvPr/>
        </p:nvSpPr>
        <p:spPr>
          <a:xfrm>
            <a:off x="5891414" y="1996128"/>
            <a:ext cx="125034" cy="512961"/>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H</a:t>
            </a:r>
          </a:p>
          <a:p>
            <a:pPr>
              <a:lnSpc>
                <a:spcPts val="1356"/>
              </a:lnSpc>
            </a:pPr>
            <a:r>
              <a:rPr lang="en-US" altLang="zh-CN" sz="1353" smtClean="0">
                <a:solidFill>
                  <a:srgbClr val="000000"/>
                </a:solidFill>
                <a:latin typeface="Times New Roman"/>
              </a:rPr>
              <a:t>L</a:t>
            </a:r>
          </a:p>
          <a:p>
            <a:pPr>
              <a:lnSpc>
                <a:spcPts val="1350"/>
              </a:lnSpc>
            </a:pPr>
            <a:r>
              <a:rPr lang="en-US" altLang="zh-CN" sz="1353" smtClean="0">
                <a:solidFill>
                  <a:srgbClr val="000000"/>
                </a:solidFill>
                <a:latin typeface="Times New Roman"/>
              </a:rPr>
              <a:t>H</a:t>
            </a:r>
            <a:endParaRPr lang="zh-CN" altLang="en-US" sz="1353">
              <a:solidFill>
                <a:srgbClr val="000000"/>
              </a:solidFill>
              <a:latin typeface="Times New Roman"/>
            </a:endParaRPr>
          </a:p>
        </p:txBody>
      </p:sp>
      <p:sp>
        <p:nvSpPr>
          <p:cNvPr id="14" name="TextBox 13"/>
          <p:cNvSpPr txBox="1"/>
          <p:nvPr/>
        </p:nvSpPr>
        <p:spPr>
          <a:xfrm>
            <a:off x="6177964" y="1563327"/>
            <a:ext cx="125034" cy="423193"/>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Y</a:t>
            </a:r>
          </a:p>
          <a:p>
            <a:pPr>
              <a:lnSpc>
                <a:spcPts val="2058"/>
              </a:lnSpc>
            </a:pPr>
            <a:r>
              <a:rPr lang="en-US" altLang="zh-CN" sz="1353" smtClean="0">
                <a:solidFill>
                  <a:srgbClr val="000000"/>
                </a:solidFill>
                <a:latin typeface="Times New Roman"/>
              </a:rPr>
              <a:t>H</a:t>
            </a:r>
            <a:endParaRPr lang="zh-CN" altLang="en-US" sz="1353">
              <a:solidFill>
                <a:srgbClr val="000000"/>
              </a:solidFill>
              <a:latin typeface="Times New Roman"/>
            </a:endParaRPr>
          </a:p>
        </p:txBody>
      </p:sp>
      <p:sp>
        <p:nvSpPr>
          <p:cNvPr id="15" name="TextBox 14"/>
          <p:cNvSpPr txBox="1"/>
          <p:nvPr/>
        </p:nvSpPr>
        <p:spPr>
          <a:xfrm>
            <a:off x="6180216" y="1996128"/>
            <a:ext cx="125034" cy="512961"/>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H</a:t>
            </a:r>
          </a:p>
          <a:p>
            <a:pPr>
              <a:lnSpc>
                <a:spcPts val="1356"/>
              </a:lnSpc>
            </a:pPr>
            <a:r>
              <a:rPr lang="en-US" altLang="zh-CN" sz="1353" smtClean="0">
                <a:solidFill>
                  <a:srgbClr val="000000"/>
                </a:solidFill>
                <a:latin typeface="Times New Roman"/>
              </a:rPr>
              <a:t>H</a:t>
            </a:r>
          </a:p>
          <a:p>
            <a:pPr>
              <a:lnSpc>
                <a:spcPts val="1350"/>
              </a:lnSpc>
            </a:pPr>
            <a:r>
              <a:rPr lang="en-US" altLang="zh-CN" sz="1353" smtClean="0">
                <a:solidFill>
                  <a:srgbClr val="000000"/>
                </a:solidFill>
                <a:latin typeface="Times New Roman"/>
              </a:rPr>
              <a:t>L</a:t>
            </a:r>
            <a:endParaRPr lang="zh-CN" altLang="en-US" sz="1353">
              <a:solidFill>
                <a:srgbClr val="000000"/>
              </a:solidFill>
              <a:latin typeface="Times New Roman"/>
            </a:endParaRPr>
          </a:p>
        </p:txBody>
      </p:sp>
      <p:sp>
        <p:nvSpPr>
          <p:cNvPr id="16" name="TextBox 15"/>
          <p:cNvSpPr txBox="1"/>
          <p:nvPr/>
        </p:nvSpPr>
        <p:spPr>
          <a:xfrm>
            <a:off x="5927989" y="2550873"/>
            <a:ext cx="201978" cy="15606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(b)</a:t>
            </a:r>
            <a:endParaRPr lang="zh-CN" altLang="en-US" sz="1353">
              <a:solidFill>
                <a:srgbClr val="000000"/>
              </a:solidFill>
              <a:latin typeface="Times New Roman"/>
            </a:endParaRPr>
          </a:p>
        </p:txBody>
      </p:sp>
      <p:sp>
        <p:nvSpPr>
          <p:cNvPr id="17" name="TextBox 16"/>
          <p:cNvSpPr txBox="1"/>
          <p:nvPr/>
        </p:nvSpPr>
        <p:spPr>
          <a:xfrm>
            <a:off x="2952396" y="3965131"/>
            <a:ext cx="192360" cy="15606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(c)</a:t>
            </a:r>
            <a:endParaRPr lang="zh-CN" altLang="en-US" sz="1353">
              <a:solidFill>
                <a:srgbClr val="000000"/>
              </a:solidFill>
              <a:latin typeface="Times New Roman"/>
            </a:endParaRPr>
          </a:p>
        </p:txBody>
      </p:sp>
      <p:sp>
        <p:nvSpPr>
          <p:cNvPr id="18" name="TextBox 17"/>
          <p:cNvSpPr txBox="1"/>
          <p:nvPr/>
        </p:nvSpPr>
        <p:spPr>
          <a:xfrm>
            <a:off x="5295538" y="3451551"/>
            <a:ext cx="96180" cy="156068"/>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Y</a:t>
            </a:r>
            <a:endParaRPr lang="zh-CN" altLang="en-US" sz="1353" i="1">
              <a:solidFill>
                <a:srgbClr val="000000"/>
              </a:solidFill>
              <a:latin typeface="Times New Roman"/>
            </a:endParaRPr>
          </a:p>
        </p:txBody>
      </p:sp>
      <p:sp>
        <p:nvSpPr>
          <p:cNvPr id="19" name="TextBox 18"/>
          <p:cNvSpPr txBox="1"/>
          <p:nvPr/>
        </p:nvSpPr>
        <p:spPr>
          <a:xfrm>
            <a:off x="4043581" y="3334968"/>
            <a:ext cx="105798" cy="367665"/>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A</a:t>
            </a:r>
          </a:p>
          <a:p>
            <a:pPr>
              <a:lnSpc>
                <a:spcPts val="1800"/>
              </a:lnSpc>
            </a:pPr>
            <a:r>
              <a:rPr lang="en-US" altLang="zh-CN" sz="1353" i="1" smtClean="0">
                <a:solidFill>
                  <a:srgbClr val="000000"/>
                </a:solidFill>
                <a:latin typeface="Times New Roman"/>
              </a:rPr>
              <a:t>B</a:t>
            </a:r>
            <a:endParaRPr lang="zh-CN" altLang="en-US" sz="1353" i="1">
              <a:solidFill>
                <a:srgbClr val="000000"/>
              </a:solidFill>
              <a:latin typeface="Times New Roman"/>
            </a:endParaRPr>
          </a:p>
        </p:txBody>
      </p:sp>
      <p:sp>
        <p:nvSpPr>
          <p:cNvPr id="20" name="TextBox 19"/>
          <p:cNvSpPr txBox="1"/>
          <p:nvPr/>
        </p:nvSpPr>
        <p:spPr>
          <a:xfrm>
            <a:off x="4584593" y="3965131"/>
            <a:ext cx="201978" cy="15606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(d)</a:t>
            </a:r>
            <a:endParaRPr lang="zh-CN" altLang="en-US" sz="1353">
              <a:solidFill>
                <a:srgbClr val="000000"/>
              </a:solidFill>
              <a:latin typeface="Times New Roman"/>
            </a:endParaRPr>
          </a:p>
        </p:txBody>
      </p:sp>
      <p:sp>
        <p:nvSpPr>
          <p:cNvPr id="21" name="TextBox 20"/>
          <p:cNvSpPr txBox="1"/>
          <p:nvPr/>
        </p:nvSpPr>
        <p:spPr>
          <a:xfrm>
            <a:off x="6926967" y="3451562"/>
            <a:ext cx="96180" cy="156068"/>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Y</a:t>
            </a:r>
            <a:endParaRPr lang="zh-CN" altLang="en-US" sz="1353" i="1">
              <a:solidFill>
                <a:srgbClr val="000000"/>
              </a:solidFill>
              <a:latin typeface="Times New Roman"/>
            </a:endParaRPr>
          </a:p>
        </p:txBody>
      </p:sp>
      <p:sp>
        <p:nvSpPr>
          <p:cNvPr id="22" name="TextBox 21"/>
          <p:cNvSpPr txBox="1"/>
          <p:nvPr/>
        </p:nvSpPr>
        <p:spPr>
          <a:xfrm>
            <a:off x="5659763" y="3334980"/>
            <a:ext cx="105798" cy="367665"/>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A</a:t>
            </a:r>
          </a:p>
          <a:p>
            <a:pPr>
              <a:lnSpc>
                <a:spcPts val="1800"/>
              </a:lnSpc>
            </a:pPr>
            <a:r>
              <a:rPr lang="en-US" altLang="zh-CN" sz="1353" i="1" smtClean="0">
                <a:solidFill>
                  <a:srgbClr val="000000"/>
                </a:solidFill>
                <a:latin typeface="Times New Roman"/>
              </a:rPr>
              <a:t>B</a:t>
            </a:r>
            <a:endParaRPr lang="zh-CN" altLang="en-US" sz="1353" i="1">
              <a:solidFill>
                <a:srgbClr val="000000"/>
              </a:solidFill>
              <a:latin typeface="Times New Roman"/>
            </a:endParaRPr>
          </a:p>
        </p:txBody>
      </p:sp>
      <p:sp>
        <p:nvSpPr>
          <p:cNvPr id="23" name="TextBox 22"/>
          <p:cNvSpPr txBox="1"/>
          <p:nvPr/>
        </p:nvSpPr>
        <p:spPr>
          <a:xfrm>
            <a:off x="6182489" y="3965143"/>
            <a:ext cx="192360" cy="16119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(e)</a:t>
            </a:r>
            <a:endParaRPr lang="zh-CN" altLang="en-US" sz="1353">
              <a:solidFill>
                <a:srgbClr val="000000"/>
              </a:solidFill>
              <a:latin typeface="Times New Roman"/>
            </a:endParaRPr>
          </a:p>
        </p:txBody>
      </p:sp>
      <p:sp>
        <p:nvSpPr>
          <p:cNvPr id="24" name="TextBox 23"/>
          <p:cNvSpPr txBox="1"/>
          <p:nvPr/>
        </p:nvSpPr>
        <p:spPr>
          <a:xfrm>
            <a:off x="6285362" y="3364695"/>
            <a:ext cx="134652" cy="15606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&amp;</a:t>
            </a:r>
            <a:endParaRPr lang="zh-CN" altLang="en-US" sz="1353">
              <a:solidFill>
                <a:srgbClr val="000000"/>
              </a:solidFill>
              <a:latin typeface="Times New Roman"/>
            </a:endParaRPr>
          </a:p>
        </p:txBody>
      </p:sp>
      <p:sp>
        <p:nvSpPr>
          <p:cNvPr id="25" name="TextBox 24"/>
          <p:cNvSpPr txBox="1"/>
          <p:nvPr/>
        </p:nvSpPr>
        <p:spPr>
          <a:xfrm>
            <a:off x="3188600" y="1996141"/>
            <a:ext cx="88166" cy="513859"/>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0</a:t>
            </a:r>
          </a:p>
          <a:p>
            <a:pPr>
              <a:lnSpc>
                <a:spcPts val="1356"/>
              </a:lnSpc>
            </a:pPr>
            <a:r>
              <a:rPr lang="en-US" altLang="zh-CN" sz="1353" smtClean="0">
                <a:solidFill>
                  <a:srgbClr val="000000"/>
                </a:solidFill>
                <a:latin typeface="Times New Roman"/>
              </a:rPr>
              <a:t>1</a:t>
            </a:r>
          </a:p>
          <a:p>
            <a:pPr>
              <a:lnSpc>
                <a:spcPts val="1350"/>
              </a:lnSpc>
            </a:pPr>
            <a:r>
              <a:rPr lang="en-US" altLang="zh-CN" sz="1353" smtClean="0">
                <a:solidFill>
                  <a:srgbClr val="000000"/>
                </a:solidFill>
                <a:latin typeface="Times New Roman"/>
              </a:rPr>
              <a:t>1</a:t>
            </a:r>
            <a:endParaRPr lang="zh-CN" altLang="en-US" sz="1353">
              <a:solidFill>
                <a:srgbClr val="000000"/>
              </a:solidFill>
              <a:latin typeface="Times New Roman"/>
            </a:endParaRPr>
          </a:p>
        </p:txBody>
      </p:sp>
      <p:sp>
        <p:nvSpPr>
          <p:cNvPr id="26" name="TextBox 25"/>
          <p:cNvSpPr txBox="1"/>
          <p:nvPr/>
        </p:nvSpPr>
        <p:spPr>
          <a:xfrm>
            <a:off x="3188600" y="1517606"/>
            <a:ext cx="302968" cy="461665"/>
          </a:xfrm>
          <a:prstGeom prst="rect">
            <a:avLst/>
          </a:prstGeom>
          <a:noFill/>
        </p:spPr>
        <p:txBody>
          <a:bodyPr vert="horz" wrap="none" lIns="0" tIns="0" rIns="0" bIns="0" rtlCol="0">
            <a:spAutoFit/>
          </a:bodyPr>
          <a:lstStyle/>
          <a:p>
            <a:pPr>
              <a:lnSpc>
                <a:spcPts val="1218"/>
              </a:lnSpc>
            </a:pPr>
            <a:r>
              <a:rPr lang="en-US" altLang="zh-CN" sz="1353" i="1" smtClean="0">
                <a:solidFill>
                  <a:srgbClr val="000000"/>
                </a:solidFill>
                <a:latin typeface="Times New Roman"/>
              </a:rPr>
              <a:t>a   b</a:t>
            </a:r>
          </a:p>
          <a:p>
            <a:pPr>
              <a:lnSpc>
                <a:spcPts val="1000"/>
              </a:lnSpc>
            </a:pPr>
            <a:endParaRPr lang="en-US" altLang="zh-CN" sz="1353" i="1" smtClean="0">
              <a:solidFill>
                <a:srgbClr val="000000"/>
              </a:solidFill>
              <a:latin typeface="Times New Roman"/>
            </a:endParaRPr>
          </a:p>
          <a:p>
            <a:pPr>
              <a:lnSpc>
                <a:spcPts val="1418"/>
              </a:lnSpc>
            </a:pPr>
            <a:r>
              <a:rPr lang="en-US" altLang="zh-CN" sz="1353" smtClean="0">
                <a:solidFill>
                  <a:srgbClr val="000000"/>
                </a:solidFill>
                <a:latin typeface="Times New Roman"/>
              </a:rPr>
              <a:t>0   0</a:t>
            </a:r>
            <a:endParaRPr lang="zh-CN" altLang="en-US" sz="1353">
              <a:solidFill>
                <a:srgbClr val="000000"/>
              </a:solidFill>
              <a:latin typeface="Times New Roman"/>
            </a:endParaRPr>
          </a:p>
        </p:txBody>
      </p:sp>
      <p:sp>
        <p:nvSpPr>
          <p:cNvPr id="27" name="TextBox 26"/>
          <p:cNvSpPr txBox="1"/>
          <p:nvPr/>
        </p:nvSpPr>
        <p:spPr>
          <a:xfrm>
            <a:off x="3399680" y="1996141"/>
            <a:ext cx="88166" cy="513859"/>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1</a:t>
            </a:r>
          </a:p>
          <a:p>
            <a:pPr>
              <a:lnSpc>
                <a:spcPts val="1356"/>
              </a:lnSpc>
            </a:pPr>
            <a:r>
              <a:rPr lang="en-US" altLang="zh-CN" sz="1353" smtClean="0">
                <a:solidFill>
                  <a:srgbClr val="000000"/>
                </a:solidFill>
                <a:latin typeface="Times New Roman"/>
              </a:rPr>
              <a:t>0</a:t>
            </a:r>
          </a:p>
          <a:p>
            <a:pPr>
              <a:lnSpc>
                <a:spcPts val="1350"/>
              </a:lnSpc>
            </a:pPr>
            <a:r>
              <a:rPr lang="en-US" altLang="zh-CN" sz="1353" smtClean="0">
                <a:solidFill>
                  <a:srgbClr val="000000"/>
                </a:solidFill>
                <a:latin typeface="Times New Roman"/>
              </a:rPr>
              <a:t>1</a:t>
            </a:r>
            <a:endParaRPr lang="zh-CN" altLang="en-US" sz="1353">
              <a:solidFill>
                <a:srgbClr val="000000"/>
              </a:solidFill>
              <a:latin typeface="Times New Roman"/>
            </a:endParaRPr>
          </a:p>
        </p:txBody>
      </p:sp>
      <p:sp>
        <p:nvSpPr>
          <p:cNvPr id="28" name="TextBox 27"/>
          <p:cNvSpPr txBox="1"/>
          <p:nvPr/>
        </p:nvSpPr>
        <p:spPr>
          <a:xfrm>
            <a:off x="3713626" y="1517606"/>
            <a:ext cx="1033937" cy="474489"/>
          </a:xfrm>
          <a:prstGeom prst="rect">
            <a:avLst/>
          </a:prstGeom>
          <a:noFill/>
        </p:spPr>
        <p:txBody>
          <a:bodyPr vert="horz" wrap="none" lIns="0" tIns="0" rIns="0" bIns="0" rtlCol="0">
            <a:spAutoFit/>
          </a:bodyPr>
          <a:lstStyle/>
          <a:p>
            <a:pPr marL="0" marR="0" lvl="0" indent="0" defTabSz="914400" eaLnBrk="1" fontAlgn="auto" latinLnBrk="0" hangingPunct="1">
              <a:lnSpc>
                <a:spcPts val="1570"/>
              </a:lnSpc>
              <a:buClrTx/>
              <a:buSzTx/>
              <a:buNone/>
              <a:tabLst>
                <a:tab pos="558800" algn="l"/>
              </a:tabLst>
              <a:defRPr/>
            </a:pPr>
            <a:r>
              <a:rPr lang="de-DE" altLang="zh-CN" sz="1353" i="1" dirty="0" smtClean="0">
                <a:solidFill>
                  <a:srgbClr val="000000"/>
                </a:solidFill>
                <a:latin typeface="Times New Roman"/>
              </a:rPr>
              <a:t>f</a:t>
            </a:r>
            <a:r>
              <a:rPr lang="de-DE" altLang="zh-CN" sz="902" i="1" baseline="-25000" dirty="0" smtClean="0">
                <a:solidFill>
                  <a:srgbClr val="000000"/>
                </a:solidFill>
                <a:latin typeface="Times New Roman"/>
              </a:rPr>
              <a:t>NAND</a:t>
            </a:r>
            <a:r>
              <a:rPr lang="de-DE" altLang="zh-CN" sz="902" i="1" dirty="0" smtClean="0">
                <a:solidFill>
                  <a:srgbClr val="000000"/>
                </a:solidFill>
                <a:latin typeface="Times New Roman"/>
              </a:rPr>
              <a:t> </a:t>
            </a:r>
            <a:r>
              <a:rPr lang="de-DE" altLang="zh-CN" sz="1353" i="1" dirty="0" smtClean="0">
                <a:solidFill>
                  <a:srgbClr val="000000"/>
                </a:solidFill>
                <a:latin typeface="Times New Roman"/>
              </a:rPr>
              <a:t>(a, b) = ab</a:t>
            </a:r>
          </a:p>
          <a:p>
            <a:pPr marL="0" marR="0" lvl="0" indent="0" defTabSz="914400" eaLnBrk="1" fontAlgn="auto" latinLnBrk="0" hangingPunct="1">
              <a:lnSpc>
                <a:spcPts val="2066"/>
              </a:lnSpc>
              <a:buClrTx/>
              <a:buSzTx/>
              <a:buNone/>
              <a:tabLst>
                <a:tab pos="558800" algn="l"/>
              </a:tabLst>
              <a:defRPr/>
            </a:pPr>
            <a:r>
              <a:rPr lang="de-DE" altLang="zh-CN" sz="1353" i="1" dirty="0" smtClean="0">
                <a:solidFill>
                  <a:srgbClr val="000000"/>
                </a:solidFill>
                <a:latin typeface="Times New Roman"/>
              </a:rPr>
              <a:t>	</a:t>
            </a:r>
            <a:r>
              <a:rPr lang="de-DE" altLang="zh-CN" sz="1353" dirty="0" smtClean="0">
                <a:solidFill>
                  <a:srgbClr val="000000"/>
                </a:solidFill>
                <a:latin typeface="Times New Roman"/>
              </a:rPr>
              <a:t>1</a:t>
            </a:r>
            <a:endParaRPr lang="zh-CN" altLang="en-US" sz="1353" dirty="0">
              <a:solidFill>
                <a:srgbClr val="000000"/>
              </a:solidFill>
              <a:latin typeface="Times New Roman"/>
            </a:endParaRPr>
          </a:p>
        </p:txBody>
      </p:sp>
      <p:sp>
        <p:nvSpPr>
          <p:cNvPr id="29" name="TextBox 28"/>
          <p:cNvSpPr txBox="1"/>
          <p:nvPr/>
        </p:nvSpPr>
        <p:spPr>
          <a:xfrm>
            <a:off x="4277500" y="1996141"/>
            <a:ext cx="88166" cy="513859"/>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1</a:t>
            </a:r>
          </a:p>
          <a:p>
            <a:pPr>
              <a:lnSpc>
                <a:spcPts val="1356"/>
              </a:lnSpc>
            </a:pPr>
            <a:r>
              <a:rPr lang="en-US" altLang="zh-CN" sz="1353" smtClean="0">
                <a:solidFill>
                  <a:srgbClr val="000000"/>
                </a:solidFill>
                <a:latin typeface="Times New Roman"/>
              </a:rPr>
              <a:t>1</a:t>
            </a:r>
          </a:p>
          <a:p>
            <a:pPr>
              <a:lnSpc>
                <a:spcPts val="1350"/>
              </a:lnSpc>
            </a:pPr>
            <a:r>
              <a:rPr lang="en-US" altLang="zh-CN" sz="1353" smtClean="0">
                <a:solidFill>
                  <a:srgbClr val="000000"/>
                </a:solidFill>
                <a:latin typeface="Times New Roman"/>
              </a:rPr>
              <a:t>0</a:t>
            </a:r>
            <a:endParaRPr lang="zh-CN" altLang="en-US" sz="1353">
              <a:solidFill>
                <a:srgbClr val="000000"/>
              </a:solidFill>
              <a:latin typeface="Times New Roman"/>
            </a:endParaRPr>
          </a:p>
        </p:txBody>
      </p:sp>
      <p:sp>
        <p:nvSpPr>
          <p:cNvPr id="30" name="TextBox 29"/>
          <p:cNvSpPr txBox="1"/>
          <p:nvPr/>
        </p:nvSpPr>
        <p:spPr>
          <a:xfrm>
            <a:off x="3949836" y="2550886"/>
            <a:ext cx="192360" cy="156068"/>
          </a:xfrm>
          <a:prstGeom prst="rect">
            <a:avLst/>
          </a:prstGeom>
          <a:noFill/>
        </p:spPr>
        <p:txBody>
          <a:bodyPr vert="horz" wrap="none" lIns="0" tIns="0" rIns="0" bIns="0" rtlCol="0">
            <a:spAutoFit/>
          </a:bodyPr>
          <a:lstStyle/>
          <a:p>
            <a:pPr>
              <a:lnSpc>
                <a:spcPts val="1218"/>
              </a:lnSpc>
            </a:pPr>
            <a:r>
              <a:rPr lang="en-US" altLang="zh-CN" sz="1353" smtClean="0">
                <a:solidFill>
                  <a:srgbClr val="000000"/>
                </a:solidFill>
                <a:latin typeface="Times New Roman"/>
              </a:rPr>
              <a:t>(a)</a:t>
            </a:r>
            <a:endParaRPr lang="zh-CN" altLang="en-US" sz="1353">
              <a:solidFill>
                <a:srgbClr val="000000"/>
              </a:solidFill>
              <a:latin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4A.tmp"/>
          <p:cNvPicPr>
            <a:picLocks/>
          </p:cNvPicPr>
          <p:nvPr/>
        </p:nvPicPr>
        <p:blipFill>
          <a:blip r:embed="rId3"/>
          <a:stretch>
            <a:fillRect/>
          </a:stretch>
        </p:blipFill>
        <p:spPr>
          <a:xfrm>
            <a:off x="0" y="0"/>
            <a:ext cx="9118600" cy="6819900"/>
          </a:xfrm>
          <a:prstGeom prst="rect">
            <a:avLst/>
          </a:prstGeom>
        </p:spPr>
      </p:pic>
      <p:pic>
        <p:nvPicPr>
          <p:cNvPr id="3" name="图片 2" descr="ws_74C.tmp"/>
          <p:cNvPicPr>
            <a:picLocks/>
          </p:cNvPicPr>
          <p:nvPr/>
        </p:nvPicPr>
        <p:blipFill>
          <a:blip r:embed="rId4"/>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20</a:t>
            </a:r>
            <a:endParaRPr lang="zh-CN" altLang="en-US" sz="1398">
              <a:solidFill>
                <a:srgbClr val="000000"/>
              </a:solidFill>
              <a:latin typeface="Tahoma"/>
            </a:endParaRPr>
          </a:p>
        </p:txBody>
      </p:sp>
      <p:sp>
        <p:nvSpPr>
          <p:cNvPr id="6" name="TextBox 5"/>
          <p:cNvSpPr txBox="1"/>
          <p:nvPr/>
        </p:nvSpPr>
        <p:spPr>
          <a:xfrm>
            <a:off x="1230255" y="405129"/>
            <a:ext cx="4433906" cy="147835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(10)</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110"/>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与非门的输入极性要匹配</a:t>
            </a:r>
            <a:endParaRPr lang="zh-CN" altLang="en-US" sz="2802">
              <a:solidFill>
                <a:srgbClr val="000000"/>
              </a:solidFill>
              <a:latin typeface="Times New Roman"/>
            </a:endParaRPr>
          </a:p>
        </p:txBody>
      </p:sp>
      <p:sp>
        <p:nvSpPr>
          <p:cNvPr id="7" name="TextBox 6"/>
          <p:cNvSpPr txBox="1"/>
          <p:nvPr/>
        </p:nvSpPr>
        <p:spPr>
          <a:xfrm>
            <a:off x="2576709" y="1898650"/>
            <a:ext cx="2034211" cy="354200"/>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a:t>
            </a:r>
            <a:r>
              <a:rPr lang="zh-CN" altLang="en-US" sz="2400" smtClean="0">
                <a:solidFill>
                  <a:srgbClr val="000000"/>
                </a:solidFill>
                <a:latin typeface="Times New Roman"/>
              </a:rPr>
              <a:t>推荐的使用</a:t>
            </a:r>
            <a:endParaRPr lang="zh-CN" altLang="en-US" sz="2400">
              <a:solidFill>
                <a:srgbClr val="000000"/>
              </a:solidFill>
              <a:latin typeface="Times New Roman"/>
            </a:endParaRPr>
          </a:p>
        </p:txBody>
      </p:sp>
      <p:sp>
        <p:nvSpPr>
          <p:cNvPr id="8" name="TextBox 7"/>
          <p:cNvSpPr txBox="1"/>
          <p:nvPr/>
        </p:nvSpPr>
        <p:spPr>
          <a:xfrm>
            <a:off x="5258187" y="1898650"/>
            <a:ext cx="2350002" cy="354200"/>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(b) </a:t>
            </a:r>
            <a:r>
              <a:rPr lang="zh-CN" altLang="en-US" sz="2400" smtClean="0">
                <a:solidFill>
                  <a:srgbClr val="000000"/>
                </a:solidFill>
                <a:latin typeface="Times New Roman"/>
              </a:rPr>
              <a:t>不适当的使用</a:t>
            </a:r>
            <a:endParaRPr lang="zh-CN" altLang="en-US" sz="2400">
              <a:solidFill>
                <a:srgbClr val="000000"/>
              </a:solidFill>
              <a:latin typeface="Times New Roman"/>
            </a:endParaRPr>
          </a:p>
        </p:txBody>
      </p:sp>
      <p:sp>
        <p:nvSpPr>
          <p:cNvPr id="9" name="TextBox 8"/>
          <p:cNvSpPr txBox="1"/>
          <p:nvPr/>
        </p:nvSpPr>
        <p:spPr>
          <a:xfrm>
            <a:off x="3377571" y="3877345"/>
            <a:ext cx="229230" cy="183063"/>
          </a:xfrm>
          <a:prstGeom prst="rect">
            <a:avLst/>
          </a:prstGeom>
          <a:noFill/>
        </p:spPr>
        <p:txBody>
          <a:bodyPr vert="horz" wrap="none" lIns="0" tIns="0" rIns="0" bIns="0" rtlCol="0">
            <a:spAutoFit/>
          </a:bodyPr>
          <a:lstStyle/>
          <a:p>
            <a:pPr>
              <a:lnSpc>
                <a:spcPts val="1449"/>
              </a:lnSpc>
            </a:pPr>
            <a:r>
              <a:rPr lang="en-US" altLang="zh-CN" sz="1610" smtClean="0">
                <a:solidFill>
                  <a:srgbClr val="000000"/>
                </a:solidFill>
                <a:latin typeface="Times New Roman"/>
              </a:rPr>
              <a:t>(a)</a:t>
            </a:r>
            <a:endParaRPr lang="zh-CN" altLang="en-US" sz="1610">
              <a:solidFill>
                <a:srgbClr val="000000"/>
              </a:solidFill>
              <a:latin typeface="Times New Roman"/>
            </a:endParaRPr>
          </a:p>
        </p:txBody>
      </p:sp>
      <p:sp>
        <p:nvSpPr>
          <p:cNvPr id="10" name="TextBox 9"/>
          <p:cNvSpPr txBox="1"/>
          <p:nvPr/>
        </p:nvSpPr>
        <p:spPr>
          <a:xfrm>
            <a:off x="5070767" y="3877345"/>
            <a:ext cx="240450" cy="183063"/>
          </a:xfrm>
          <a:prstGeom prst="rect">
            <a:avLst/>
          </a:prstGeom>
          <a:noFill/>
        </p:spPr>
        <p:txBody>
          <a:bodyPr vert="horz" wrap="none" lIns="0" tIns="0" rIns="0" bIns="0" rtlCol="0">
            <a:spAutoFit/>
          </a:bodyPr>
          <a:lstStyle/>
          <a:p>
            <a:pPr>
              <a:lnSpc>
                <a:spcPts val="1449"/>
              </a:lnSpc>
            </a:pPr>
            <a:r>
              <a:rPr lang="en-US" altLang="zh-CN" sz="1610" smtClean="0">
                <a:solidFill>
                  <a:srgbClr val="000000"/>
                </a:solidFill>
                <a:latin typeface="Times New Roman"/>
              </a:rPr>
              <a:t>(b)</a:t>
            </a:r>
            <a:endParaRPr lang="zh-CN" altLang="en-US" sz="1610">
              <a:solidFill>
                <a:srgbClr val="000000"/>
              </a:solidFill>
              <a:latin typeface="Times New Roman"/>
            </a:endParaRPr>
          </a:p>
        </p:txBody>
      </p:sp>
      <p:sp>
        <p:nvSpPr>
          <p:cNvPr id="11" name="TextBox 10"/>
          <p:cNvSpPr txBox="1"/>
          <p:nvPr/>
        </p:nvSpPr>
        <p:spPr>
          <a:xfrm>
            <a:off x="4240155" y="2767111"/>
            <a:ext cx="92974" cy="923330"/>
          </a:xfrm>
          <a:prstGeom prst="rect">
            <a:avLst/>
          </a:prstGeom>
          <a:noFill/>
        </p:spPr>
        <p:txBody>
          <a:bodyPr vert="horz" wrap="none" lIns="0" tIns="0" rIns="0" bIns="0" rtlCol="0">
            <a:spAutoFit/>
          </a:bodyPr>
          <a:lstStyle/>
          <a:p>
            <a:pPr>
              <a:lnSpc>
                <a:spcPts val="1449"/>
              </a:lnSpc>
            </a:pPr>
            <a:r>
              <a:rPr lang="en-US" altLang="zh-CN" sz="1610" i="1" dirty="0" smtClean="0">
                <a:solidFill>
                  <a:srgbClr val="000000"/>
                </a:solidFill>
                <a:latin typeface="Times New Roman"/>
              </a:rPr>
              <a:t>y</a:t>
            </a:r>
          </a:p>
          <a:p>
            <a:pPr>
              <a:lnSpc>
                <a:spcPts val="1000"/>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1778"/>
              </a:lnSpc>
            </a:pPr>
            <a:r>
              <a:rPr lang="en-US" altLang="zh-CN" sz="1610" i="1" dirty="0" smtClean="0">
                <a:solidFill>
                  <a:srgbClr val="000000"/>
                </a:solidFill>
                <a:latin typeface="Times New Roman"/>
              </a:rPr>
              <a:t>y</a:t>
            </a:r>
            <a:endParaRPr lang="zh-CN" altLang="en-US" sz="1610" i="1" dirty="0">
              <a:solidFill>
                <a:srgbClr val="000000"/>
              </a:solidFill>
              <a:latin typeface="Times New Roman"/>
            </a:endParaRPr>
          </a:p>
        </p:txBody>
      </p:sp>
      <p:sp>
        <p:nvSpPr>
          <p:cNvPr id="12" name="TextBox 11"/>
          <p:cNvSpPr txBox="1"/>
          <p:nvPr/>
        </p:nvSpPr>
        <p:spPr>
          <a:xfrm>
            <a:off x="5936367" y="2767111"/>
            <a:ext cx="92974" cy="923330"/>
          </a:xfrm>
          <a:prstGeom prst="rect">
            <a:avLst/>
          </a:prstGeom>
          <a:noFill/>
        </p:spPr>
        <p:txBody>
          <a:bodyPr vert="horz" wrap="none" lIns="0" tIns="0" rIns="0" bIns="0" rtlCol="0">
            <a:spAutoFit/>
          </a:bodyPr>
          <a:lstStyle/>
          <a:p>
            <a:pPr>
              <a:lnSpc>
                <a:spcPts val="1449"/>
              </a:lnSpc>
            </a:pPr>
            <a:r>
              <a:rPr lang="en-US" altLang="zh-CN" sz="1610" i="1" smtClean="0">
                <a:solidFill>
                  <a:srgbClr val="000000"/>
                </a:solidFill>
                <a:latin typeface="Times New Roman"/>
              </a:rPr>
              <a:t>y</a:t>
            </a:r>
          </a:p>
          <a:p>
            <a:pPr>
              <a:lnSpc>
                <a:spcPts val="1000"/>
              </a:lnSpc>
            </a:pPr>
            <a:endParaRPr lang="en-US" altLang="zh-CN" sz="1610" i="1" smtClean="0">
              <a:solidFill>
                <a:srgbClr val="000000"/>
              </a:solidFill>
              <a:latin typeface="Times New Roman"/>
            </a:endParaRPr>
          </a:p>
          <a:p>
            <a:pPr>
              <a:lnSpc>
                <a:spcPts val="1000"/>
              </a:lnSpc>
            </a:pPr>
            <a:endParaRPr lang="en-US" altLang="zh-CN" sz="1610" i="1" smtClean="0">
              <a:solidFill>
                <a:srgbClr val="000000"/>
              </a:solidFill>
              <a:latin typeface="Times New Roman"/>
            </a:endParaRPr>
          </a:p>
          <a:p>
            <a:pPr>
              <a:lnSpc>
                <a:spcPts val="1000"/>
              </a:lnSpc>
            </a:pPr>
            <a:endParaRPr lang="en-US" altLang="zh-CN" sz="1610" i="1" smtClean="0">
              <a:solidFill>
                <a:srgbClr val="000000"/>
              </a:solidFill>
              <a:latin typeface="Times New Roman"/>
            </a:endParaRPr>
          </a:p>
          <a:p>
            <a:pPr>
              <a:lnSpc>
                <a:spcPts val="1000"/>
              </a:lnSpc>
            </a:pPr>
            <a:endParaRPr lang="en-US" altLang="zh-CN" sz="1610" i="1" smtClean="0">
              <a:solidFill>
                <a:srgbClr val="000000"/>
              </a:solidFill>
              <a:latin typeface="Times New Roman"/>
            </a:endParaRPr>
          </a:p>
          <a:p>
            <a:pPr>
              <a:lnSpc>
                <a:spcPts val="1778"/>
              </a:lnSpc>
            </a:pPr>
            <a:r>
              <a:rPr lang="en-US" altLang="zh-CN" sz="1610" i="1" smtClean="0">
                <a:solidFill>
                  <a:srgbClr val="000000"/>
                </a:solidFill>
                <a:latin typeface="Times New Roman"/>
              </a:rPr>
              <a:t>y</a:t>
            </a:r>
            <a:endParaRPr lang="zh-CN" altLang="en-US" sz="1610" i="1">
              <a:solidFill>
                <a:srgbClr val="000000"/>
              </a:solidFill>
              <a:latin typeface="Times New Roman"/>
            </a:endParaRPr>
          </a:p>
        </p:txBody>
      </p:sp>
      <p:sp>
        <p:nvSpPr>
          <p:cNvPr id="13" name="TextBox 12"/>
          <p:cNvSpPr txBox="1"/>
          <p:nvPr/>
        </p:nvSpPr>
        <p:spPr>
          <a:xfrm>
            <a:off x="4535044" y="2628427"/>
            <a:ext cx="105798" cy="1179810"/>
          </a:xfrm>
          <a:prstGeom prst="rect">
            <a:avLst/>
          </a:prstGeom>
          <a:noFill/>
        </p:spPr>
        <p:txBody>
          <a:bodyPr vert="horz" wrap="none" lIns="0" tIns="0" rIns="0" bIns="0" rtlCol="0">
            <a:spAutoFit/>
          </a:bodyPr>
          <a:lstStyle/>
          <a:p>
            <a:pPr>
              <a:lnSpc>
                <a:spcPts val="1449"/>
              </a:lnSpc>
            </a:pPr>
            <a:r>
              <a:rPr lang="en-US" altLang="zh-CN" sz="1610" i="1" dirty="0" smtClean="0">
                <a:solidFill>
                  <a:srgbClr val="000000"/>
                </a:solidFill>
                <a:latin typeface="Times New Roman"/>
              </a:rPr>
              <a:t>a</a:t>
            </a:r>
          </a:p>
          <a:p>
            <a:pPr>
              <a:lnSpc>
                <a:spcPts val="2148"/>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1648"/>
              </a:lnSpc>
            </a:pPr>
            <a:r>
              <a:rPr lang="en-US" altLang="zh-CN" sz="1610" i="1" dirty="0" smtClean="0">
                <a:solidFill>
                  <a:srgbClr val="000000"/>
                </a:solidFill>
                <a:latin typeface="Times New Roman"/>
              </a:rPr>
              <a:t>a</a:t>
            </a:r>
          </a:p>
          <a:p>
            <a:pPr>
              <a:lnSpc>
                <a:spcPts val="2124"/>
              </a:lnSpc>
            </a:pPr>
            <a:r>
              <a:rPr lang="en-US" altLang="zh-CN" sz="1610" i="1" dirty="0" smtClean="0">
                <a:solidFill>
                  <a:srgbClr val="000000"/>
                </a:solidFill>
                <a:latin typeface="Times New Roman"/>
              </a:rPr>
              <a:t>b</a:t>
            </a:r>
            <a:endParaRPr lang="zh-CN" altLang="en-US" sz="1610" i="1" dirty="0">
              <a:solidFill>
                <a:srgbClr val="000000"/>
              </a:solidFill>
              <a:latin typeface="Times New Roman"/>
            </a:endParaRPr>
          </a:p>
        </p:txBody>
      </p:sp>
      <p:sp>
        <p:nvSpPr>
          <p:cNvPr id="14" name="TextBox 13"/>
          <p:cNvSpPr txBox="1"/>
          <p:nvPr/>
        </p:nvSpPr>
        <p:spPr>
          <a:xfrm>
            <a:off x="2863982" y="2628427"/>
            <a:ext cx="102592" cy="974626"/>
          </a:xfrm>
          <a:prstGeom prst="rect">
            <a:avLst/>
          </a:prstGeom>
          <a:noFill/>
        </p:spPr>
        <p:txBody>
          <a:bodyPr vert="horz" wrap="none" lIns="0" tIns="0" rIns="0" bIns="0" rtlCol="0">
            <a:spAutoFit/>
          </a:bodyPr>
          <a:lstStyle/>
          <a:p>
            <a:pPr>
              <a:lnSpc>
                <a:spcPts val="1449"/>
              </a:lnSpc>
            </a:pPr>
            <a:r>
              <a:rPr lang="en-US" altLang="zh-CN" sz="1610" i="1" dirty="0" smtClean="0">
                <a:solidFill>
                  <a:srgbClr val="000000"/>
                </a:solidFill>
                <a:latin typeface="Times New Roman"/>
              </a:rPr>
              <a:t>a</a:t>
            </a:r>
          </a:p>
          <a:p>
            <a:pPr>
              <a:lnSpc>
                <a:spcPts val="2148"/>
              </a:lnSpc>
            </a:pPr>
            <a:r>
              <a:rPr lang="en-US" altLang="zh-CN" sz="1610" i="1" dirty="0" smtClean="0">
                <a:solidFill>
                  <a:srgbClr val="000000"/>
                </a:solidFill>
                <a:latin typeface="Times New Roman"/>
              </a:rPr>
              <a:t>b</a:t>
            </a:r>
          </a:p>
          <a:p>
            <a:pPr>
              <a:lnSpc>
                <a:spcPts val="1000"/>
              </a:lnSpc>
            </a:pPr>
            <a:endParaRPr lang="en-US" altLang="zh-CN" sz="1610" i="1" dirty="0" smtClean="0">
              <a:solidFill>
                <a:srgbClr val="000000"/>
              </a:solidFill>
              <a:latin typeface="Times New Roman"/>
            </a:endParaRPr>
          </a:p>
          <a:p>
            <a:pPr>
              <a:lnSpc>
                <a:spcPts val="1000"/>
              </a:lnSpc>
            </a:pPr>
            <a:endParaRPr lang="en-US" altLang="zh-CN" sz="1610" i="1" dirty="0" smtClean="0">
              <a:solidFill>
                <a:srgbClr val="000000"/>
              </a:solidFill>
              <a:latin typeface="Times New Roman"/>
            </a:endParaRPr>
          </a:p>
          <a:p>
            <a:pPr>
              <a:lnSpc>
                <a:spcPts val="2124"/>
              </a:lnSpc>
            </a:pPr>
            <a:r>
              <a:rPr lang="en-US" altLang="zh-CN" sz="1610" i="1" dirty="0" smtClean="0">
                <a:solidFill>
                  <a:srgbClr val="000000"/>
                </a:solidFill>
                <a:latin typeface="Times New Roman"/>
              </a:rPr>
              <a:t>a</a:t>
            </a:r>
            <a:endParaRPr lang="zh-CN" altLang="en-US" sz="1610" i="1" dirty="0">
              <a:solidFill>
                <a:srgbClr val="000000"/>
              </a:solidFill>
              <a:latin typeface="Times New Roman"/>
            </a:endParaRPr>
          </a:p>
        </p:txBody>
      </p:sp>
      <p:sp>
        <p:nvSpPr>
          <p:cNvPr id="15" name="TextBox 14"/>
          <p:cNvSpPr txBox="1"/>
          <p:nvPr/>
        </p:nvSpPr>
        <p:spPr>
          <a:xfrm>
            <a:off x="1561615" y="4113667"/>
            <a:ext cx="6504986" cy="2269852"/>
          </a:xfrm>
          <a:prstGeom prst="rect">
            <a:avLst/>
          </a:prstGeom>
          <a:noFill/>
        </p:spPr>
        <p:txBody>
          <a:bodyPr vert="horz" wrap="none" lIns="0" tIns="0" rIns="0" bIns="0" rtlCol="0">
            <a:spAutoFit/>
          </a:bodyPr>
          <a:lstStyle/>
          <a:p>
            <a:pPr marL="0" marR="0" lvl="0" indent="0" defTabSz="914400" eaLnBrk="1" fontAlgn="auto" latinLnBrk="0" hangingPunct="1">
              <a:lnSpc>
                <a:spcPts val="2799"/>
              </a:lnSpc>
              <a:buClrTx/>
              <a:buSzTx/>
              <a:buNone/>
              <a:tabLst>
                <a:tab pos="863600" algn="l"/>
              </a:tabLst>
              <a:defRPr/>
            </a:pPr>
            <a:r>
              <a:rPr lang="zh-CN" altLang="en-US" sz="2802" dirty="0" smtClean="0">
                <a:solidFill>
                  <a:srgbClr val="000000"/>
                </a:solidFill>
                <a:latin typeface="Times New Roman"/>
              </a:rPr>
              <a:t>与非门的附加特性</a:t>
            </a:r>
          </a:p>
          <a:p>
            <a:pPr marL="0" marR="0" lvl="0" indent="0" defTabSz="914400" eaLnBrk="1" fontAlgn="auto" latinLnBrk="0" hangingPunct="1">
              <a:lnSpc>
                <a:spcPts val="1000"/>
              </a:lnSpc>
              <a:buClrTx/>
              <a:buSzTx/>
              <a:buNone/>
              <a:tabLst>
                <a:tab pos="863600" algn="l"/>
              </a:tabLst>
              <a:defRPr/>
            </a:pPr>
            <a:endParaRPr lang="zh-CN" altLang="en-US" sz="2802" dirty="0" smtClean="0">
              <a:solidFill>
                <a:srgbClr val="000000"/>
              </a:solidFill>
              <a:latin typeface="Times New Roman"/>
            </a:endParaRPr>
          </a:p>
          <a:p>
            <a:pPr marL="0" marR="0" lvl="0" indent="0" defTabSz="914400" eaLnBrk="1" fontAlgn="auto" latinLnBrk="0" hangingPunct="1">
              <a:lnSpc>
                <a:spcPts val="2712"/>
              </a:lnSpc>
              <a:buClrTx/>
              <a:buSzTx/>
              <a:buNone/>
              <a:tabLst>
                <a:tab pos="863600" algn="l"/>
              </a:tabLst>
              <a:defRPr/>
            </a:pPr>
            <a:r>
              <a:rPr lang="zh-CN" altLang="en-US" sz="2802" dirty="0" smtClean="0">
                <a:solidFill>
                  <a:srgbClr val="000000"/>
                </a:solidFill>
                <a:latin typeface="Times New Roman"/>
              </a:rPr>
              <a:t>	</a:t>
            </a:r>
            <a:r>
              <a:rPr lang="en-US" altLang="zh-CN" sz="1853" i="1" dirty="0" smtClean="0">
                <a:solidFill>
                  <a:srgbClr val="000000"/>
                </a:solidFill>
                <a:latin typeface="Times New Roman"/>
              </a:rPr>
              <a:t>f </a:t>
            </a:r>
            <a:r>
              <a:rPr lang="en-US" altLang="zh-CN" sz="1081" i="1" dirty="0" smtClean="0">
                <a:solidFill>
                  <a:srgbClr val="000000"/>
                </a:solidFill>
                <a:latin typeface="Times New Roman"/>
              </a:rPr>
              <a:t>NAND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err="1" smtClean="0">
                <a:solidFill>
                  <a:srgbClr val="000000"/>
                </a:solidFill>
                <a:latin typeface="Times New Roman"/>
              </a:rPr>
              <a:t>a</a:t>
            </a:r>
            <a:r>
              <a:rPr lang="en-US" altLang="zh-CN" sz="900" i="1" dirty="0" err="1" smtClean="0">
                <a:solidFill>
                  <a:srgbClr val="000000"/>
                </a:solidFill>
                <a:latin typeface="楷体_GB2312"/>
                <a:ea typeface="楷体_GB2312"/>
              </a:rPr>
              <a:t>●</a:t>
            </a:r>
            <a:r>
              <a:rPr lang="en-US" altLang="zh-CN" sz="1853" i="1" dirty="0" err="1" smtClean="0">
                <a:solidFill>
                  <a:srgbClr val="000000"/>
                </a:solidFill>
                <a:latin typeface="Times New Roman"/>
              </a:rPr>
              <a:t>a</a:t>
            </a:r>
            <a:r>
              <a:rPr lang="en-US" altLang="zh-CN" sz="1853" i="1"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baseline="-25000" dirty="0" smtClean="0">
                <a:solidFill>
                  <a:srgbClr val="000000"/>
                </a:solidFill>
                <a:latin typeface="Times New Roman"/>
              </a:rPr>
              <a:t>NOT</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a:t>
            </a:r>
          </a:p>
          <a:p>
            <a:pPr lvl="0">
              <a:lnSpc>
                <a:spcPts val="3522"/>
              </a:lnSpc>
              <a:tabLst>
                <a:tab pos="863600" algn="l"/>
              </a:tabLst>
              <a:defRPr/>
            </a:pPr>
            <a:r>
              <a:rPr lang="en-US" altLang="zh-CN" sz="1853" dirty="0" smtClean="0">
                <a:solidFill>
                  <a:srgbClr val="000000"/>
                </a:solidFill>
                <a:latin typeface="Times New Roman"/>
              </a:rPr>
              <a:t>	</a:t>
            </a:r>
            <a:r>
              <a:rPr lang="en-US" altLang="zh-CN" sz="1853" i="1" dirty="0" smtClean="0">
                <a:solidFill>
                  <a:srgbClr val="000000"/>
                </a:solidFill>
                <a:latin typeface="Times New Roman"/>
              </a:rPr>
              <a:t>f </a:t>
            </a:r>
            <a:r>
              <a:rPr lang="en-US" altLang="zh-CN" sz="1081" i="1" dirty="0" smtClean="0">
                <a:solidFill>
                  <a:srgbClr val="000000"/>
                </a:solidFill>
                <a:latin typeface="Times New Roman"/>
              </a:rPr>
              <a:t>NAND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err="1" smtClean="0">
                <a:solidFill>
                  <a:srgbClr val="000000"/>
                </a:solidFill>
                <a:latin typeface="Times New Roman"/>
              </a:rPr>
              <a:t>a</a:t>
            </a:r>
            <a:r>
              <a:rPr lang="en-US" altLang="zh-CN" sz="800" i="1" dirty="0" err="1" smtClean="0">
                <a:solidFill>
                  <a:srgbClr val="000000"/>
                </a:solidFill>
                <a:latin typeface="楷体_GB2312"/>
                <a:ea typeface="楷体_GB2312"/>
              </a:rPr>
              <a:t>●</a:t>
            </a:r>
            <a:r>
              <a:rPr lang="en-US" altLang="zh-CN" sz="1853" i="1" dirty="0" err="1" smtClean="0">
                <a:solidFill>
                  <a:srgbClr val="000000"/>
                </a:solidFill>
                <a:latin typeface="Times New Roman"/>
              </a:rPr>
              <a:t>b</a:t>
            </a:r>
            <a:r>
              <a:rPr lang="en-US" altLang="zh-CN" sz="1853" i="1"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baseline="-25000" dirty="0" smtClean="0">
                <a:solidFill>
                  <a:srgbClr val="000000"/>
                </a:solidFill>
                <a:latin typeface="Times New Roman"/>
              </a:rPr>
              <a:t>AND</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a:t>
            </a:r>
          </a:p>
          <a:p>
            <a:pPr lvl="0">
              <a:lnSpc>
                <a:spcPts val="3402"/>
              </a:lnSpc>
              <a:tabLst>
                <a:tab pos="863600" algn="l"/>
              </a:tabLst>
              <a:defRPr/>
            </a:pPr>
            <a:r>
              <a:rPr lang="en-US" altLang="zh-CN" sz="1853" dirty="0" smtClean="0">
                <a:solidFill>
                  <a:srgbClr val="000000"/>
                </a:solidFill>
                <a:latin typeface="Times New Roman"/>
              </a:rPr>
              <a:t>	</a:t>
            </a:r>
            <a:r>
              <a:rPr lang="en-US" altLang="zh-CN" sz="1853" i="1" dirty="0" smtClean="0">
                <a:solidFill>
                  <a:srgbClr val="000000"/>
                </a:solidFill>
                <a:latin typeface="Times New Roman"/>
              </a:rPr>
              <a:t>f </a:t>
            </a:r>
            <a:r>
              <a:rPr lang="en-US" altLang="zh-CN" sz="1081" i="1" dirty="0" smtClean="0">
                <a:solidFill>
                  <a:srgbClr val="000000"/>
                </a:solidFill>
                <a:latin typeface="Times New Roman"/>
              </a:rPr>
              <a:t>NAND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 </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 </a:t>
            </a:r>
            <a:r>
              <a:rPr lang="en-US" altLang="zh-CN" sz="1853"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err="1" smtClean="0">
                <a:solidFill>
                  <a:srgbClr val="000000"/>
                </a:solidFill>
                <a:latin typeface="Times New Roman"/>
              </a:rPr>
              <a:t>a</a:t>
            </a:r>
            <a:r>
              <a:rPr lang="en-US" altLang="zh-CN" sz="800" i="1" dirty="0" err="1" smtClean="0">
                <a:solidFill>
                  <a:srgbClr val="000000"/>
                </a:solidFill>
                <a:latin typeface="楷体_GB2312"/>
                <a:ea typeface="楷体_GB2312"/>
              </a:rPr>
              <a:t>●</a:t>
            </a:r>
            <a:r>
              <a:rPr lang="en-US" altLang="zh-CN" sz="1853" i="1" dirty="0" err="1" smtClean="0">
                <a:solidFill>
                  <a:srgbClr val="000000"/>
                </a:solidFill>
                <a:latin typeface="Times New Roman"/>
              </a:rPr>
              <a:t>b</a:t>
            </a:r>
            <a:r>
              <a:rPr lang="en-US" altLang="zh-CN" sz="1853" i="1"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baseline="-25000" dirty="0" smtClean="0">
                <a:solidFill>
                  <a:srgbClr val="000000"/>
                </a:solidFill>
                <a:latin typeface="Times New Roman"/>
              </a:rPr>
              <a:t>OR</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a:t>
            </a:r>
          </a:p>
          <a:p>
            <a:pPr marL="0" marR="0" lvl="0" indent="0" defTabSz="914400" eaLnBrk="1" fontAlgn="auto" latinLnBrk="0" hangingPunct="1">
              <a:lnSpc>
                <a:spcPts val="4267"/>
              </a:lnSpc>
              <a:buClrTx/>
              <a:buSzTx/>
              <a:buNone/>
              <a:tabLst>
                <a:tab pos="863600" algn="l"/>
              </a:tabLst>
              <a:defRPr/>
            </a:pPr>
            <a:r>
              <a:rPr lang="en-US" altLang="zh-CN" sz="2802" dirty="0" smtClean="0">
                <a:solidFill>
                  <a:srgbClr val="000000"/>
                </a:solidFill>
                <a:latin typeface="Tahoma"/>
              </a:rPr>
              <a:t>NAND</a:t>
            </a:r>
            <a:r>
              <a:rPr lang="zh-CN" altLang="en-US" sz="2802" dirty="0" smtClean="0">
                <a:solidFill>
                  <a:srgbClr val="000000"/>
                </a:solidFill>
                <a:latin typeface="Times New Roman"/>
              </a:rPr>
              <a:t>可以用来实现所有</a:t>
            </a:r>
            <a:r>
              <a:rPr lang="en-US" altLang="zh-CN" sz="2802" dirty="0" smtClean="0">
                <a:solidFill>
                  <a:srgbClr val="000000"/>
                </a:solidFill>
                <a:latin typeface="Tahoma"/>
              </a:rPr>
              <a:t>3</a:t>
            </a:r>
            <a:r>
              <a:rPr lang="zh-CN" altLang="en-US" sz="2802" dirty="0" smtClean="0">
                <a:solidFill>
                  <a:srgbClr val="000000"/>
                </a:solidFill>
                <a:latin typeface="Times New Roman"/>
              </a:rPr>
              <a:t>种基本逻辑操作</a:t>
            </a:r>
            <a:endParaRPr lang="zh-CN" altLang="en-US" sz="2802" dirty="0">
              <a:solidFill>
                <a:srgbClr val="000000"/>
              </a:solidFill>
              <a:latin typeface="Times New Roman"/>
            </a:endParaRPr>
          </a:p>
        </p:txBody>
      </p:sp>
      <p:graphicFrame>
        <p:nvGraphicFramePr>
          <p:cNvPr id="497666" name="Object 2"/>
          <p:cNvGraphicFramePr>
            <a:graphicFrameLocks noChangeAspect="1"/>
          </p:cNvGraphicFramePr>
          <p:nvPr/>
        </p:nvGraphicFramePr>
        <p:xfrm>
          <a:off x="2819400" y="3537855"/>
          <a:ext cx="228600" cy="332509"/>
        </p:xfrm>
        <a:graphic>
          <a:graphicData uri="http://schemas.openxmlformats.org/presentationml/2006/ole">
            <p:oleObj spid="_x0000_s497666" name="Equation" r:id="rId5" imgW="139680" imgH="203040" progId="Equation.DSMT4">
              <p:embed/>
            </p:oleObj>
          </a:graphicData>
        </a:graphic>
      </p:graphicFrame>
      <p:graphicFrame>
        <p:nvGraphicFramePr>
          <p:cNvPr id="497668" name="Object 4"/>
          <p:cNvGraphicFramePr>
            <a:graphicFrameLocks noChangeAspect="1"/>
          </p:cNvGraphicFramePr>
          <p:nvPr/>
        </p:nvGraphicFramePr>
        <p:xfrm>
          <a:off x="4495800" y="2754079"/>
          <a:ext cx="206828" cy="300841"/>
        </p:xfrm>
        <a:graphic>
          <a:graphicData uri="http://schemas.openxmlformats.org/presentationml/2006/ole">
            <p:oleObj spid="_x0000_s497668" name="Equation" r:id="rId6" imgW="139680" imgH="203040" progId="Equation.DSMT4">
              <p:embed/>
            </p:oleObj>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4D.tmp"/>
          <p:cNvPicPr>
            <a:picLocks/>
          </p:cNvPicPr>
          <p:nvPr/>
        </p:nvPicPr>
        <p:blipFill>
          <a:blip r:embed="rId2"/>
          <a:stretch>
            <a:fillRect/>
          </a:stretch>
        </p:blipFill>
        <p:spPr>
          <a:xfrm>
            <a:off x="0" y="-1"/>
            <a:ext cx="9118600" cy="6819900"/>
          </a:xfrm>
          <a:prstGeom prst="rect">
            <a:avLst/>
          </a:prstGeom>
        </p:spPr>
      </p:pic>
      <p:pic>
        <p:nvPicPr>
          <p:cNvPr id="3" name="图片 2" descr="ws_74F.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21</a:t>
            </a:r>
            <a:endParaRPr lang="zh-CN" altLang="en-US" sz="1398">
              <a:solidFill>
                <a:srgbClr val="000000"/>
              </a:solidFill>
              <a:latin typeface="Tahoma"/>
            </a:endParaRPr>
          </a:p>
        </p:txBody>
      </p:sp>
      <p:sp>
        <p:nvSpPr>
          <p:cNvPr id="6" name="TextBox 5"/>
          <p:cNvSpPr txBox="1"/>
          <p:nvPr/>
        </p:nvSpPr>
        <p:spPr>
          <a:xfrm>
            <a:off x="1230255" y="405129"/>
            <a:ext cx="7484806" cy="1577355"/>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(11)</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953"/>
              </a:lnSpc>
              <a:buClrTx/>
              <a:buSzTx/>
              <a:buNone/>
              <a:tabLst>
                <a:tab pos="381000" algn="l"/>
              </a:tabLst>
              <a:defRPr/>
            </a:pPr>
            <a:r>
              <a:rPr lang="en-US" altLang="zh-CN" sz="4398" smtClean="0">
                <a:solidFill>
                  <a:srgbClr val="33339A"/>
                </a:solidFill>
                <a:latin typeface="Tahoma"/>
              </a:rPr>
              <a:t>	</a:t>
            </a:r>
            <a:r>
              <a:rPr lang="en-US" altLang="zh-CN" sz="3198" smtClean="0">
                <a:solidFill>
                  <a:srgbClr val="000000"/>
                </a:solidFill>
                <a:latin typeface="Tahoma"/>
              </a:rPr>
              <a:t>AND, OR, NOT</a:t>
            </a:r>
            <a:r>
              <a:rPr lang="zh-CN" altLang="en-US" sz="3198" smtClean="0">
                <a:solidFill>
                  <a:srgbClr val="000000"/>
                </a:solidFill>
                <a:latin typeface="Times New Roman"/>
              </a:rPr>
              <a:t>门可以用</a:t>
            </a:r>
            <a:r>
              <a:rPr lang="en-US" altLang="zh-CN" sz="3198" smtClean="0">
                <a:solidFill>
                  <a:srgbClr val="000000"/>
                </a:solidFill>
                <a:latin typeface="Tahoma"/>
              </a:rPr>
              <a:t>NAND</a:t>
            </a:r>
            <a:r>
              <a:rPr lang="zh-CN" altLang="en-US" sz="3198" smtClean="0">
                <a:solidFill>
                  <a:srgbClr val="000000"/>
                </a:solidFill>
                <a:latin typeface="Times New Roman"/>
              </a:rPr>
              <a:t>门来构造</a:t>
            </a:r>
            <a:endParaRPr lang="zh-CN" altLang="en-US" sz="3198">
              <a:solidFill>
                <a:srgbClr val="000000"/>
              </a:solidFill>
              <a:latin typeface="Times New Roman"/>
            </a:endParaRPr>
          </a:p>
        </p:txBody>
      </p:sp>
      <p:sp>
        <p:nvSpPr>
          <p:cNvPr id="7" name="TextBox 6"/>
          <p:cNvSpPr txBox="1"/>
          <p:nvPr/>
        </p:nvSpPr>
        <p:spPr>
          <a:xfrm>
            <a:off x="877433" y="2434062"/>
            <a:ext cx="97784" cy="417678"/>
          </a:xfrm>
          <a:prstGeom prst="rect">
            <a:avLst/>
          </a:prstGeom>
          <a:noFill/>
        </p:spPr>
        <p:txBody>
          <a:bodyPr vert="horz" wrap="none" lIns="0" tIns="0" rIns="0" bIns="0" rtlCol="0">
            <a:spAutoFit/>
          </a:bodyPr>
          <a:lstStyle/>
          <a:p>
            <a:pPr>
              <a:lnSpc>
                <a:spcPts val="1370"/>
              </a:lnSpc>
            </a:pPr>
            <a:r>
              <a:rPr lang="en-US" altLang="zh-CN" sz="1523" i="1" smtClean="0">
                <a:solidFill>
                  <a:srgbClr val="000000"/>
                </a:solidFill>
                <a:latin typeface="Times New Roman"/>
              </a:rPr>
              <a:t>a</a:t>
            </a:r>
          </a:p>
          <a:p>
            <a:pPr>
              <a:lnSpc>
                <a:spcPts val="2004"/>
              </a:lnSpc>
            </a:pPr>
            <a:r>
              <a:rPr lang="en-US" altLang="zh-CN" sz="1523" i="1" smtClean="0">
                <a:solidFill>
                  <a:srgbClr val="000000"/>
                </a:solidFill>
                <a:latin typeface="Times New Roman"/>
              </a:rPr>
              <a:t>b</a:t>
            </a:r>
            <a:endParaRPr lang="zh-CN" altLang="en-US" sz="1523" i="1">
              <a:solidFill>
                <a:srgbClr val="000000"/>
              </a:solidFill>
              <a:latin typeface="Times New Roman"/>
            </a:endParaRPr>
          </a:p>
        </p:txBody>
      </p:sp>
      <p:sp>
        <p:nvSpPr>
          <p:cNvPr id="8" name="TextBox 7"/>
          <p:cNvSpPr txBox="1"/>
          <p:nvPr/>
        </p:nvSpPr>
        <p:spPr>
          <a:xfrm>
            <a:off x="2082877" y="2395174"/>
            <a:ext cx="201978" cy="186205"/>
          </a:xfrm>
          <a:prstGeom prst="rect">
            <a:avLst/>
          </a:prstGeom>
          <a:noFill/>
        </p:spPr>
        <p:txBody>
          <a:bodyPr vert="horz" wrap="none" lIns="0" tIns="0" rIns="0" bIns="0" rtlCol="0">
            <a:spAutoFit/>
          </a:bodyPr>
          <a:lstStyle/>
          <a:p>
            <a:pPr>
              <a:lnSpc>
                <a:spcPts val="1370"/>
              </a:lnSpc>
            </a:pPr>
            <a:r>
              <a:rPr lang="en-US" altLang="zh-CN" sz="1523" i="1" smtClean="0">
                <a:solidFill>
                  <a:srgbClr val="000000"/>
                </a:solidFill>
                <a:latin typeface="Times New Roman"/>
              </a:rPr>
              <a:t>ab</a:t>
            </a:r>
            <a:endParaRPr lang="zh-CN" altLang="en-US" sz="1523" i="1">
              <a:solidFill>
                <a:srgbClr val="000000"/>
              </a:solidFill>
              <a:latin typeface="Times New Roman"/>
            </a:endParaRPr>
          </a:p>
        </p:txBody>
      </p:sp>
      <p:sp>
        <p:nvSpPr>
          <p:cNvPr id="9" name="TextBox 8"/>
          <p:cNvSpPr txBox="1"/>
          <p:nvPr/>
        </p:nvSpPr>
        <p:spPr>
          <a:xfrm>
            <a:off x="6570135" y="2482774"/>
            <a:ext cx="1226298" cy="180434"/>
          </a:xfrm>
          <a:prstGeom prst="rect">
            <a:avLst/>
          </a:prstGeom>
          <a:noFill/>
        </p:spPr>
        <p:txBody>
          <a:bodyPr vert="horz" wrap="none" lIns="0" tIns="0" rIns="0" bIns="0" rtlCol="0">
            <a:spAutoFit/>
          </a:bodyPr>
          <a:lstStyle/>
          <a:p>
            <a:pPr>
              <a:lnSpc>
                <a:spcPts val="1370"/>
              </a:lnSpc>
            </a:pPr>
            <a:r>
              <a:rPr lang="en-US" altLang="zh-CN" sz="1523" i="1" smtClean="0">
                <a:solidFill>
                  <a:srgbClr val="000000"/>
                </a:solidFill>
                <a:latin typeface="Times New Roman"/>
              </a:rPr>
              <a:t>f(a, a) = aa = a</a:t>
            </a:r>
            <a:endParaRPr lang="zh-CN" altLang="en-US" sz="1523" i="1">
              <a:solidFill>
                <a:srgbClr val="000000"/>
              </a:solidFill>
              <a:latin typeface="Times New Roman"/>
            </a:endParaRPr>
          </a:p>
        </p:txBody>
      </p:sp>
      <p:sp>
        <p:nvSpPr>
          <p:cNvPr id="10" name="TextBox 9"/>
          <p:cNvSpPr txBox="1"/>
          <p:nvPr/>
        </p:nvSpPr>
        <p:spPr>
          <a:xfrm>
            <a:off x="3372074" y="2552085"/>
            <a:ext cx="1227900" cy="180434"/>
          </a:xfrm>
          <a:prstGeom prst="rect">
            <a:avLst/>
          </a:prstGeom>
          <a:noFill/>
        </p:spPr>
        <p:txBody>
          <a:bodyPr vert="horz" wrap="none" lIns="0" tIns="0" rIns="0" bIns="0" rtlCol="0">
            <a:spAutoFit/>
          </a:bodyPr>
          <a:lstStyle/>
          <a:p>
            <a:pPr>
              <a:lnSpc>
                <a:spcPts val="1370"/>
              </a:lnSpc>
            </a:pPr>
            <a:r>
              <a:rPr lang="en-US" altLang="zh-CN" sz="1523" i="1" smtClean="0">
                <a:solidFill>
                  <a:srgbClr val="000000"/>
                </a:solidFill>
                <a:latin typeface="Times New Roman"/>
              </a:rPr>
              <a:t>f(a, b) =ab= ab</a:t>
            </a:r>
            <a:endParaRPr lang="zh-CN" altLang="en-US" sz="1523" i="1">
              <a:solidFill>
                <a:srgbClr val="000000"/>
              </a:solidFill>
              <a:latin typeface="Times New Roman"/>
            </a:endParaRPr>
          </a:p>
        </p:txBody>
      </p:sp>
      <p:sp>
        <p:nvSpPr>
          <p:cNvPr id="11" name="TextBox 10"/>
          <p:cNvSpPr txBox="1"/>
          <p:nvPr/>
        </p:nvSpPr>
        <p:spPr>
          <a:xfrm>
            <a:off x="6291044" y="3237788"/>
            <a:ext cx="815608" cy="180434"/>
          </a:xfrm>
          <a:prstGeom prst="rect">
            <a:avLst/>
          </a:prstGeom>
          <a:noFill/>
        </p:spPr>
        <p:txBody>
          <a:bodyPr vert="horz" wrap="none" lIns="0" tIns="0" rIns="0" bIns="0" rtlCol="0">
            <a:spAutoFit/>
          </a:bodyPr>
          <a:lstStyle/>
          <a:p>
            <a:pPr>
              <a:lnSpc>
                <a:spcPts val="1370"/>
              </a:lnSpc>
            </a:pPr>
            <a:r>
              <a:rPr lang="en-US" altLang="zh-CN" sz="1523" b="1" smtClean="0">
                <a:solidFill>
                  <a:srgbClr val="000000"/>
                </a:solidFill>
                <a:latin typeface="Times New Roman"/>
              </a:rPr>
              <a:t>NOT gate</a:t>
            </a:r>
            <a:endParaRPr lang="zh-CN" altLang="en-US" sz="1523" b="1">
              <a:solidFill>
                <a:srgbClr val="000000"/>
              </a:solidFill>
              <a:latin typeface="Times New Roman"/>
            </a:endParaRPr>
          </a:p>
        </p:txBody>
      </p:sp>
      <p:sp>
        <p:nvSpPr>
          <p:cNvPr id="12" name="TextBox 11"/>
          <p:cNvSpPr txBox="1"/>
          <p:nvPr/>
        </p:nvSpPr>
        <p:spPr>
          <a:xfrm>
            <a:off x="3591350" y="4057565"/>
            <a:ext cx="100990" cy="186141"/>
          </a:xfrm>
          <a:prstGeom prst="rect">
            <a:avLst/>
          </a:prstGeom>
          <a:noFill/>
        </p:spPr>
        <p:txBody>
          <a:bodyPr vert="horz" wrap="none" lIns="0" tIns="0" rIns="0" bIns="0" rtlCol="0">
            <a:spAutoFit/>
          </a:bodyPr>
          <a:lstStyle/>
          <a:p>
            <a:pPr>
              <a:lnSpc>
                <a:spcPts val="1370"/>
              </a:lnSpc>
            </a:pPr>
            <a:r>
              <a:rPr lang="en-US" altLang="zh-CN" sz="1522" i="1" smtClean="0">
                <a:solidFill>
                  <a:srgbClr val="000000"/>
                </a:solidFill>
                <a:latin typeface="Times New Roman"/>
              </a:rPr>
              <a:t>a</a:t>
            </a:r>
            <a:endParaRPr lang="zh-CN" altLang="en-US" sz="1522" i="1">
              <a:solidFill>
                <a:srgbClr val="000000"/>
              </a:solidFill>
              <a:latin typeface="Times New Roman"/>
            </a:endParaRPr>
          </a:p>
        </p:txBody>
      </p:sp>
      <p:sp>
        <p:nvSpPr>
          <p:cNvPr id="13" name="TextBox 12"/>
          <p:cNvSpPr txBox="1"/>
          <p:nvPr/>
        </p:nvSpPr>
        <p:spPr>
          <a:xfrm>
            <a:off x="1845822" y="3237823"/>
            <a:ext cx="819135" cy="1000274"/>
          </a:xfrm>
          <a:prstGeom prst="rect">
            <a:avLst/>
          </a:prstGeom>
          <a:noFill/>
        </p:spPr>
        <p:txBody>
          <a:bodyPr vert="horz" wrap="none" lIns="0" tIns="0" rIns="0" bIns="0" rtlCol="0">
            <a:spAutoFit/>
          </a:bodyPr>
          <a:lstStyle/>
          <a:p>
            <a:pPr marL="0" marR="0" lvl="0" indent="0" defTabSz="914400" eaLnBrk="1" fontAlgn="auto" latinLnBrk="0" hangingPunct="1">
              <a:lnSpc>
                <a:spcPts val="1370"/>
              </a:lnSpc>
              <a:buClrTx/>
              <a:buSzTx/>
              <a:buNone/>
              <a:tabLst>
                <a:tab pos="228600" algn="l"/>
              </a:tabLst>
              <a:defRPr/>
            </a:pPr>
            <a:r>
              <a:rPr lang="en-US" altLang="zh-CN" sz="1523" b="1" smtClean="0">
                <a:solidFill>
                  <a:srgbClr val="000000"/>
                </a:solidFill>
                <a:latin typeface="Times New Roman"/>
              </a:rPr>
              <a:t>AND gate</a:t>
            </a:r>
          </a:p>
          <a:p>
            <a:pPr marL="0" marR="0" lvl="0" indent="0" defTabSz="914400" eaLnBrk="1" fontAlgn="auto" latinLnBrk="0" hangingPunct="1">
              <a:lnSpc>
                <a:spcPts val="1000"/>
              </a:lnSpc>
              <a:buClrTx/>
              <a:buSzTx/>
              <a:buNone/>
              <a:tabLst>
                <a:tab pos="228600" algn="l"/>
              </a:tabLst>
              <a:defRPr/>
            </a:pPr>
            <a:endParaRPr lang="en-US" altLang="zh-CN" sz="1523" b="1" smtClean="0">
              <a:solidFill>
                <a:srgbClr val="000000"/>
              </a:solidFill>
              <a:latin typeface="Times New Roman"/>
            </a:endParaRPr>
          </a:p>
          <a:p>
            <a:pPr marL="0" marR="0" lvl="0" indent="0" defTabSz="914400" eaLnBrk="1" fontAlgn="auto" latinLnBrk="0" hangingPunct="1">
              <a:lnSpc>
                <a:spcPts val="1000"/>
              </a:lnSpc>
              <a:buClrTx/>
              <a:buSzTx/>
              <a:buNone/>
              <a:tabLst>
                <a:tab pos="228600" algn="l"/>
              </a:tabLst>
              <a:defRPr/>
            </a:pPr>
            <a:endParaRPr lang="en-US" altLang="zh-CN" sz="1523" b="1" smtClean="0">
              <a:solidFill>
                <a:srgbClr val="000000"/>
              </a:solidFill>
              <a:latin typeface="Times New Roman"/>
            </a:endParaRPr>
          </a:p>
          <a:p>
            <a:pPr marL="0" marR="0" lvl="0" indent="0" defTabSz="914400" eaLnBrk="1" fontAlgn="auto" latinLnBrk="0" hangingPunct="1">
              <a:lnSpc>
                <a:spcPts val="1000"/>
              </a:lnSpc>
              <a:buClrTx/>
              <a:buSzTx/>
              <a:buNone/>
              <a:tabLst>
                <a:tab pos="228600" algn="l"/>
              </a:tabLst>
              <a:defRPr/>
            </a:pPr>
            <a:endParaRPr lang="en-US" altLang="zh-CN" sz="1523" b="1" smtClean="0">
              <a:solidFill>
                <a:srgbClr val="000000"/>
              </a:solidFill>
              <a:latin typeface="Times New Roman"/>
            </a:endParaRPr>
          </a:p>
          <a:p>
            <a:pPr marL="0" marR="0" lvl="0" indent="0" defTabSz="914400" eaLnBrk="1" fontAlgn="auto" latinLnBrk="0" hangingPunct="1">
              <a:lnSpc>
                <a:spcPts val="1000"/>
              </a:lnSpc>
              <a:buClrTx/>
              <a:buSzTx/>
              <a:buNone/>
              <a:tabLst>
                <a:tab pos="228600" algn="l"/>
              </a:tabLst>
              <a:defRPr/>
            </a:pPr>
            <a:endParaRPr lang="en-US" altLang="zh-CN" sz="1523" b="1" smtClean="0">
              <a:solidFill>
                <a:srgbClr val="000000"/>
              </a:solidFill>
              <a:latin typeface="Times New Roman"/>
            </a:endParaRPr>
          </a:p>
          <a:p>
            <a:pPr marL="0" marR="0" lvl="0" indent="0" defTabSz="914400" eaLnBrk="1" fontAlgn="auto" latinLnBrk="0" hangingPunct="1">
              <a:lnSpc>
                <a:spcPts val="2351"/>
              </a:lnSpc>
              <a:buClrTx/>
              <a:buSzTx/>
              <a:buNone/>
              <a:tabLst>
                <a:tab pos="228600" algn="l"/>
              </a:tabLst>
              <a:defRPr/>
            </a:pPr>
            <a:r>
              <a:rPr lang="en-US" altLang="zh-CN" sz="1523" b="1" smtClean="0">
                <a:solidFill>
                  <a:srgbClr val="000000"/>
                </a:solidFill>
                <a:latin typeface="Times New Roman"/>
              </a:rPr>
              <a:t>	</a:t>
            </a:r>
            <a:r>
              <a:rPr lang="en-US" altLang="zh-CN" sz="1522" i="1" smtClean="0">
                <a:solidFill>
                  <a:srgbClr val="000000"/>
                </a:solidFill>
                <a:latin typeface="Times New Roman"/>
              </a:rPr>
              <a:t>a</a:t>
            </a:r>
            <a:endParaRPr lang="zh-CN" altLang="en-US" sz="1522" i="1">
              <a:solidFill>
                <a:srgbClr val="000000"/>
              </a:solidFill>
              <a:latin typeface="Times New Roman"/>
            </a:endParaRPr>
          </a:p>
        </p:txBody>
      </p:sp>
      <p:sp>
        <p:nvSpPr>
          <p:cNvPr id="14" name="TextBox 13"/>
          <p:cNvSpPr txBox="1"/>
          <p:nvPr/>
        </p:nvSpPr>
        <p:spPr>
          <a:xfrm>
            <a:off x="2077237" y="4421104"/>
            <a:ext cx="4424288" cy="1205458"/>
          </a:xfrm>
          <a:prstGeom prst="rect">
            <a:avLst/>
          </a:prstGeom>
          <a:noFill/>
        </p:spPr>
        <p:txBody>
          <a:bodyPr vert="horz" wrap="none" lIns="0" tIns="0" rIns="0" bIns="0" rtlCol="0">
            <a:spAutoFit/>
          </a:bodyPr>
          <a:lstStyle/>
          <a:p>
            <a:pPr marL="0" marR="0" lvl="0" indent="0" defTabSz="914400" eaLnBrk="1" fontAlgn="auto" latinLnBrk="0" hangingPunct="1">
              <a:lnSpc>
                <a:spcPts val="1370"/>
              </a:lnSpc>
              <a:buClrTx/>
              <a:buSzTx/>
              <a:buNone/>
              <a:tabLst>
                <a:tab pos="1066800" algn="l"/>
                <a:tab pos="1511300" algn="l"/>
                <a:tab pos="2667000" algn="l"/>
              </a:tabLst>
              <a:defRPr/>
            </a:pPr>
            <a:r>
              <a:rPr lang="en-US" altLang="zh-CN" smtClean="0"/>
              <a:t>			</a:t>
            </a:r>
            <a:r>
              <a:rPr lang="en-US" altLang="zh-CN" sz="1523" i="1" smtClean="0">
                <a:solidFill>
                  <a:srgbClr val="000000"/>
                </a:solidFill>
                <a:latin typeface="Times New Roman"/>
              </a:rPr>
              <a:t>f(a, b) =a + b = a + b</a:t>
            </a:r>
          </a:p>
          <a:p>
            <a:pPr marL="0" marR="0" lvl="0" indent="0" defTabSz="914400" eaLnBrk="1" fontAlgn="auto" latinLnBrk="0" hangingPunct="1">
              <a:lnSpc>
                <a:spcPts val="1000"/>
              </a:lnSpc>
              <a:buClrTx/>
              <a:buSzTx/>
              <a:buNone/>
              <a:tabLst>
                <a:tab pos="1066800" algn="l"/>
                <a:tab pos="1511300" algn="l"/>
                <a:tab pos="2667000" algn="l"/>
              </a:tabLst>
              <a:defRPr/>
            </a:pPr>
            <a:endParaRPr lang="en-US" altLang="zh-CN" sz="1523" i="1" smtClean="0">
              <a:solidFill>
                <a:srgbClr val="000000"/>
              </a:solidFill>
              <a:latin typeface="Times New Roman"/>
            </a:endParaRPr>
          </a:p>
          <a:p>
            <a:pPr marL="0" marR="0" lvl="0" indent="0" defTabSz="914400" eaLnBrk="1" fontAlgn="auto" latinLnBrk="0" hangingPunct="1">
              <a:lnSpc>
                <a:spcPts val="2105"/>
              </a:lnSpc>
              <a:buClrTx/>
              <a:buSzTx/>
              <a:buNone/>
              <a:tabLst>
                <a:tab pos="1066800" algn="l"/>
                <a:tab pos="1511300" algn="l"/>
                <a:tab pos="2667000" algn="l"/>
              </a:tabLst>
              <a:defRPr/>
            </a:pPr>
            <a:r>
              <a:rPr lang="en-US" altLang="zh-CN" sz="1522" i="1" smtClean="0">
                <a:solidFill>
                  <a:srgbClr val="000000"/>
                </a:solidFill>
                <a:latin typeface="Times New Roman"/>
              </a:rPr>
              <a:t>b</a:t>
            </a:r>
          </a:p>
          <a:p>
            <a:pPr marL="0" marR="0" lvl="0" indent="0" defTabSz="914400" eaLnBrk="1" fontAlgn="auto" latinLnBrk="0" hangingPunct="1">
              <a:lnSpc>
                <a:spcPts val="2294"/>
              </a:lnSpc>
              <a:buClrTx/>
              <a:buSzTx/>
              <a:buNone/>
              <a:tabLst>
                <a:tab pos="1066800" algn="l"/>
                <a:tab pos="1511300" algn="l"/>
                <a:tab pos="2667000" algn="l"/>
              </a:tabLst>
              <a:defRPr/>
            </a:pPr>
            <a:r>
              <a:rPr lang="en-US" altLang="zh-CN" sz="1522" i="1" smtClean="0">
                <a:solidFill>
                  <a:srgbClr val="000000"/>
                </a:solidFill>
                <a:latin typeface="Times New Roman"/>
              </a:rPr>
              <a:t>		b</a:t>
            </a:r>
          </a:p>
          <a:p>
            <a:pPr marL="0" marR="0" lvl="0" indent="0" defTabSz="914400" eaLnBrk="1" fontAlgn="auto" latinLnBrk="0" hangingPunct="1">
              <a:lnSpc>
                <a:spcPts val="1000"/>
              </a:lnSpc>
              <a:buClrTx/>
              <a:buSzTx/>
              <a:buNone/>
              <a:tabLst>
                <a:tab pos="1066800" algn="l"/>
                <a:tab pos="1511300" algn="l"/>
                <a:tab pos="2667000" algn="l"/>
              </a:tabLst>
              <a:defRPr/>
            </a:pPr>
            <a:endParaRPr lang="en-US" altLang="zh-CN" sz="1522" i="1" smtClean="0">
              <a:solidFill>
                <a:srgbClr val="000000"/>
              </a:solidFill>
              <a:latin typeface="Times New Roman"/>
            </a:endParaRPr>
          </a:p>
          <a:p>
            <a:pPr marL="0" marR="0" lvl="0" indent="0" defTabSz="914400" eaLnBrk="1" fontAlgn="auto" latinLnBrk="0" hangingPunct="1">
              <a:lnSpc>
                <a:spcPts val="1637"/>
              </a:lnSpc>
              <a:buClrTx/>
              <a:buSzTx/>
              <a:buNone/>
              <a:tabLst>
                <a:tab pos="1066800" algn="l"/>
                <a:tab pos="1511300" algn="l"/>
                <a:tab pos="2667000" algn="l"/>
              </a:tabLst>
              <a:defRPr/>
            </a:pPr>
            <a:r>
              <a:rPr lang="en-US" altLang="zh-CN" sz="1522" i="1" smtClean="0">
                <a:solidFill>
                  <a:srgbClr val="000000"/>
                </a:solidFill>
                <a:latin typeface="Times New Roman"/>
              </a:rPr>
              <a:t>	</a:t>
            </a:r>
            <a:r>
              <a:rPr lang="en-US" altLang="zh-CN" sz="1522" b="1" smtClean="0">
                <a:solidFill>
                  <a:srgbClr val="000000"/>
                </a:solidFill>
                <a:latin typeface="Times New Roman"/>
              </a:rPr>
              <a:t>OR gate</a:t>
            </a:r>
            <a:endParaRPr lang="zh-CN" altLang="en-US" sz="1522" b="1">
              <a:solidFill>
                <a:srgbClr val="000000"/>
              </a:solidFill>
              <a:latin typeface="Times New Roman"/>
            </a:endParaRPr>
          </a:p>
        </p:txBody>
      </p:sp>
      <p:sp>
        <p:nvSpPr>
          <p:cNvPr id="15" name="TextBox 14"/>
          <p:cNvSpPr txBox="1"/>
          <p:nvPr/>
        </p:nvSpPr>
        <p:spPr>
          <a:xfrm>
            <a:off x="4993744" y="2471801"/>
            <a:ext cx="100990" cy="186141"/>
          </a:xfrm>
          <a:prstGeom prst="rect">
            <a:avLst/>
          </a:prstGeom>
          <a:noFill/>
        </p:spPr>
        <p:txBody>
          <a:bodyPr vert="horz" wrap="none" lIns="0" tIns="0" rIns="0" bIns="0" rtlCol="0">
            <a:spAutoFit/>
          </a:bodyPr>
          <a:lstStyle/>
          <a:p>
            <a:pPr>
              <a:lnSpc>
                <a:spcPts val="1370"/>
              </a:lnSpc>
            </a:pPr>
            <a:r>
              <a:rPr lang="en-US" altLang="zh-CN" sz="1522" i="1" smtClean="0">
                <a:solidFill>
                  <a:srgbClr val="000000"/>
                </a:solidFill>
                <a:latin typeface="Times New Roman"/>
              </a:rPr>
              <a:t>a</a:t>
            </a:r>
            <a:endParaRPr lang="zh-CN" altLang="en-US" sz="1522" i="1">
              <a:solidFill>
                <a:srgbClr val="000000"/>
              </a:solidFill>
              <a:latin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0.tmp"/>
          <p:cNvPicPr>
            <a:picLocks/>
          </p:cNvPicPr>
          <p:nvPr/>
        </p:nvPicPr>
        <p:blipFill>
          <a:blip r:embed="rId2"/>
          <a:stretch>
            <a:fillRect/>
          </a:stretch>
        </p:blipFill>
        <p:spPr>
          <a:xfrm>
            <a:off x="-32658" y="43543"/>
            <a:ext cx="9118600" cy="6819900"/>
          </a:xfrm>
          <a:prstGeom prst="rect">
            <a:avLst/>
          </a:prstGeom>
        </p:spPr>
      </p:pic>
      <p:pic>
        <p:nvPicPr>
          <p:cNvPr id="3" name="图片 2" descr="ws_752.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22</a:t>
            </a:r>
            <a:endParaRPr lang="zh-CN" altLang="en-US" sz="1398">
              <a:solidFill>
                <a:srgbClr val="000000"/>
              </a:solidFill>
              <a:latin typeface="Tahoma"/>
            </a:endParaRPr>
          </a:p>
        </p:txBody>
      </p:sp>
      <p:sp>
        <p:nvSpPr>
          <p:cNvPr id="6" name="TextBox 5"/>
          <p:cNvSpPr txBox="1"/>
          <p:nvPr/>
        </p:nvSpPr>
        <p:spPr>
          <a:xfrm>
            <a:off x="1230255" y="405129"/>
            <a:ext cx="4433906" cy="622158"/>
          </a:xfrm>
          <a:prstGeom prst="rect">
            <a:avLst/>
          </a:prstGeom>
          <a:noFill/>
        </p:spPr>
        <p:txBody>
          <a:bodyPr vert="horz" wrap="none" lIns="0" tIns="0" rIns="0" bIns="0" rtlCol="0">
            <a:spAutoFit/>
          </a:bodyPr>
          <a:lstStyle/>
          <a:p>
            <a:pPr>
              <a:lnSpc>
                <a:spcPts val="5304"/>
              </a:lnSpc>
            </a:pPr>
            <a:r>
              <a:rPr lang="zh-CN" altLang="en-US" sz="4398" smtClean="0">
                <a:solidFill>
                  <a:srgbClr val="33339A"/>
                </a:solidFill>
                <a:latin typeface="Times New Roman"/>
              </a:rPr>
              <a:t>基本功能模块</a:t>
            </a:r>
            <a:r>
              <a:rPr lang="en-US" altLang="zh-CN" sz="4398" smtClean="0">
                <a:solidFill>
                  <a:srgbClr val="33339A"/>
                </a:solidFill>
                <a:latin typeface="Tahoma"/>
              </a:rPr>
              <a:t>(12)</a:t>
            </a:r>
            <a:endParaRPr lang="zh-CN" altLang="en-US" sz="4398">
              <a:solidFill>
                <a:srgbClr val="33339A"/>
              </a:solidFill>
              <a:latin typeface="Tahoma"/>
            </a:endParaRPr>
          </a:p>
        </p:txBody>
      </p:sp>
      <p:sp>
        <p:nvSpPr>
          <p:cNvPr id="7" name="TextBox 6"/>
          <p:cNvSpPr txBox="1"/>
          <p:nvPr/>
        </p:nvSpPr>
        <p:spPr>
          <a:xfrm>
            <a:off x="1605159" y="1499245"/>
            <a:ext cx="1077218" cy="359073"/>
          </a:xfrm>
          <a:prstGeom prst="rect">
            <a:avLst/>
          </a:prstGeom>
          <a:noFill/>
        </p:spPr>
        <p:txBody>
          <a:bodyPr vert="horz" wrap="none" lIns="0" tIns="0" rIns="0" bIns="0" rtlCol="0">
            <a:spAutoFit/>
          </a:bodyPr>
          <a:lstStyle/>
          <a:p>
            <a:pPr>
              <a:lnSpc>
                <a:spcPts val="2799"/>
              </a:lnSpc>
            </a:pPr>
            <a:r>
              <a:rPr lang="zh-CN" altLang="en-US" sz="2802" smtClean="0">
                <a:solidFill>
                  <a:srgbClr val="000000"/>
                </a:solidFill>
                <a:latin typeface="Times New Roman"/>
              </a:rPr>
              <a:t>或非门</a:t>
            </a:r>
            <a:endParaRPr lang="zh-CN" altLang="en-US" sz="2802">
              <a:solidFill>
                <a:srgbClr val="000000"/>
              </a:solidFill>
              <a:latin typeface="Times New Roman"/>
            </a:endParaRPr>
          </a:p>
        </p:txBody>
      </p:sp>
      <p:sp>
        <p:nvSpPr>
          <p:cNvPr id="8" name="TextBox 7"/>
          <p:cNvSpPr txBox="1"/>
          <p:nvPr/>
        </p:nvSpPr>
        <p:spPr>
          <a:xfrm>
            <a:off x="2005209" y="4247895"/>
            <a:ext cx="3273332" cy="2013372"/>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NAND</a:t>
            </a:r>
            <a:r>
              <a:rPr lang="zh-CN" altLang="en-US" sz="2400" smtClean="0">
                <a:solidFill>
                  <a:srgbClr val="000000"/>
                </a:solidFill>
                <a:latin typeface="Times New Roman"/>
              </a:rPr>
              <a:t>逻辑功能</a:t>
            </a:r>
          </a:p>
          <a:p>
            <a:pPr>
              <a:lnSpc>
                <a:spcPts val="3162"/>
              </a:lnSpc>
            </a:pPr>
            <a:r>
              <a:rPr lang="en-US" altLang="zh-CN" sz="2400" smtClean="0">
                <a:solidFill>
                  <a:srgbClr val="000000"/>
                </a:solidFill>
                <a:latin typeface="Tahoma"/>
              </a:rPr>
              <a:t>(b) NAND</a:t>
            </a:r>
            <a:r>
              <a:rPr lang="zh-CN" altLang="en-US" sz="2400" smtClean="0">
                <a:solidFill>
                  <a:srgbClr val="000000"/>
                </a:solidFill>
                <a:latin typeface="Times New Roman"/>
              </a:rPr>
              <a:t>的电子功能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a:t>
            </a:r>
          </a:p>
          <a:p>
            <a:pPr>
              <a:lnSpc>
                <a:spcPts val="3162"/>
              </a:lnSpc>
            </a:pPr>
            <a:r>
              <a:rPr lang="en-US" altLang="zh-CN" sz="2400" smtClean="0">
                <a:solidFill>
                  <a:srgbClr val="000000"/>
                </a:solidFill>
                <a:latin typeface="Tahoma"/>
              </a:rPr>
              <a:t>(d) </a:t>
            </a:r>
            <a:r>
              <a:rPr lang="zh-CN" altLang="en-US" sz="2400" smtClean="0">
                <a:solidFill>
                  <a:srgbClr val="000000"/>
                </a:solidFill>
                <a:latin typeface="Times New Roman"/>
              </a:rPr>
              <a:t>替代符号（负逻辑）</a:t>
            </a:r>
          </a:p>
          <a:p>
            <a:pPr>
              <a:lnSpc>
                <a:spcPts val="3162"/>
              </a:lnSpc>
            </a:pPr>
            <a:r>
              <a:rPr lang="en-US" altLang="zh-CN" sz="2400" smtClean="0">
                <a:solidFill>
                  <a:srgbClr val="000000"/>
                </a:solidFill>
                <a:latin typeface="Tahoma"/>
              </a:rPr>
              <a:t>(e) IEEE</a:t>
            </a:r>
            <a:r>
              <a:rPr lang="zh-CN" altLang="en-US" sz="2400" smtClean="0">
                <a:solidFill>
                  <a:srgbClr val="000000"/>
                </a:solidFill>
                <a:latin typeface="Times New Roman"/>
              </a:rPr>
              <a:t>块符号</a:t>
            </a:r>
            <a:endParaRPr lang="zh-CN" altLang="en-US" sz="2400">
              <a:solidFill>
                <a:srgbClr val="000000"/>
              </a:solidFill>
              <a:latin typeface="Times New Roman"/>
            </a:endParaRPr>
          </a:p>
        </p:txBody>
      </p:sp>
      <p:sp>
        <p:nvSpPr>
          <p:cNvPr id="9" name="TextBox 8"/>
          <p:cNvSpPr txBox="1"/>
          <p:nvPr/>
        </p:nvSpPr>
        <p:spPr>
          <a:xfrm>
            <a:off x="5807581" y="1894978"/>
            <a:ext cx="134652" cy="551433"/>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L</a:t>
            </a:r>
          </a:p>
          <a:p>
            <a:pPr>
              <a:lnSpc>
                <a:spcPts val="1458"/>
              </a:lnSpc>
            </a:pPr>
            <a:r>
              <a:rPr lang="en-US" altLang="zh-CN" sz="1457" smtClean="0">
                <a:solidFill>
                  <a:srgbClr val="000000"/>
                </a:solidFill>
                <a:latin typeface="Times New Roman"/>
              </a:rPr>
              <a:t>H</a:t>
            </a:r>
          </a:p>
          <a:p>
            <a:pPr>
              <a:lnSpc>
                <a:spcPts val="1458"/>
              </a:lnSpc>
            </a:pPr>
            <a:r>
              <a:rPr lang="en-US" altLang="zh-CN" sz="1457" smtClean="0">
                <a:solidFill>
                  <a:srgbClr val="000000"/>
                </a:solidFill>
                <a:latin typeface="Times New Roman"/>
              </a:rPr>
              <a:t>H</a:t>
            </a:r>
            <a:endParaRPr lang="zh-CN" altLang="en-US" sz="1457">
              <a:solidFill>
                <a:srgbClr val="000000"/>
              </a:solidFill>
              <a:latin typeface="Times New Roman"/>
            </a:endParaRPr>
          </a:p>
        </p:txBody>
      </p:sp>
      <p:sp>
        <p:nvSpPr>
          <p:cNvPr id="10" name="TextBox 9"/>
          <p:cNvSpPr txBox="1"/>
          <p:nvPr/>
        </p:nvSpPr>
        <p:spPr>
          <a:xfrm>
            <a:off x="5802255" y="1426343"/>
            <a:ext cx="534377" cy="448841"/>
          </a:xfrm>
          <a:prstGeom prst="rect">
            <a:avLst/>
          </a:prstGeom>
          <a:noFill/>
        </p:spPr>
        <p:txBody>
          <a:bodyPr vert="horz" wrap="none" lIns="0" tIns="0" rIns="0" bIns="0" rtlCol="0">
            <a:spAutoFit/>
          </a:bodyPr>
          <a:lstStyle/>
          <a:p>
            <a:pPr>
              <a:lnSpc>
                <a:spcPts val="1311"/>
              </a:lnSpc>
            </a:pPr>
            <a:r>
              <a:rPr lang="en-US" altLang="zh-CN" sz="1457" i="1" dirty="0" smtClean="0">
                <a:solidFill>
                  <a:srgbClr val="000000"/>
                </a:solidFill>
                <a:latin typeface="Times New Roman"/>
              </a:rPr>
              <a:t>A B   Y</a:t>
            </a:r>
          </a:p>
          <a:p>
            <a:pPr>
              <a:lnSpc>
                <a:spcPts val="2238"/>
              </a:lnSpc>
            </a:pPr>
            <a:r>
              <a:rPr lang="en-US" altLang="zh-CN" sz="1457" dirty="0" smtClean="0">
                <a:solidFill>
                  <a:srgbClr val="000000"/>
                </a:solidFill>
                <a:latin typeface="Times New Roman"/>
              </a:rPr>
              <a:t>L </a:t>
            </a:r>
            <a:r>
              <a:rPr lang="en-US" altLang="zh-CN" sz="1457" dirty="0" err="1" smtClean="0">
                <a:solidFill>
                  <a:srgbClr val="000000"/>
                </a:solidFill>
                <a:latin typeface="Times New Roman"/>
              </a:rPr>
              <a:t>L</a:t>
            </a:r>
            <a:r>
              <a:rPr lang="en-US" altLang="zh-CN" sz="1457" dirty="0" smtClean="0">
                <a:solidFill>
                  <a:srgbClr val="000000"/>
                </a:solidFill>
                <a:latin typeface="Times New Roman"/>
              </a:rPr>
              <a:t>   H</a:t>
            </a:r>
            <a:endParaRPr lang="zh-CN" altLang="en-US" sz="1457" dirty="0">
              <a:solidFill>
                <a:srgbClr val="000000"/>
              </a:solidFill>
              <a:latin typeface="Times New Roman"/>
            </a:endParaRPr>
          </a:p>
        </p:txBody>
      </p:sp>
      <p:sp>
        <p:nvSpPr>
          <p:cNvPr id="11" name="TextBox 10"/>
          <p:cNvSpPr txBox="1"/>
          <p:nvPr/>
        </p:nvSpPr>
        <p:spPr>
          <a:xfrm>
            <a:off x="6016359" y="1894995"/>
            <a:ext cx="360163" cy="551433"/>
          </a:xfrm>
          <a:prstGeom prst="rect">
            <a:avLst/>
          </a:prstGeom>
          <a:noFill/>
        </p:spPr>
        <p:txBody>
          <a:bodyPr vert="horz" wrap="none" lIns="0" tIns="0" rIns="0" bIns="0" rtlCol="0">
            <a:spAutoFit/>
          </a:bodyPr>
          <a:lstStyle/>
          <a:p>
            <a:pPr>
              <a:lnSpc>
                <a:spcPts val="1311"/>
              </a:lnSpc>
            </a:pPr>
            <a:r>
              <a:rPr lang="pt-BR" altLang="zh-CN" sz="1457" dirty="0" smtClean="0">
                <a:solidFill>
                  <a:srgbClr val="000000"/>
                </a:solidFill>
                <a:latin typeface="Times New Roman"/>
              </a:rPr>
              <a:t>H  L</a:t>
            </a:r>
          </a:p>
          <a:p>
            <a:pPr>
              <a:lnSpc>
                <a:spcPts val="1458"/>
              </a:lnSpc>
            </a:pPr>
            <a:r>
              <a:rPr lang="pt-BR" altLang="zh-CN" sz="1457" dirty="0" smtClean="0">
                <a:solidFill>
                  <a:srgbClr val="000000"/>
                </a:solidFill>
                <a:latin typeface="Times New Roman"/>
              </a:rPr>
              <a:t>L   L</a:t>
            </a:r>
          </a:p>
          <a:p>
            <a:pPr>
              <a:lnSpc>
                <a:spcPts val="1458"/>
              </a:lnSpc>
            </a:pPr>
            <a:r>
              <a:rPr lang="pt-BR" altLang="zh-CN" sz="1457" dirty="0" smtClean="0">
                <a:solidFill>
                  <a:srgbClr val="000000"/>
                </a:solidFill>
                <a:latin typeface="Times New Roman"/>
              </a:rPr>
              <a:t>H  L</a:t>
            </a:r>
            <a:endParaRPr lang="zh-CN" altLang="en-US" sz="1457" dirty="0">
              <a:solidFill>
                <a:srgbClr val="000000"/>
              </a:solidFill>
              <a:latin typeface="Times New Roman"/>
            </a:endParaRPr>
          </a:p>
        </p:txBody>
      </p:sp>
      <p:sp>
        <p:nvSpPr>
          <p:cNvPr id="12" name="TextBox 11"/>
          <p:cNvSpPr txBox="1"/>
          <p:nvPr/>
        </p:nvSpPr>
        <p:spPr>
          <a:xfrm>
            <a:off x="6082647" y="2512244"/>
            <a:ext cx="218008" cy="168829"/>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(b)</a:t>
            </a:r>
            <a:endParaRPr lang="zh-CN" altLang="en-US" sz="1457">
              <a:solidFill>
                <a:srgbClr val="000000"/>
              </a:solidFill>
              <a:latin typeface="Times New Roman"/>
            </a:endParaRPr>
          </a:p>
        </p:txBody>
      </p:sp>
      <p:sp>
        <p:nvSpPr>
          <p:cNvPr id="13" name="TextBox 12"/>
          <p:cNvSpPr txBox="1"/>
          <p:nvPr/>
        </p:nvSpPr>
        <p:spPr>
          <a:xfrm>
            <a:off x="3038466" y="4013373"/>
            <a:ext cx="208390" cy="168829"/>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(c)</a:t>
            </a:r>
            <a:endParaRPr lang="zh-CN" altLang="en-US" sz="1457">
              <a:solidFill>
                <a:srgbClr val="000000"/>
              </a:solidFill>
              <a:latin typeface="Times New Roman"/>
            </a:endParaRPr>
          </a:p>
        </p:txBody>
      </p:sp>
      <p:sp>
        <p:nvSpPr>
          <p:cNvPr id="14" name="TextBox 13"/>
          <p:cNvSpPr txBox="1"/>
          <p:nvPr/>
        </p:nvSpPr>
        <p:spPr>
          <a:xfrm>
            <a:off x="4646309" y="4013373"/>
            <a:ext cx="218008" cy="168829"/>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(d)</a:t>
            </a:r>
            <a:endParaRPr lang="zh-CN" altLang="en-US" sz="1457">
              <a:solidFill>
                <a:srgbClr val="000000"/>
              </a:solidFill>
              <a:latin typeface="Times New Roman"/>
            </a:endParaRPr>
          </a:p>
        </p:txBody>
      </p:sp>
      <p:sp>
        <p:nvSpPr>
          <p:cNvPr id="15" name="TextBox 14"/>
          <p:cNvSpPr txBox="1"/>
          <p:nvPr/>
        </p:nvSpPr>
        <p:spPr>
          <a:xfrm>
            <a:off x="6931521" y="3459395"/>
            <a:ext cx="104196" cy="16882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Y</a:t>
            </a:r>
            <a:endParaRPr lang="zh-CN" altLang="en-US" sz="1457" i="1">
              <a:solidFill>
                <a:srgbClr val="000000"/>
              </a:solidFill>
              <a:latin typeface="Times New Roman"/>
            </a:endParaRPr>
          </a:p>
        </p:txBody>
      </p:sp>
      <p:sp>
        <p:nvSpPr>
          <p:cNvPr id="16" name="TextBox 15"/>
          <p:cNvSpPr txBox="1"/>
          <p:nvPr/>
        </p:nvSpPr>
        <p:spPr>
          <a:xfrm>
            <a:off x="5670417" y="3335941"/>
            <a:ext cx="113814" cy="39324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A</a:t>
            </a:r>
          </a:p>
          <a:p>
            <a:pPr>
              <a:lnSpc>
                <a:spcPts val="1932"/>
              </a:lnSpc>
            </a:pPr>
            <a:r>
              <a:rPr lang="en-US" altLang="zh-CN" sz="1457" i="1" smtClean="0">
                <a:solidFill>
                  <a:srgbClr val="000000"/>
                </a:solidFill>
                <a:latin typeface="Times New Roman"/>
              </a:rPr>
              <a:t>B</a:t>
            </a:r>
            <a:endParaRPr lang="zh-CN" altLang="en-US" sz="1457" i="1">
              <a:solidFill>
                <a:srgbClr val="000000"/>
              </a:solidFill>
              <a:latin typeface="Times New Roman"/>
            </a:endParaRPr>
          </a:p>
        </p:txBody>
      </p:sp>
      <p:sp>
        <p:nvSpPr>
          <p:cNvPr id="17" name="TextBox 16"/>
          <p:cNvSpPr txBox="1"/>
          <p:nvPr/>
        </p:nvSpPr>
        <p:spPr>
          <a:xfrm>
            <a:off x="6267815" y="4013356"/>
            <a:ext cx="208390" cy="168829"/>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(e)</a:t>
            </a:r>
            <a:endParaRPr lang="zh-CN" altLang="en-US" sz="1457">
              <a:solidFill>
                <a:srgbClr val="000000"/>
              </a:solidFill>
              <a:latin typeface="Times New Roman"/>
            </a:endParaRPr>
          </a:p>
        </p:txBody>
      </p:sp>
      <p:sp>
        <p:nvSpPr>
          <p:cNvPr id="18" name="TextBox 17"/>
          <p:cNvSpPr txBox="1"/>
          <p:nvPr/>
        </p:nvSpPr>
        <p:spPr>
          <a:xfrm>
            <a:off x="3327284" y="1894984"/>
            <a:ext cx="94578" cy="552715"/>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0</a:t>
            </a:r>
          </a:p>
          <a:p>
            <a:pPr>
              <a:lnSpc>
                <a:spcPts val="1458"/>
              </a:lnSpc>
            </a:pPr>
            <a:r>
              <a:rPr lang="en-US" altLang="zh-CN" sz="1457" smtClean="0">
                <a:solidFill>
                  <a:srgbClr val="000000"/>
                </a:solidFill>
                <a:latin typeface="Times New Roman"/>
              </a:rPr>
              <a:t>1</a:t>
            </a:r>
          </a:p>
          <a:p>
            <a:pPr>
              <a:lnSpc>
                <a:spcPts val="1458"/>
              </a:lnSpc>
            </a:pPr>
            <a:r>
              <a:rPr lang="en-US" altLang="zh-CN" sz="1457" smtClean="0">
                <a:solidFill>
                  <a:srgbClr val="000000"/>
                </a:solidFill>
                <a:latin typeface="Times New Roman"/>
              </a:rPr>
              <a:t>1</a:t>
            </a:r>
            <a:endParaRPr lang="zh-CN" altLang="en-US" sz="1457">
              <a:solidFill>
                <a:srgbClr val="000000"/>
              </a:solidFill>
              <a:latin typeface="Times New Roman"/>
            </a:endParaRPr>
          </a:p>
        </p:txBody>
      </p:sp>
      <p:sp>
        <p:nvSpPr>
          <p:cNvPr id="19" name="TextBox 18"/>
          <p:cNvSpPr txBox="1"/>
          <p:nvPr/>
        </p:nvSpPr>
        <p:spPr>
          <a:xfrm>
            <a:off x="3327284" y="1406534"/>
            <a:ext cx="278923" cy="47448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a  b</a:t>
            </a:r>
          </a:p>
          <a:p>
            <a:pPr>
              <a:lnSpc>
                <a:spcPts val="1000"/>
              </a:lnSpc>
            </a:pPr>
            <a:endParaRPr lang="en-US" altLang="zh-CN" sz="1457" i="1" smtClean="0">
              <a:solidFill>
                <a:srgbClr val="000000"/>
              </a:solidFill>
              <a:latin typeface="Times New Roman"/>
            </a:endParaRPr>
          </a:p>
          <a:p>
            <a:pPr>
              <a:lnSpc>
                <a:spcPts val="1394"/>
              </a:lnSpc>
            </a:pPr>
            <a:r>
              <a:rPr lang="en-US" altLang="zh-CN" sz="1457" smtClean="0">
                <a:solidFill>
                  <a:srgbClr val="000000"/>
                </a:solidFill>
                <a:latin typeface="Times New Roman"/>
              </a:rPr>
              <a:t>0  0</a:t>
            </a:r>
            <a:endParaRPr lang="zh-CN" altLang="en-US" sz="1457">
              <a:solidFill>
                <a:srgbClr val="000000"/>
              </a:solidFill>
              <a:latin typeface="Times New Roman"/>
            </a:endParaRPr>
          </a:p>
        </p:txBody>
      </p:sp>
      <p:sp>
        <p:nvSpPr>
          <p:cNvPr id="20" name="TextBox 19"/>
          <p:cNvSpPr txBox="1"/>
          <p:nvPr/>
        </p:nvSpPr>
        <p:spPr>
          <a:xfrm>
            <a:off x="3536841" y="1895001"/>
            <a:ext cx="94578" cy="552715"/>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1</a:t>
            </a:r>
          </a:p>
          <a:p>
            <a:pPr>
              <a:lnSpc>
                <a:spcPts val="1458"/>
              </a:lnSpc>
            </a:pPr>
            <a:r>
              <a:rPr lang="en-US" altLang="zh-CN" sz="1457" smtClean="0">
                <a:solidFill>
                  <a:srgbClr val="000000"/>
                </a:solidFill>
                <a:latin typeface="Times New Roman"/>
              </a:rPr>
              <a:t>0</a:t>
            </a:r>
          </a:p>
          <a:p>
            <a:pPr>
              <a:lnSpc>
                <a:spcPts val="1458"/>
              </a:lnSpc>
            </a:pPr>
            <a:r>
              <a:rPr lang="en-US" altLang="zh-CN" sz="1457" smtClean="0">
                <a:solidFill>
                  <a:srgbClr val="000000"/>
                </a:solidFill>
                <a:latin typeface="Times New Roman"/>
              </a:rPr>
              <a:t>1</a:t>
            </a:r>
            <a:endParaRPr lang="zh-CN" altLang="en-US" sz="1457">
              <a:solidFill>
                <a:srgbClr val="000000"/>
              </a:solidFill>
              <a:latin typeface="Times New Roman"/>
            </a:endParaRPr>
          </a:p>
        </p:txBody>
      </p:sp>
      <p:sp>
        <p:nvSpPr>
          <p:cNvPr id="21" name="TextBox 20"/>
          <p:cNvSpPr txBox="1"/>
          <p:nvPr/>
        </p:nvSpPr>
        <p:spPr>
          <a:xfrm>
            <a:off x="3850017" y="1406534"/>
            <a:ext cx="1277594" cy="474489"/>
          </a:xfrm>
          <a:prstGeom prst="rect">
            <a:avLst/>
          </a:prstGeom>
          <a:noFill/>
        </p:spPr>
        <p:txBody>
          <a:bodyPr vert="horz" wrap="none" lIns="0" tIns="0" rIns="0" bIns="0" rtlCol="0">
            <a:spAutoFit/>
          </a:bodyPr>
          <a:lstStyle/>
          <a:p>
            <a:pPr marL="0" marR="0" lvl="0" indent="0" defTabSz="914400" eaLnBrk="1" fontAlgn="auto" latinLnBrk="0" hangingPunct="1">
              <a:lnSpc>
                <a:spcPts val="1692"/>
              </a:lnSpc>
              <a:buClrTx/>
              <a:buSzTx/>
              <a:buNone/>
              <a:tabLst>
                <a:tab pos="558800" algn="l"/>
              </a:tabLst>
              <a:defRPr/>
            </a:pPr>
            <a:r>
              <a:rPr lang="pt-BR" altLang="zh-CN" sz="1457" i="1" dirty="0" smtClean="0">
                <a:solidFill>
                  <a:srgbClr val="000000"/>
                </a:solidFill>
                <a:latin typeface="Times New Roman"/>
              </a:rPr>
              <a:t>f</a:t>
            </a:r>
            <a:r>
              <a:rPr lang="pt-BR" altLang="zh-CN" sz="971" i="1" baseline="-25000" dirty="0" smtClean="0">
                <a:solidFill>
                  <a:srgbClr val="000000"/>
                </a:solidFill>
                <a:latin typeface="Times New Roman"/>
              </a:rPr>
              <a:t>NOR</a:t>
            </a:r>
            <a:r>
              <a:rPr lang="pt-BR" altLang="zh-CN" sz="971" i="1" dirty="0" smtClean="0">
                <a:solidFill>
                  <a:srgbClr val="000000"/>
                </a:solidFill>
                <a:latin typeface="Times New Roman"/>
              </a:rPr>
              <a:t> </a:t>
            </a:r>
            <a:r>
              <a:rPr lang="pt-BR" altLang="zh-CN" sz="1457" i="1" dirty="0" smtClean="0">
                <a:solidFill>
                  <a:srgbClr val="000000"/>
                </a:solidFill>
                <a:latin typeface="Times New Roman"/>
              </a:rPr>
              <a:t>(a, b) = </a:t>
            </a:r>
            <a:r>
              <a:rPr lang="pt-BR" altLang="zh-CN" sz="1457" i="1" dirty="0" smtClean="0">
                <a:solidFill>
                  <a:srgbClr val="000000"/>
                </a:solidFill>
                <a:latin typeface="Times New Roman"/>
              </a:rPr>
              <a:t> a+ </a:t>
            </a:r>
            <a:r>
              <a:rPr lang="pt-BR" altLang="zh-CN" sz="1457" i="1" dirty="0" smtClean="0">
                <a:solidFill>
                  <a:srgbClr val="000000"/>
                </a:solidFill>
                <a:latin typeface="Times New Roman"/>
              </a:rPr>
              <a:t>b</a:t>
            </a:r>
          </a:p>
          <a:p>
            <a:pPr marL="0" marR="0" lvl="0" indent="0" defTabSz="914400" eaLnBrk="1" fontAlgn="auto" latinLnBrk="0" hangingPunct="1">
              <a:lnSpc>
                <a:spcPts val="2014"/>
              </a:lnSpc>
              <a:buClrTx/>
              <a:buSzTx/>
              <a:buNone/>
              <a:tabLst>
                <a:tab pos="558800" algn="l"/>
              </a:tabLst>
              <a:defRPr/>
            </a:pPr>
            <a:r>
              <a:rPr lang="pt-BR" altLang="zh-CN" sz="1457" i="1" dirty="0" smtClean="0">
                <a:solidFill>
                  <a:srgbClr val="000000"/>
                </a:solidFill>
                <a:latin typeface="Times New Roman"/>
              </a:rPr>
              <a:t>	</a:t>
            </a:r>
            <a:r>
              <a:rPr lang="pt-BR" altLang="zh-CN" sz="1457" dirty="0" smtClean="0">
                <a:solidFill>
                  <a:srgbClr val="000000"/>
                </a:solidFill>
                <a:latin typeface="Times New Roman"/>
              </a:rPr>
              <a:t>1</a:t>
            </a:r>
            <a:endParaRPr lang="zh-CN" altLang="en-US" sz="1457" dirty="0">
              <a:solidFill>
                <a:srgbClr val="000000"/>
              </a:solidFill>
              <a:latin typeface="Times New Roman"/>
            </a:endParaRPr>
          </a:p>
        </p:txBody>
      </p:sp>
      <p:sp>
        <p:nvSpPr>
          <p:cNvPr id="22" name="TextBox 21"/>
          <p:cNvSpPr txBox="1"/>
          <p:nvPr/>
        </p:nvSpPr>
        <p:spPr>
          <a:xfrm>
            <a:off x="4410081" y="1895018"/>
            <a:ext cx="94578" cy="552715"/>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0</a:t>
            </a:r>
          </a:p>
          <a:p>
            <a:pPr>
              <a:lnSpc>
                <a:spcPts val="1458"/>
              </a:lnSpc>
            </a:pPr>
            <a:r>
              <a:rPr lang="en-US" altLang="zh-CN" sz="1457" smtClean="0">
                <a:solidFill>
                  <a:srgbClr val="000000"/>
                </a:solidFill>
                <a:latin typeface="Times New Roman"/>
              </a:rPr>
              <a:t>0</a:t>
            </a:r>
          </a:p>
          <a:p>
            <a:pPr>
              <a:lnSpc>
                <a:spcPts val="1458"/>
              </a:lnSpc>
            </a:pPr>
            <a:r>
              <a:rPr lang="en-US" altLang="zh-CN" sz="1457" smtClean="0">
                <a:solidFill>
                  <a:srgbClr val="000000"/>
                </a:solidFill>
                <a:latin typeface="Times New Roman"/>
              </a:rPr>
              <a:t>0</a:t>
            </a:r>
            <a:endParaRPr lang="zh-CN" altLang="en-US" sz="1457">
              <a:solidFill>
                <a:srgbClr val="000000"/>
              </a:solidFill>
              <a:latin typeface="Times New Roman"/>
            </a:endParaRPr>
          </a:p>
        </p:txBody>
      </p:sp>
      <p:sp>
        <p:nvSpPr>
          <p:cNvPr id="23" name="TextBox 22"/>
          <p:cNvSpPr txBox="1"/>
          <p:nvPr/>
        </p:nvSpPr>
        <p:spPr>
          <a:xfrm>
            <a:off x="4104528" y="2512251"/>
            <a:ext cx="208390" cy="168829"/>
          </a:xfrm>
          <a:prstGeom prst="rect">
            <a:avLst/>
          </a:prstGeom>
          <a:noFill/>
        </p:spPr>
        <p:txBody>
          <a:bodyPr vert="horz" wrap="none" lIns="0" tIns="0" rIns="0" bIns="0" rtlCol="0">
            <a:spAutoFit/>
          </a:bodyPr>
          <a:lstStyle/>
          <a:p>
            <a:pPr>
              <a:lnSpc>
                <a:spcPts val="1311"/>
              </a:lnSpc>
            </a:pPr>
            <a:r>
              <a:rPr lang="en-US" altLang="zh-CN" sz="1457" smtClean="0">
                <a:solidFill>
                  <a:srgbClr val="000000"/>
                </a:solidFill>
                <a:latin typeface="Times New Roman"/>
              </a:rPr>
              <a:t>(a)</a:t>
            </a:r>
            <a:endParaRPr lang="zh-CN" altLang="en-US" sz="1457">
              <a:solidFill>
                <a:srgbClr val="000000"/>
              </a:solidFill>
              <a:latin typeface="Times New Roman"/>
            </a:endParaRPr>
          </a:p>
        </p:txBody>
      </p:sp>
      <p:sp>
        <p:nvSpPr>
          <p:cNvPr id="24" name="TextBox 23"/>
          <p:cNvSpPr txBox="1"/>
          <p:nvPr/>
        </p:nvSpPr>
        <p:spPr>
          <a:xfrm>
            <a:off x="5274204" y="3459422"/>
            <a:ext cx="104196" cy="16882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Y</a:t>
            </a:r>
            <a:endParaRPr lang="zh-CN" altLang="en-US" sz="1457" i="1">
              <a:solidFill>
                <a:srgbClr val="000000"/>
              </a:solidFill>
              <a:latin typeface="Times New Roman"/>
            </a:endParaRPr>
          </a:p>
        </p:txBody>
      </p:sp>
      <p:sp>
        <p:nvSpPr>
          <p:cNvPr id="25" name="TextBox 24"/>
          <p:cNvSpPr txBox="1"/>
          <p:nvPr/>
        </p:nvSpPr>
        <p:spPr>
          <a:xfrm>
            <a:off x="4031377" y="3334453"/>
            <a:ext cx="113814" cy="39324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A</a:t>
            </a:r>
          </a:p>
          <a:p>
            <a:pPr>
              <a:lnSpc>
                <a:spcPts val="1932"/>
              </a:lnSpc>
            </a:pPr>
            <a:r>
              <a:rPr lang="en-US" altLang="zh-CN" sz="1457" i="1" smtClean="0">
                <a:solidFill>
                  <a:srgbClr val="000000"/>
                </a:solidFill>
                <a:latin typeface="Times New Roman"/>
              </a:rPr>
              <a:t>B</a:t>
            </a:r>
            <a:endParaRPr lang="zh-CN" altLang="en-US" sz="1457" i="1">
              <a:solidFill>
                <a:srgbClr val="000000"/>
              </a:solidFill>
              <a:latin typeface="Times New Roman"/>
            </a:endParaRPr>
          </a:p>
        </p:txBody>
      </p:sp>
      <p:sp>
        <p:nvSpPr>
          <p:cNvPr id="26" name="TextBox 25"/>
          <p:cNvSpPr txBox="1"/>
          <p:nvPr/>
        </p:nvSpPr>
        <p:spPr>
          <a:xfrm>
            <a:off x="3704473" y="3459426"/>
            <a:ext cx="104196" cy="16882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Y</a:t>
            </a:r>
            <a:endParaRPr lang="zh-CN" altLang="en-US" sz="1457" i="1">
              <a:solidFill>
                <a:srgbClr val="000000"/>
              </a:solidFill>
              <a:latin typeface="Times New Roman"/>
            </a:endParaRPr>
          </a:p>
        </p:txBody>
      </p:sp>
      <p:sp>
        <p:nvSpPr>
          <p:cNvPr id="27" name="TextBox 26"/>
          <p:cNvSpPr txBox="1"/>
          <p:nvPr/>
        </p:nvSpPr>
        <p:spPr>
          <a:xfrm>
            <a:off x="2460889" y="3334456"/>
            <a:ext cx="113814" cy="393249"/>
          </a:xfrm>
          <a:prstGeom prst="rect">
            <a:avLst/>
          </a:prstGeom>
          <a:noFill/>
        </p:spPr>
        <p:txBody>
          <a:bodyPr vert="horz" wrap="none" lIns="0" tIns="0" rIns="0" bIns="0" rtlCol="0">
            <a:spAutoFit/>
          </a:bodyPr>
          <a:lstStyle/>
          <a:p>
            <a:pPr>
              <a:lnSpc>
                <a:spcPts val="1311"/>
              </a:lnSpc>
            </a:pPr>
            <a:r>
              <a:rPr lang="en-US" altLang="zh-CN" sz="1457" i="1" smtClean="0">
                <a:solidFill>
                  <a:srgbClr val="000000"/>
                </a:solidFill>
                <a:latin typeface="Times New Roman"/>
              </a:rPr>
              <a:t>A</a:t>
            </a:r>
          </a:p>
          <a:p>
            <a:pPr>
              <a:lnSpc>
                <a:spcPts val="1932"/>
              </a:lnSpc>
            </a:pPr>
            <a:r>
              <a:rPr lang="en-US" altLang="zh-CN" sz="1457" i="1" smtClean="0">
                <a:solidFill>
                  <a:srgbClr val="000000"/>
                </a:solidFill>
                <a:latin typeface="Times New Roman"/>
              </a:rPr>
              <a:t>B</a:t>
            </a:r>
            <a:endParaRPr lang="zh-CN" altLang="en-US" sz="1457" i="1">
              <a:solidFill>
                <a:srgbClr val="000000"/>
              </a:solidFill>
              <a:latin typeface="Times New Roman"/>
            </a:endParaRPr>
          </a:p>
        </p:txBody>
      </p:sp>
      <p:sp>
        <p:nvSpPr>
          <p:cNvPr id="28" name="TextBox 27"/>
          <p:cNvSpPr txBox="1"/>
          <p:nvPr/>
        </p:nvSpPr>
        <p:spPr>
          <a:xfrm>
            <a:off x="6251864" y="3376057"/>
            <a:ext cx="176330" cy="201722"/>
          </a:xfrm>
          <a:prstGeom prst="rect">
            <a:avLst/>
          </a:prstGeom>
          <a:noFill/>
        </p:spPr>
        <p:txBody>
          <a:bodyPr vert="horz" wrap="none" lIns="0" tIns="0" rIns="0" bIns="0" rtlCol="0">
            <a:spAutoFit/>
          </a:bodyPr>
          <a:lstStyle/>
          <a:p>
            <a:pPr>
              <a:lnSpc>
                <a:spcPts val="1711"/>
              </a:lnSpc>
            </a:pPr>
            <a:r>
              <a:rPr lang="zh-CN" altLang="en-US" sz="1398" smtClean="0">
                <a:solidFill>
                  <a:srgbClr val="000000"/>
                </a:solidFill>
                <a:latin typeface="Symbol"/>
              </a:rPr>
              <a:t>≥</a:t>
            </a:r>
            <a:r>
              <a:rPr lang="en-US" altLang="zh-CN" sz="1398" smtClean="0">
                <a:solidFill>
                  <a:srgbClr val="000000"/>
                </a:solidFill>
                <a:latin typeface="Tahoma"/>
              </a:rPr>
              <a:t>1</a:t>
            </a:r>
            <a:endParaRPr lang="zh-CN" altLang="en-US" sz="1398">
              <a:solidFill>
                <a:srgbClr val="000000"/>
              </a:solidFill>
              <a:latin typeface="Tahom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3.tmp"/>
          <p:cNvPicPr>
            <a:picLocks/>
          </p:cNvPicPr>
          <p:nvPr/>
        </p:nvPicPr>
        <p:blipFill>
          <a:blip r:embed="rId3"/>
          <a:stretch>
            <a:fillRect/>
          </a:stretch>
        </p:blipFill>
        <p:spPr>
          <a:xfrm>
            <a:off x="0" y="-1"/>
            <a:ext cx="9118600" cy="6819900"/>
          </a:xfrm>
          <a:prstGeom prst="rect">
            <a:avLst/>
          </a:prstGeom>
        </p:spPr>
      </p:pic>
      <p:pic>
        <p:nvPicPr>
          <p:cNvPr id="3" name="图片 2" descr="ws_755.tmp"/>
          <p:cNvPicPr>
            <a:picLocks/>
          </p:cNvPicPr>
          <p:nvPr/>
        </p:nvPicPr>
        <p:blipFill>
          <a:blip r:embed="rId4"/>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23</a:t>
            </a:r>
            <a:endParaRPr lang="zh-CN" altLang="en-US" sz="1398">
              <a:solidFill>
                <a:srgbClr val="000000"/>
              </a:solidFill>
              <a:latin typeface="Tahoma"/>
            </a:endParaRPr>
          </a:p>
        </p:txBody>
      </p:sp>
      <p:sp>
        <p:nvSpPr>
          <p:cNvPr id="6" name="TextBox 5"/>
          <p:cNvSpPr txBox="1"/>
          <p:nvPr/>
        </p:nvSpPr>
        <p:spPr>
          <a:xfrm>
            <a:off x="1230255" y="405129"/>
            <a:ext cx="5812489" cy="147476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(13)</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4211"/>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信号极性与</a:t>
            </a:r>
            <a:r>
              <a:rPr lang="en-US" altLang="zh-CN" sz="2802" smtClean="0">
                <a:solidFill>
                  <a:srgbClr val="000000"/>
                </a:solidFill>
                <a:latin typeface="Tahoma"/>
              </a:rPr>
              <a:t>NOR</a:t>
            </a:r>
            <a:r>
              <a:rPr lang="zh-CN" altLang="en-US" sz="2802" smtClean="0">
                <a:solidFill>
                  <a:srgbClr val="000000"/>
                </a:solidFill>
                <a:latin typeface="Times New Roman"/>
              </a:rPr>
              <a:t>门的输入输出匹配</a:t>
            </a:r>
            <a:endParaRPr lang="zh-CN" altLang="en-US" sz="2802">
              <a:solidFill>
                <a:srgbClr val="000000"/>
              </a:solidFill>
              <a:latin typeface="Times New Roman"/>
            </a:endParaRPr>
          </a:p>
        </p:txBody>
      </p:sp>
      <p:sp>
        <p:nvSpPr>
          <p:cNvPr id="7" name="TextBox 6"/>
          <p:cNvSpPr txBox="1"/>
          <p:nvPr/>
        </p:nvSpPr>
        <p:spPr>
          <a:xfrm>
            <a:off x="2290959" y="1898650"/>
            <a:ext cx="1726435" cy="354200"/>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a:t>
            </a:r>
            <a:r>
              <a:rPr lang="zh-CN" altLang="en-US" sz="2400" smtClean="0">
                <a:solidFill>
                  <a:srgbClr val="000000"/>
                </a:solidFill>
                <a:latin typeface="Times New Roman"/>
              </a:rPr>
              <a:t>推荐用法</a:t>
            </a:r>
            <a:endParaRPr lang="zh-CN" altLang="en-US" sz="2400">
              <a:solidFill>
                <a:srgbClr val="000000"/>
              </a:solidFill>
              <a:latin typeface="Times New Roman"/>
            </a:endParaRPr>
          </a:p>
        </p:txBody>
      </p:sp>
      <p:sp>
        <p:nvSpPr>
          <p:cNvPr id="8" name="TextBox 7"/>
          <p:cNvSpPr txBox="1"/>
          <p:nvPr/>
        </p:nvSpPr>
        <p:spPr>
          <a:xfrm>
            <a:off x="4667637" y="1898650"/>
            <a:ext cx="1946046" cy="354200"/>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(b)</a:t>
            </a:r>
            <a:r>
              <a:rPr lang="zh-CN" altLang="en-US" sz="2400" smtClean="0">
                <a:solidFill>
                  <a:srgbClr val="000000"/>
                </a:solidFill>
                <a:latin typeface="Times New Roman"/>
              </a:rPr>
              <a:t>不适当用法</a:t>
            </a:r>
            <a:endParaRPr lang="zh-CN" altLang="en-US" sz="2400">
              <a:solidFill>
                <a:srgbClr val="000000"/>
              </a:solidFill>
              <a:latin typeface="Times New Roman"/>
            </a:endParaRPr>
          </a:p>
        </p:txBody>
      </p:sp>
      <p:sp>
        <p:nvSpPr>
          <p:cNvPr id="9" name="TextBox 8"/>
          <p:cNvSpPr txBox="1"/>
          <p:nvPr/>
        </p:nvSpPr>
        <p:spPr>
          <a:xfrm>
            <a:off x="1605159" y="3554581"/>
            <a:ext cx="2984791" cy="602729"/>
          </a:xfrm>
          <a:prstGeom prst="rect">
            <a:avLst/>
          </a:prstGeom>
          <a:noFill/>
        </p:spPr>
        <p:txBody>
          <a:bodyPr vert="horz" wrap="none" lIns="0" tIns="0" rIns="0" bIns="0" rtlCol="0">
            <a:spAutoFit/>
          </a:bodyPr>
          <a:lstStyle/>
          <a:p>
            <a:pPr marL="0" marR="0" lvl="0" indent="0" defTabSz="914400" eaLnBrk="1" fontAlgn="auto" latinLnBrk="0" hangingPunct="1">
              <a:lnSpc>
                <a:spcPts val="1351"/>
              </a:lnSpc>
              <a:buClrTx/>
              <a:buSzTx/>
              <a:buNone/>
              <a:tabLst>
                <a:tab pos="1803400" algn="l"/>
              </a:tabLst>
              <a:defRPr/>
            </a:pPr>
            <a:r>
              <a:rPr lang="en-US" altLang="zh-CN" smtClean="0"/>
              <a:t>	</a:t>
            </a:r>
            <a:r>
              <a:rPr lang="en-US" altLang="zh-CN" sz="1501" smtClean="0">
                <a:solidFill>
                  <a:srgbClr val="000000"/>
                </a:solidFill>
                <a:latin typeface="Times New Roman"/>
              </a:rPr>
              <a:t>(a)</a:t>
            </a:r>
          </a:p>
          <a:p>
            <a:pPr marL="0" marR="0" lvl="0" indent="0" defTabSz="914400" eaLnBrk="1" fontAlgn="auto" latinLnBrk="0" hangingPunct="1">
              <a:lnSpc>
                <a:spcPts val="3324"/>
              </a:lnSpc>
              <a:buClrTx/>
              <a:buSzTx/>
              <a:buNone/>
              <a:tabLst>
                <a:tab pos="1803400" algn="l"/>
              </a:tabLst>
              <a:defRPr/>
            </a:pPr>
            <a:r>
              <a:rPr lang="en-US" altLang="zh-CN" sz="2802" smtClean="0">
                <a:solidFill>
                  <a:srgbClr val="000000"/>
                </a:solidFill>
                <a:latin typeface="Tahoma"/>
              </a:rPr>
              <a:t>NOR </a:t>
            </a:r>
            <a:r>
              <a:rPr lang="zh-CN" altLang="en-US" sz="2802" smtClean="0">
                <a:solidFill>
                  <a:srgbClr val="000000"/>
                </a:solidFill>
                <a:latin typeface="Times New Roman"/>
              </a:rPr>
              <a:t>门的附加特性</a:t>
            </a:r>
            <a:endParaRPr lang="zh-CN" altLang="en-US" sz="2802">
              <a:solidFill>
                <a:srgbClr val="000000"/>
              </a:solidFill>
              <a:latin typeface="Times New Roman"/>
            </a:endParaRPr>
          </a:p>
        </p:txBody>
      </p:sp>
      <p:sp>
        <p:nvSpPr>
          <p:cNvPr id="10" name="TextBox 9"/>
          <p:cNvSpPr txBox="1"/>
          <p:nvPr/>
        </p:nvSpPr>
        <p:spPr>
          <a:xfrm>
            <a:off x="4988480" y="3554581"/>
            <a:ext cx="224420" cy="179729"/>
          </a:xfrm>
          <a:prstGeom prst="rect">
            <a:avLst/>
          </a:prstGeom>
          <a:noFill/>
        </p:spPr>
        <p:txBody>
          <a:bodyPr vert="horz" wrap="none" lIns="0" tIns="0" rIns="0" bIns="0" rtlCol="0">
            <a:spAutoFit/>
          </a:bodyPr>
          <a:lstStyle/>
          <a:p>
            <a:pPr>
              <a:lnSpc>
                <a:spcPts val="1351"/>
              </a:lnSpc>
            </a:pPr>
            <a:r>
              <a:rPr lang="en-US" altLang="zh-CN" sz="1501" smtClean="0">
                <a:solidFill>
                  <a:srgbClr val="000000"/>
                </a:solidFill>
                <a:latin typeface="Times New Roman"/>
              </a:rPr>
              <a:t>(b)</a:t>
            </a:r>
            <a:endParaRPr lang="zh-CN" altLang="en-US" sz="1501">
              <a:solidFill>
                <a:srgbClr val="000000"/>
              </a:solidFill>
              <a:latin typeface="Times New Roman"/>
            </a:endParaRPr>
          </a:p>
        </p:txBody>
      </p:sp>
      <p:sp>
        <p:nvSpPr>
          <p:cNvPr id="11" name="TextBox 10"/>
          <p:cNvSpPr txBox="1"/>
          <p:nvPr/>
        </p:nvSpPr>
        <p:spPr>
          <a:xfrm>
            <a:off x="2936370" y="2393293"/>
            <a:ext cx="99386" cy="1128514"/>
          </a:xfrm>
          <a:prstGeom prst="rect">
            <a:avLst/>
          </a:prstGeom>
          <a:noFill/>
        </p:spPr>
        <p:txBody>
          <a:bodyPr vert="horz" wrap="none" lIns="0" tIns="0" rIns="0" bIns="0" rtlCol="0">
            <a:spAutoFit/>
          </a:bodyPr>
          <a:lstStyle/>
          <a:p>
            <a:pPr>
              <a:lnSpc>
                <a:spcPts val="1351"/>
              </a:lnSpc>
            </a:pPr>
            <a:r>
              <a:rPr lang="en-US" altLang="zh-CN" sz="1501" i="1" dirty="0" smtClean="0">
                <a:solidFill>
                  <a:srgbClr val="000000"/>
                </a:solidFill>
                <a:latin typeface="Times New Roman"/>
              </a:rPr>
              <a:t>a</a:t>
            </a:r>
          </a:p>
          <a:p>
            <a:pPr>
              <a:lnSpc>
                <a:spcPts val="1998"/>
              </a:lnSpc>
            </a:pPr>
            <a:r>
              <a:rPr lang="en-US" altLang="zh-CN" sz="1501" i="1" dirty="0" smtClean="0">
                <a:solidFill>
                  <a:srgbClr val="000000"/>
                </a:solidFill>
                <a:latin typeface="Times New Roman"/>
              </a:rPr>
              <a:t>b</a:t>
            </a:r>
          </a:p>
          <a:p>
            <a:pPr>
              <a:lnSpc>
                <a:spcPts val="1000"/>
              </a:lnSpc>
            </a:pPr>
            <a:endParaRPr lang="en-US" altLang="zh-CN" sz="1501" i="1" dirty="0" smtClean="0">
              <a:solidFill>
                <a:srgbClr val="000000"/>
              </a:solidFill>
              <a:latin typeface="Times New Roman"/>
            </a:endParaRPr>
          </a:p>
          <a:p>
            <a:pPr>
              <a:lnSpc>
                <a:spcPts val="1000"/>
              </a:lnSpc>
            </a:pPr>
            <a:endParaRPr lang="en-US" altLang="zh-CN" sz="1501" i="1" dirty="0" smtClean="0">
              <a:solidFill>
                <a:srgbClr val="000000"/>
              </a:solidFill>
              <a:latin typeface="Times New Roman"/>
            </a:endParaRPr>
          </a:p>
          <a:p>
            <a:pPr>
              <a:lnSpc>
                <a:spcPts val="1384"/>
              </a:lnSpc>
            </a:pPr>
            <a:r>
              <a:rPr lang="en-US" altLang="zh-CN" sz="1501" i="1" dirty="0" smtClean="0">
                <a:solidFill>
                  <a:srgbClr val="000000"/>
                </a:solidFill>
                <a:latin typeface="Times New Roman"/>
              </a:rPr>
              <a:t>a</a:t>
            </a:r>
          </a:p>
          <a:p>
            <a:pPr>
              <a:lnSpc>
                <a:spcPts val="1980"/>
              </a:lnSpc>
            </a:pPr>
            <a:endParaRPr lang="zh-CN" altLang="en-US" sz="1501" i="1" dirty="0">
              <a:solidFill>
                <a:srgbClr val="000000"/>
              </a:solidFill>
              <a:latin typeface="Times New Roman"/>
            </a:endParaRPr>
          </a:p>
        </p:txBody>
      </p:sp>
      <p:sp>
        <p:nvSpPr>
          <p:cNvPr id="12" name="TextBox 11"/>
          <p:cNvSpPr txBox="1"/>
          <p:nvPr/>
        </p:nvSpPr>
        <p:spPr>
          <a:xfrm>
            <a:off x="5793873" y="2520534"/>
            <a:ext cx="86562" cy="877933"/>
          </a:xfrm>
          <a:prstGeom prst="rect">
            <a:avLst/>
          </a:prstGeom>
          <a:noFill/>
        </p:spPr>
        <p:txBody>
          <a:bodyPr vert="horz" wrap="none" lIns="0" tIns="0" rIns="0" bIns="0" rtlCol="0">
            <a:spAutoFit/>
          </a:bodyPr>
          <a:lstStyle/>
          <a:p>
            <a:pPr>
              <a:lnSpc>
                <a:spcPts val="1351"/>
              </a:lnSpc>
            </a:pPr>
            <a:r>
              <a:rPr lang="en-US" altLang="zh-CN" sz="1501" i="1" smtClean="0">
                <a:solidFill>
                  <a:srgbClr val="000000"/>
                </a:solidFill>
                <a:latin typeface="Times New Roman"/>
              </a:rPr>
              <a:t>y</a:t>
            </a: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382"/>
              </a:lnSpc>
            </a:pPr>
            <a:r>
              <a:rPr lang="en-US" altLang="zh-CN" sz="1501" i="1" smtClean="0">
                <a:solidFill>
                  <a:srgbClr val="000000"/>
                </a:solidFill>
                <a:latin typeface="Times New Roman"/>
              </a:rPr>
              <a:t>y</a:t>
            </a:r>
            <a:endParaRPr lang="zh-CN" altLang="en-US" sz="1501" i="1">
              <a:solidFill>
                <a:srgbClr val="000000"/>
              </a:solidFill>
              <a:latin typeface="Times New Roman"/>
            </a:endParaRPr>
          </a:p>
        </p:txBody>
      </p:sp>
      <p:sp>
        <p:nvSpPr>
          <p:cNvPr id="13" name="TextBox 12"/>
          <p:cNvSpPr txBox="1"/>
          <p:nvPr/>
        </p:nvSpPr>
        <p:spPr>
          <a:xfrm>
            <a:off x="4216533" y="2520547"/>
            <a:ext cx="86562" cy="877933"/>
          </a:xfrm>
          <a:prstGeom prst="rect">
            <a:avLst/>
          </a:prstGeom>
          <a:noFill/>
        </p:spPr>
        <p:txBody>
          <a:bodyPr vert="horz" wrap="none" lIns="0" tIns="0" rIns="0" bIns="0" rtlCol="0">
            <a:spAutoFit/>
          </a:bodyPr>
          <a:lstStyle/>
          <a:p>
            <a:pPr>
              <a:lnSpc>
                <a:spcPts val="1351"/>
              </a:lnSpc>
            </a:pPr>
            <a:r>
              <a:rPr lang="en-US" altLang="zh-CN" sz="1501" i="1" smtClean="0">
                <a:solidFill>
                  <a:srgbClr val="000000"/>
                </a:solidFill>
                <a:latin typeface="Times New Roman"/>
              </a:rPr>
              <a:t>y</a:t>
            </a: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000"/>
              </a:lnSpc>
            </a:pPr>
            <a:endParaRPr lang="en-US" altLang="zh-CN" sz="1501" i="1" smtClean="0">
              <a:solidFill>
                <a:srgbClr val="000000"/>
              </a:solidFill>
              <a:latin typeface="Times New Roman"/>
            </a:endParaRPr>
          </a:p>
          <a:p>
            <a:pPr>
              <a:lnSpc>
                <a:spcPts val="1382"/>
              </a:lnSpc>
            </a:pPr>
            <a:r>
              <a:rPr lang="en-US" altLang="zh-CN" sz="1501" i="1" smtClean="0">
                <a:solidFill>
                  <a:srgbClr val="000000"/>
                </a:solidFill>
                <a:latin typeface="Times New Roman"/>
              </a:rPr>
              <a:t>y</a:t>
            </a:r>
            <a:endParaRPr lang="zh-CN" altLang="en-US" sz="1501" i="1">
              <a:solidFill>
                <a:srgbClr val="000000"/>
              </a:solidFill>
              <a:latin typeface="Times New Roman"/>
            </a:endParaRPr>
          </a:p>
        </p:txBody>
      </p:sp>
      <p:sp>
        <p:nvSpPr>
          <p:cNvPr id="14" name="TextBox 13"/>
          <p:cNvSpPr txBox="1"/>
          <p:nvPr/>
        </p:nvSpPr>
        <p:spPr>
          <a:xfrm>
            <a:off x="4490849" y="2393273"/>
            <a:ext cx="99386" cy="1128514"/>
          </a:xfrm>
          <a:prstGeom prst="rect">
            <a:avLst/>
          </a:prstGeom>
          <a:noFill/>
        </p:spPr>
        <p:txBody>
          <a:bodyPr vert="horz" wrap="none" lIns="0" tIns="0" rIns="0" bIns="0" rtlCol="0">
            <a:spAutoFit/>
          </a:bodyPr>
          <a:lstStyle/>
          <a:p>
            <a:pPr>
              <a:lnSpc>
                <a:spcPts val="1351"/>
              </a:lnSpc>
            </a:pPr>
            <a:r>
              <a:rPr lang="en-US" altLang="zh-CN" sz="1501" i="1" dirty="0" smtClean="0">
                <a:solidFill>
                  <a:srgbClr val="000000"/>
                </a:solidFill>
                <a:latin typeface="Times New Roman"/>
              </a:rPr>
              <a:t>a</a:t>
            </a:r>
          </a:p>
          <a:p>
            <a:pPr>
              <a:lnSpc>
                <a:spcPts val="1998"/>
              </a:lnSpc>
            </a:pPr>
            <a:endParaRPr lang="en-US" altLang="zh-CN" sz="1501" i="1" dirty="0" smtClean="0">
              <a:solidFill>
                <a:srgbClr val="000000"/>
              </a:solidFill>
              <a:latin typeface="Times New Roman"/>
            </a:endParaRPr>
          </a:p>
          <a:p>
            <a:pPr>
              <a:lnSpc>
                <a:spcPts val="1000"/>
              </a:lnSpc>
            </a:pPr>
            <a:endParaRPr lang="en-US" altLang="zh-CN" sz="1501" i="1" dirty="0" smtClean="0">
              <a:solidFill>
                <a:srgbClr val="000000"/>
              </a:solidFill>
              <a:latin typeface="Times New Roman"/>
            </a:endParaRPr>
          </a:p>
          <a:p>
            <a:pPr>
              <a:lnSpc>
                <a:spcPts val="1000"/>
              </a:lnSpc>
            </a:pPr>
            <a:endParaRPr lang="en-US" altLang="zh-CN" sz="1501" i="1" dirty="0" smtClean="0">
              <a:solidFill>
                <a:srgbClr val="000000"/>
              </a:solidFill>
              <a:latin typeface="Times New Roman"/>
            </a:endParaRPr>
          </a:p>
          <a:p>
            <a:pPr>
              <a:lnSpc>
                <a:spcPts val="1384"/>
              </a:lnSpc>
            </a:pPr>
            <a:r>
              <a:rPr lang="en-US" altLang="zh-CN" sz="1501" i="1" dirty="0" smtClean="0">
                <a:solidFill>
                  <a:srgbClr val="000000"/>
                </a:solidFill>
                <a:latin typeface="Times New Roman"/>
              </a:rPr>
              <a:t>a</a:t>
            </a:r>
          </a:p>
          <a:p>
            <a:pPr>
              <a:lnSpc>
                <a:spcPts val="1980"/>
              </a:lnSpc>
            </a:pPr>
            <a:r>
              <a:rPr lang="en-US" altLang="zh-CN" sz="1501" i="1" dirty="0" smtClean="0">
                <a:solidFill>
                  <a:srgbClr val="000000"/>
                </a:solidFill>
                <a:latin typeface="Times New Roman"/>
              </a:rPr>
              <a:t>b</a:t>
            </a:r>
            <a:endParaRPr lang="zh-CN" altLang="en-US" sz="1501" i="1" dirty="0">
              <a:solidFill>
                <a:srgbClr val="000000"/>
              </a:solidFill>
              <a:latin typeface="Times New Roman"/>
            </a:endParaRPr>
          </a:p>
        </p:txBody>
      </p:sp>
      <p:sp>
        <p:nvSpPr>
          <p:cNvPr id="15" name="TextBox 14"/>
          <p:cNvSpPr txBox="1"/>
          <p:nvPr/>
        </p:nvSpPr>
        <p:spPr>
          <a:xfrm>
            <a:off x="1605159" y="4199663"/>
            <a:ext cx="6373540" cy="1859483"/>
          </a:xfrm>
          <a:prstGeom prst="rect">
            <a:avLst/>
          </a:prstGeom>
          <a:noFill/>
        </p:spPr>
        <p:txBody>
          <a:bodyPr vert="horz" wrap="none" lIns="0" tIns="0" rIns="0" bIns="0" rtlCol="0">
            <a:spAutoFit/>
          </a:bodyPr>
          <a:lstStyle/>
          <a:p>
            <a:pPr marL="0" marR="0" lvl="0" indent="0" defTabSz="914400" eaLnBrk="1" fontAlgn="auto" latinLnBrk="0" hangingPunct="1">
              <a:lnSpc>
                <a:spcPts val="2268"/>
              </a:lnSpc>
              <a:buClrTx/>
              <a:buSzTx/>
              <a:buNone/>
              <a:tabLst>
                <a:tab pos="673100" algn="l"/>
              </a:tabLst>
              <a:defRPr/>
            </a:pPr>
            <a:r>
              <a:rPr lang="en-US" altLang="zh-CN" dirty="0" smtClean="0"/>
              <a:t>	</a:t>
            </a:r>
            <a:r>
              <a:rPr lang="en-US" altLang="zh-CN" sz="1853" i="1" dirty="0" err="1" smtClean="0">
                <a:solidFill>
                  <a:srgbClr val="000000"/>
                </a:solidFill>
                <a:latin typeface="Times New Roman"/>
              </a:rPr>
              <a:t>f</a:t>
            </a:r>
            <a:r>
              <a:rPr lang="en-US" altLang="zh-CN" sz="1081" i="1" dirty="0" err="1" smtClean="0">
                <a:solidFill>
                  <a:srgbClr val="000000"/>
                </a:solidFill>
                <a:latin typeface="Times New Roman"/>
              </a:rPr>
              <a:t>NOR</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dirty="0" smtClean="0">
                <a:solidFill>
                  <a:srgbClr val="000000"/>
                </a:solidFill>
                <a:latin typeface="Times New Roman"/>
              </a:rPr>
              <a:t>NOT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a:t>
            </a:r>
          </a:p>
          <a:p>
            <a:pPr marL="0" marR="0" lvl="0" indent="0" defTabSz="914400" eaLnBrk="1" fontAlgn="auto" latinLnBrk="0" hangingPunct="1">
              <a:lnSpc>
                <a:spcPts val="1000"/>
              </a:lnSpc>
              <a:buClrTx/>
              <a:buSzTx/>
              <a:buNone/>
              <a:tabLst>
                <a:tab pos="673100" algn="l"/>
              </a:tabLst>
              <a:defRPr/>
            </a:pPr>
            <a:endParaRPr lang="en-US" altLang="zh-CN" sz="1853" dirty="0" smtClean="0">
              <a:solidFill>
                <a:srgbClr val="000000"/>
              </a:solidFill>
              <a:latin typeface="Times New Roman"/>
            </a:endParaRPr>
          </a:p>
          <a:p>
            <a:pPr marL="0" marR="0" lvl="0" indent="0" defTabSz="914400" eaLnBrk="1" fontAlgn="auto" latinLnBrk="0" hangingPunct="1">
              <a:lnSpc>
                <a:spcPts val="2474"/>
              </a:lnSpc>
              <a:buClrTx/>
              <a:buSzTx/>
              <a:buNone/>
              <a:tabLst>
                <a:tab pos="673100" algn="l"/>
              </a:tabLst>
              <a:defRPr/>
            </a:pPr>
            <a:r>
              <a:rPr lang="en-US" altLang="zh-CN" sz="1853" dirty="0" smtClean="0">
                <a:solidFill>
                  <a:srgbClr val="000000"/>
                </a:solidFill>
                <a:latin typeface="Times New Roman"/>
              </a:rPr>
              <a:t>	</a:t>
            </a:r>
            <a:r>
              <a:rPr lang="en-US" altLang="zh-CN" sz="1853" i="1" dirty="0" err="1" smtClean="0">
                <a:solidFill>
                  <a:srgbClr val="000000"/>
                </a:solidFill>
                <a:latin typeface="Times New Roman"/>
              </a:rPr>
              <a:t>f</a:t>
            </a:r>
            <a:r>
              <a:rPr lang="en-US" altLang="zh-CN" sz="1081" i="1" dirty="0" err="1" smtClean="0">
                <a:solidFill>
                  <a:srgbClr val="000000"/>
                </a:solidFill>
                <a:latin typeface="Times New Roman"/>
              </a:rPr>
              <a:t>NOR</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baseline="-25000" dirty="0" smtClean="0">
                <a:solidFill>
                  <a:srgbClr val="000000"/>
                </a:solidFill>
                <a:latin typeface="Times New Roman"/>
              </a:rPr>
              <a:t>OR</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a:t>
            </a:r>
          </a:p>
          <a:p>
            <a:pPr marL="0" marR="0" lvl="0" indent="0" defTabSz="914400" eaLnBrk="1" fontAlgn="auto" latinLnBrk="0" hangingPunct="1">
              <a:lnSpc>
                <a:spcPts val="1000"/>
              </a:lnSpc>
              <a:buClrTx/>
              <a:buSzTx/>
              <a:buNone/>
              <a:tabLst>
                <a:tab pos="673100" algn="l"/>
              </a:tabLst>
              <a:defRPr/>
            </a:pPr>
            <a:endParaRPr lang="en-US" altLang="zh-CN" sz="1853" dirty="0" smtClean="0">
              <a:solidFill>
                <a:srgbClr val="000000"/>
              </a:solidFill>
              <a:latin typeface="Times New Roman"/>
            </a:endParaRPr>
          </a:p>
          <a:p>
            <a:pPr marL="0" marR="0" lvl="0" indent="0" defTabSz="914400" eaLnBrk="1" fontAlgn="auto" latinLnBrk="0" hangingPunct="1">
              <a:lnSpc>
                <a:spcPts val="2360"/>
              </a:lnSpc>
              <a:buClrTx/>
              <a:buSzTx/>
              <a:buNone/>
              <a:tabLst>
                <a:tab pos="673100" algn="l"/>
              </a:tabLst>
              <a:defRPr/>
            </a:pPr>
            <a:r>
              <a:rPr lang="en-US" altLang="zh-CN" sz="1853" dirty="0" smtClean="0">
                <a:solidFill>
                  <a:srgbClr val="000000"/>
                </a:solidFill>
                <a:latin typeface="Times New Roman"/>
              </a:rPr>
              <a:t>	</a:t>
            </a:r>
            <a:r>
              <a:rPr lang="en-US" altLang="zh-CN" sz="1853" i="1" dirty="0" err="1" smtClean="0">
                <a:solidFill>
                  <a:srgbClr val="000000"/>
                </a:solidFill>
                <a:latin typeface="Times New Roman"/>
              </a:rPr>
              <a:t>f</a:t>
            </a:r>
            <a:r>
              <a:rPr lang="en-US" altLang="zh-CN" sz="1081" i="1" dirty="0" err="1" smtClean="0">
                <a:solidFill>
                  <a:srgbClr val="000000"/>
                </a:solidFill>
                <a:latin typeface="Times New Roman"/>
              </a:rPr>
              <a:t>NOR</a:t>
            </a:r>
            <a:r>
              <a:rPr lang="en-US" altLang="zh-CN" sz="1081" i="1" dirty="0" smtClean="0">
                <a:solidFill>
                  <a:srgbClr val="000000"/>
                </a:solidFill>
                <a:latin typeface="Times New Roman"/>
              </a:rPr>
              <a:t> </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 </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 </a:t>
            </a:r>
            <a:r>
              <a:rPr lang="en-US" altLang="zh-CN" sz="1853" dirty="0" smtClean="0">
                <a:solidFill>
                  <a:srgbClr val="000000"/>
                </a:solidFill>
                <a:latin typeface="Times New Roman"/>
              </a:rPr>
              <a:t>)</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a </a:t>
            </a:r>
            <a:r>
              <a:rPr lang="en-US" altLang="zh-CN" sz="800" i="1" dirty="0" smtClean="0">
                <a:solidFill>
                  <a:srgbClr val="000000"/>
                </a:solidFill>
                <a:latin typeface="Symbol"/>
                <a:ea typeface="楷体_GB2312"/>
              </a:rPr>
              <a:t>●</a:t>
            </a:r>
            <a:r>
              <a:rPr lang="en-US" altLang="zh-CN" sz="1853" dirty="0" smtClean="0">
                <a:solidFill>
                  <a:srgbClr val="000000"/>
                </a:solidFill>
                <a:latin typeface="Symbol"/>
              </a:rPr>
              <a:t> </a:t>
            </a:r>
            <a:r>
              <a:rPr lang="en-US" altLang="zh-CN" sz="1853" i="1" dirty="0" smtClean="0">
                <a:solidFill>
                  <a:srgbClr val="000000"/>
                </a:solidFill>
                <a:latin typeface="Times New Roman"/>
              </a:rPr>
              <a:t>b </a:t>
            </a:r>
            <a:r>
              <a:rPr lang="en-US" altLang="zh-CN" sz="1853" dirty="0" smtClean="0">
                <a:solidFill>
                  <a:srgbClr val="000000"/>
                </a:solidFill>
                <a:latin typeface="Symbol"/>
              </a:rPr>
              <a:t>= </a:t>
            </a:r>
            <a:r>
              <a:rPr lang="en-US" altLang="zh-CN" sz="1853" i="1" dirty="0" smtClean="0">
                <a:solidFill>
                  <a:srgbClr val="000000"/>
                </a:solidFill>
                <a:latin typeface="Times New Roman"/>
              </a:rPr>
              <a:t>f</a:t>
            </a:r>
            <a:r>
              <a:rPr lang="en-US" altLang="zh-CN" sz="1081" i="1" baseline="-25000" dirty="0" smtClean="0">
                <a:solidFill>
                  <a:srgbClr val="000000"/>
                </a:solidFill>
                <a:latin typeface="Times New Roman"/>
              </a:rPr>
              <a:t>AND</a:t>
            </a:r>
            <a:r>
              <a:rPr lang="en-US" altLang="zh-CN" sz="1853" dirty="0" smtClean="0">
                <a:solidFill>
                  <a:srgbClr val="000000"/>
                </a:solidFill>
                <a:latin typeface="Times New Roman"/>
              </a:rPr>
              <a:t>(</a:t>
            </a:r>
            <a:r>
              <a:rPr lang="en-US" altLang="zh-CN" sz="1853" i="1" dirty="0" smtClean="0">
                <a:solidFill>
                  <a:srgbClr val="000000"/>
                </a:solidFill>
                <a:latin typeface="Times New Roman"/>
              </a:rPr>
              <a:t>a</a:t>
            </a:r>
            <a:r>
              <a:rPr lang="en-US" altLang="zh-CN" sz="1853" dirty="0" smtClean="0">
                <a:solidFill>
                  <a:srgbClr val="000000"/>
                </a:solidFill>
                <a:latin typeface="Times New Roman"/>
              </a:rPr>
              <a:t>, </a:t>
            </a:r>
            <a:r>
              <a:rPr lang="en-US" altLang="zh-CN" sz="1853" i="1" dirty="0" smtClean="0">
                <a:solidFill>
                  <a:srgbClr val="000000"/>
                </a:solidFill>
                <a:latin typeface="Times New Roman"/>
              </a:rPr>
              <a:t>b</a:t>
            </a:r>
            <a:r>
              <a:rPr lang="en-US" altLang="zh-CN" sz="1853" dirty="0" smtClean="0">
                <a:solidFill>
                  <a:srgbClr val="000000"/>
                </a:solidFill>
                <a:latin typeface="Times New Roman"/>
              </a:rPr>
              <a:t>)</a:t>
            </a:r>
          </a:p>
          <a:p>
            <a:pPr marL="0" marR="0" lvl="0" indent="0" defTabSz="914400" eaLnBrk="1" fontAlgn="auto" latinLnBrk="0" hangingPunct="1">
              <a:lnSpc>
                <a:spcPts val="1000"/>
              </a:lnSpc>
              <a:buClrTx/>
              <a:buSzTx/>
              <a:buNone/>
              <a:tabLst>
                <a:tab pos="673100" algn="l"/>
              </a:tabLst>
              <a:defRPr/>
            </a:pPr>
            <a:endParaRPr lang="en-US" altLang="zh-CN" sz="1853" dirty="0" smtClean="0">
              <a:solidFill>
                <a:srgbClr val="000000"/>
              </a:solidFill>
              <a:latin typeface="Times New Roman"/>
            </a:endParaRPr>
          </a:p>
          <a:p>
            <a:pPr marL="0" marR="0" lvl="0" indent="0" defTabSz="914400" eaLnBrk="1" fontAlgn="auto" latinLnBrk="0" hangingPunct="1">
              <a:lnSpc>
                <a:spcPts val="4295"/>
              </a:lnSpc>
              <a:buClrTx/>
              <a:buSzTx/>
              <a:buNone/>
              <a:tabLst>
                <a:tab pos="673100" algn="l"/>
              </a:tabLst>
              <a:defRPr/>
            </a:pPr>
            <a:r>
              <a:rPr lang="zh-CN" altLang="en-US" sz="2802" dirty="0" smtClean="0">
                <a:solidFill>
                  <a:srgbClr val="000000"/>
                </a:solidFill>
                <a:latin typeface="Times New Roman"/>
              </a:rPr>
              <a:t>可以用于非门实现所有</a:t>
            </a:r>
            <a:r>
              <a:rPr lang="en-US" altLang="zh-CN" sz="2802" dirty="0" smtClean="0">
                <a:solidFill>
                  <a:srgbClr val="000000"/>
                </a:solidFill>
                <a:latin typeface="Tahoma"/>
              </a:rPr>
              <a:t>3</a:t>
            </a:r>
            <a:r>
              <a:rPr lang="zh-CN" altLang="en-US" sz="2802" dirty="0" smtClean="0">
                <a:solidFill>
                  <a:srgbClr val="000000"/>
                </a:solidFill>
                <a:latin typeface="Times New Roman"/>
              </a:rPr>
              <a:t>个基本逻辑操作</a:t>
            </a:r>
            <a:r>
              <a:rPr lang="en-US" altLang="zh-CN" sz="2802" dirty="0" smtClean="0">
                <a:solidFill>
                  <a:srgbClr val="000000"/>
                </a:solidFill>
                <a:latin typeface="Tahoma"/>
              </a:rPr>
              <a:t>.</a:t>
            </a:r>
            <a:endParaRPr lang="zh-CN" altLang="en-US" sz="2802" dirty="0">
              <a:solidFill>
                <a:srgbClr val="000000"/>
              </a:solidFill>
              <a:latin typeface="Tahoma"/>
            </a:endParaRPr>
          </a:p>
        </p:txBody>
      </p:sp>
      <p:graphicFrame>
        <p:nvGraphicFramePr>
          <p:cNvPr id="498690" name="Object 2"/>
          <p:cNvGraphicFramePr>
            <a:graphicFrameLocks noChangeAspect="1"/>
          </p:cNvGraphicFramePr>
          <p:nvPr/>
        </p:nvGraphicFramePr>
        <p:xfrm>
          <a:off x="2917372" y="3265714"/>
          <a:ext cx="139700" cy="203200"/>
        </p:xfrm>
        <a:graphic>
          <a:graphicData uri="http://schemas.openxmlformats.org/presentationml/2006/ole">
            <p:oleObj spid="_x0000_s498690" name="Equation" r:id="rId5" imgW="139680" imgH="203040" progId="Equation.DSMT4">
              <p:embed/>
            </p:oleObj>
          </a:graphicData>
        </a:graphic>
      </p:graphicFrame>
      <p:graphicFrame>
        <p:nvGraphicFramePr>
          <p:cNvPr id="498691" name="Object 3"/>
          <p:cNvGraphicFramePr>
            <a:graphicFrameLocks noChangeAspect="1"/>
          </p:cNvGraphicFramePr>
          <p:nvPr/>
        </p:nvGraphicFramePr>
        <p:xfrm>
          <a:off x="4491264" y="2558144"/>
          <a:ext cx="139700" cy="203200"/>
        </p:xfrm>
        <a:graphic>
          <a:graphicData uri="http://schemas.openxmlformats.org/presentationml/2006/ole">
            <p:oleObj spid="_x0000_s498691" name="Equation" r:id="rId6" imgW="139680" imgH="203040" progId="Equation.DSMT4">
              <p:embed/>
            </p:oleObj>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6.tmp"/>
          <p:cNvPicPr>
            <a:picLocks/>
          </p:cNvPicPr>
          <p:nvPr/>
        </p:nvPicPr>
        <p:blipFill>
          <a:blip r:embed="rId2"/>
          <a:stretch>
            <a:fillRect/>
          </a:stretch>
        </p:blipFill>
        <p:spPr>
          <a:xfrm>
            <a:off x="0" y="-1"/>
            <a:ext cx="9118600" cy="6819900"/>
          </a:xfrm>
          <a:prstGeom prst="rect">
            <a:avLst/>
          </a:prstGeom>
        </p:spPr>
      </p:pic>
      <p:pic>
        <p:nvPicPr>
          <p:cNvPr id="3" name="图片 2" descr="ws_758.tmp"/>
          <p:cNvPicPr>
            <a:picLocks/>
          </p:cNvPicPr>
          <p:nvPr/>
        </p:nvPicPr>
        <p:blipFill>
          <a:blip r:embed="rId3"/>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24</a:t>
            </a:r>
            <a:endParaRPr lang="zh-CN" altLang="en-US" sz="1398">
              <a:solidFill>
                <a:srgbClr val="000000"/>
              </a:solidFill>
              <a:latin typeface="Tahoma"/>
            </a:endParaRPr>
          </a:p>
        </p:txBody>
      </p:sp>
      <p:sp>
        <p:nvSpPr>
          <p:cNvPr id="6" name="TextBox 5"/>
          <p:cNvSpPr txBox="1"/>
          <p:nvPr/>
        </p:nvSpPr>
        <p:spPr>
          <a:xfrm>
            <a:off x="1230255" y="405129"/>
            <a:ext cx="5906553" cy="1513235"/>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(14)</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3481"/>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用</a:t>
            </a:r>
            <a:r>
              <a:rPr lang="en-US" altLang="zh-CN" sz="2802" smtClean="0">
                <a:solidFill>
                  <a:srgbClr val="000000"/>
                </a:solidFill>
                <a:latin typeface="Tahoma"/>
              </a:rPr>
              <a:t>NOR</a:t>
            </a:r>
            <a:r>
              <a:rPr lang="zh-CN" altLang="en-US" sz="2802" smtClean="0">
                <a:solidFill>
                  <a:srgbClr val="000000"/>
                </a:solidFill>
                <a:latin typeface="Times New Roman"/>
              </a:rPr>
              <a:t>门构造</a:t>
            </a:r>
            <a:r>
              <a:rPr lang="en-US" altLang="zh-CN" sz="2802" smtClean="0">
                <a:solidFill>
                  <a:srgbClr val="000000"/>
                </a:solidFill>
                <a:latin typeface="Tahoma"/>
              </a:rPr>
              <a:t>AND, OR, and NOT</a:t>
            </a:r>
            <a:r>
              <a:rPr lang="zh-CN" altLang="en-US" sz="2802" smtClean="0">
                <a:solidFill>
                  <a:srgbClr val="000000"/>
                </a:solidFill>
                <a:latin typeface="Times New Roman"/>
              </a:rPr>
              <a:t>门</a:t>
            </a:r>
            <a:endParaRPr lang="zh-CN" altLang="en-US" sz="2802">
              <a:solidFill>
                <a:srgbClr val="000000"/>
              </a:solidFill>
              <a:latin typeface="Times New Roman"/>
            </a:endParaRPr>
          </a:p>
        </p:txBody>
      </p:sp>
      <p:sp>
        <p:nvSpPr>
          <p:cNvPr id="7" name="TextBox 6"/>
          <p:cNvSpPr txBox="1"/>
          <p:nvPr/>
        </p:nvSpPr>
        <p:spPr>
          <a:xfrm>
            <a:off x="1256925" y="2324029"/>
            <a:ext cx="89768" cy="391902"/>
          </a:xfrm>
          <a:prstGeom prst="rect">
            <a:avLst/>
          </a:prstGeom>
          <a:noFill/>
        </p:spPr>
        <p:txBody>
          <a:bodyPr vert="horz" wrap="none" lIns="0" tIns="0" rIns="0" bIns="0" rtlCol="0">
            <a:spAutoFit/>
          </a:bodyPr>
          <a:lstStyle/>
          <a:p>
            <a:pPr>
              <a:lnSpc>
                <a:spcPts val="1271"/>
              </a:lnSpc>
            </a:pPr>
            <a:r>
              <a:rPr lang="en-US" altLang="zh-CN" sz="1412" i="1" smtClean="0">
                <a:solidFill>
                  <a:srgbClr val="000000"/>
                </a:solidFill>
                <a:latin typeface="Times New Roman"/>
              </a:rPr>
              <a:t>a</a:t>
            </a:r>
          </a:p>
          <a:p>
            <a:pPr>
              <a:lnSpc>
                <a:spcPts val="1866"/>
              </a:lnSpc>
            </a:pPr>
            <a:r>
              <a:rPr lang="en-US" altLang="zh-CN" sz="1412" i="1" smtClean="0">
                <a:solidFill>
                  <a:srgbClr val="000000"/>
                </a:solidFill>
                <a:latin typeface="Times New Roman"/>
              </a:rPr>
              <a:t>b</a:t>
            </a:r>
            <a:endParaRPr lang="zh-CN" altLang="en-US" sz="1412" i="1">
              <a:solidFill>
                <a:srgbClr val="000000"/>
              </a:solidFill>
              <a:latin typeface="Times New Roman"/>
            </a:endParaRPr>
          </a:p>
        </p:txBody>
      </p:sp>
      <p:sp>
        <p:nvSpPr>
          <p:cNvPr id="8" name="TextBox 7"/>
          <p:cNvSpPr txBox="1"/>
          <p:nvPr/>
        </p:nvSpPr>
        <p:spPr>
          <a:xfrm>
            <a:off x="5317623" y="3124891"/>
            <a:ext cx="754950" cy="167482"/>
          </a:xfrm>
          <a:prstGeom prst="rect">
            <a:avLst/>
          </a:prstGeom>
          <a:noFill/>
        </p:spPr>
        <p:txBody>
          <a:bodyPr vert="horz" wrap="none" lIns="0" tIns="0" rIns="0" bIns="0" rtlCol="0">
            <a:spAutoFit/>
          </a:bodyPr>
          <a:lstStyle/>
          <a:p>
            <a:pPr>
              <a:lnSpc>
                <a:spcPts val="1271"/>
              </a:lnSpc>
            </a:pPr>
            <a:r>
              <a:rPr lang="en-US" altLang="zh-CN" sz="1412" b="1" smtClean="0">
                <a:solidFill>
                  <a:srgbClr val="000000"/>
                </a:solidFill>
                <a:latin typeface="Times New Roman"/>
              </a:rPr>
              <a:t>NOT gate</a:t>
            </a:r>
            <a:endParaRPr lang="zh-CN" altLang="en-US" sz="1412" b="1">
              <a:solidFill>
                <a:srgbClr val="000000"/>
              </a:solidFill>
              <a:latin typeface="Times New Roman"/>
            </a:endParaRPr>
          </a:p>
        </p:txBody>
      </p:sp>
      <p:sp>
        <p:nvSpPr>
          <p:cNvPr id="9" name="TextBox 8"/>
          <p:cNvSpPr txBox="1"/>
          <p:nvPr/>
        </p:nvSpPr>
        <p:spPr>
          <a:xfrm>
            <a:off x="6356223" y="2433759"/>
            <a:ext cx="1300036" cy="167482"/>
          </a:xfrm>
          <a:prstGeom prst="rect">
            <a:avLst/>
          </a:prstGeom>
          <a:noFill/>
        </p:spPr>
        <p:txBody>
          <a:bodyPr vert="horz" wrap="none" lIns="0" tIns="0" rIns="0" bIns="0" rtlCol="0">
            <a:spAutoFit/>
          </a:bodyPr>
          <a:lstStyle/>
          <a:p>
            <a:pPr>
              <a:lnSpc>
                <a:spcPts val="1271"/>
              </a:lnSpc>
            </a:pPr>
            <a:r>
              <a:rPr lang="pt-BR" altLang="zh-CN" sz="1412" i="1" smtClean="0">
                <a:solidFill>
                  <a:srgbClr val="000000"/>
                </a:solidFill>
                <a:latin typeface="Times New Roman"/>
              </a:rPr>
              <a:t>f(a, a) =a + a = a</a:t>
            </a:r>
            <a:endParaRPr lang="zh-CN" altLang="en-US" sz="1412" i="1">
              <a:solidFill>
                <a:srgbClr val="000000"/>
              </a:solidFill>
              <a:latin typeface="Times New Roman"/>
            </a:endParaRPr>
          </a:p>
        </p:txBody>
      </p:sp>
      <p:sp>
        <p:nvSpPr>
          <p:cNvPr id="10" name="TextBox 9"/>
          <p:cNvSpPr txBox="1"/>
          <p:nvPr/>
        </p:nvSpPr>
        <p:spPr>
          <a:xfrm>
            <a:off x="3655701" y="2424613"/>
            <a:ext cx="1178208" cy="1555682"/>
          </a:xfrm>
          <a:prstGeom prst="rect">
            <a:avLst/>
          </a:prstGeom>
          <a:noFill/>
        </p:spPr>
        <p:txBody>
          <a:bodyPr vert="horz" wrap="none" lIns="0" tIns="0" rIns="0" bIns="0" rtlCol="0">
            <a:spAutoFit/>
          </a:bodyPr>
          <a:lstStyle/>
          <a:p>
            <a:pPr marL="0" marR="0" lvl="0" indent="0" defTabSz="914400" eaLnBrk="1" fontAlgn="auto" latinLnBrk="0" hangingPunct="1">
              <a:lnSpc>
                <a:spcPts val="1343"/>
              </a:lnSpc>
              <a:buClrTx/>
              <a:buSzTx/>
              <a:buNone/>
              <a:tabLst>
                <a:tab pos="317500" algn="l"/>
              </a:tabLst>
              <a:defRPr/>
            </a:pPr>
            <a:r>
              <a:rPr lang="pt-BR" altLang="zh-CN" sz="1412" i="1" smtClean="0">
                <a:solidFill>
                  <a:srgbClr val="000000"/>
                </a:solidFill>
                <a:latin typeface="Times New Roman"/>
              </a:rPr>
              <a:t>f(a, b) =a + b  a</a:t>
            </a: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317500" algn="l"/>
              </a:tabLst>
              <a:defRPr/>
            </a:pPr>
            <a:endParaRPr lang="pt-BR" altLang="zh-CN" sz="1412" i="1" smtClean="0">
              <a:solidFill>
                <a:srgbClr val="000000"/>
              </a:solidFill>
              <a:latin typeface="Times New Roman"/>
            </a:endParaRPr>
          </a:p>
          <a:p>
            <a:pPr marL="0" marR="0" lvl="0" indent="0" defTabSz="914400" eaLnBrk="1" fontAlgn="auto" latinLnBrk="0" hangingPunct="1">
              <a:lnSpc>
                <a:spcPts val="1998"/>
              </a:lnSpc>
              <a:buClrTx/>
              <a:buSzTx/>
              <a:buNone/>
              <a:tabLst>
                <a:tab pos="317500" algn="l"/>
              </a:tabLst>
              <a:defRPr/>
            </a:pPr>
            <a:r>
              <a:rPr lang="pt-BR" altLang="zh-CN" sz="1412" i="1" smtClean="0">
                <a:solidFill>
                  <a:srgbClr val="000000"/>
                </a:solidFill>
                <a:latin typeface="Times New Roman"/>
              </a:rPr>
              <a:t>	a</a:t>
            </a:r>
            <a:endParaRPr lang="zh-CN" altLang="en-US" sz="1412" i="1">
              <a:solidFill>
                <a:srgbClr val="000000"/>
              </a:solidFill>
              <a:latin typeface="Times New Roman"/>
            </a:endParaRPr>
          </a:p>
        </p:txBody>
      </p:sp>
      <p:sp>
        <p:nvSpPr>
          <p:cNvPr id="11" name="TextBox 10"/>
          <p:cNvSpPr txBox="1"/>
          <p:nvPr/>
        </p:nvSpPr>
        <p:spPr>
          <a:xfrm>
            <a:off x="2433446" y="2304981"/>
            <a:ext cx="727763" cy="1705595"/>
          </a:xfrm>
          <a:prstGeom prst="rect">
            <a:avLst/>
          </a:prstGeom>
          <a:noFill/>
        </p:spPr>
        <p:txBody>
          <a:bodyPr vert="horz" wrap="none" lIns="0" tIns="0" rIns="0" bIns="0" rtlCol="0">
            <a:spAutoFit/>
          </a:bodyPr>
          <a:lstStyle/>
          <a:p>
            <a:pPr marL="0" marR="0" lvl="0" indent="0" defTabSz="914400" eaLnBrk="1" fontAlgn="auto" latinLnBrk="0" hangingPunct="1">
              <a:lnSpc>
                <a:spcPts val="1271"/>
              </a:lnSpc>
              <a:buClrTx/>
              <a:buSzTx/>
              <a:buNone/>
              <a:tabLst>
                <a:tab pos="63500" algn="l"/>
                <a:tab pos="88900" algn="l"/>
              </a:tabLst>
              <a:defRPr/>
            </a:pPr>
            <a:r>
              <a:rPr lang="en-US" altLang="zh-CN" sz="1412" i="1" smtClean="0">
                <a:solidFill>
                  <a:srgbClr val="000000"/>
                </a:solidFill>
                <a:latin typeface="Times New Roman"/>
              </a:rPr>
              <a:t>a +b</a:t>
            </a:r>
          </a:p>
          <a:p>
            <a:pPr marL="0" marR="0" lvl="0" indent="0" defTabSz="914400" eaLnBrk="1" fontAlgn="auto" latinLnBrk="0" hangingPunct="1">
              <a:lnSpc>
                <a:spcPts val="1000"/>
              </a:lnSpc>
              <a:buClrTx/>
              <a:buSzTx/>
              <a:buNone/>
              <a:tabLst>
                <a:tab pos="63500" algn="l"/>
                <a:tab pos="889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456"/>
              </a:lnSpc>
              <a:buClrTx/>
              <a:buSzTx/>
              <a:buNone/>
              <a:tabLst>
                <a:tab pos="63500" algn="l"/>
                <a:tab pos="88900" algn="l"/>
              </a:tabLst>
              <a:defRPr/>
            </a:pPr>
            <a:r>
              <a:rPr lang="en-US" altLang="zh-CN" sz="1412" i="1" smtClean="0">
                <a:solidFill>
                  <a:srgbClr val="000000"/>
                </a:solidFill>
                <a:latin typeface="Times New Roman"/>
              </a:rPr>
              <a:t>		</a:t>
            </a:r>
            <a:r>
              <a:rPr lang="en-US" altLang="zh-CN" sz="1412" b="1" smtClean="0">
                <a:solidFill>
                  <a:srgbClr val="000000"/>
                </a:solidFill>
                <a:latin typeface="Times New Roman"/>
              </a:rPr>
              <a:t>OR gate</a:t>
            </a:r>
          </a:p>
          <a:p>
            <a:pPr marL="0" marR="0" lvl="0" indent="0" defTabSz="914400" eaLnBrk="1" fontAlgn="auto" latinLnBrk="0" hangingPunct="1">
              <a:lnSpc>
                <a:spcPts val="1000"/>
              </a:lnSpc>
              <a:buClrTx/>
              <a:buSzTx/>
              <a:buNone/>
              <a:tabLst>
                <a:tab pos="63500" algn="l"/>
                <a:tab pos="88900" algn="l"/>
              </a:tabLst>
              <a:defRPr/>
            </a:pPr>
            <a:endParaRPr lang="en-US" altLang="zh-CN" sz="1412" b="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b="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b="1"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 pos="88900" algn="l"/>
              </a:tabLst>
              <a:defRPr/>
            </a:pPr>
            <a:endParaRPr lang="en-US" altLang="zh-CN" sz="1412" b="1" smtClean="0">
              <a:solidFill>
                <a:srgbClr val="000000"/>
              </a:solidFill>
              <a:latin typeface="Times New Roman"/>
            </a:endParaRPr>
          </a:p>
          <a:p>
            <a:pPr marL="0" marR="0" lvl="0" indent="0" defTabSz="914400" eaLnBrk="1" fontAlgn="auto" latinLnBrk="0" hangingPunct="1">
              <a:lnSpc>
                <a:spcPts val="1460"/>
              </a:lnSpc>
              <a:buClrTx/>
              <a:buSzTx/>
              <a:buNone/>
              <a:tabLst>
                <a:tab pos="63500" algn="l"/>
                <a:tab pos="88900" algn="l"/>
              </a:tabLst>
              <a:defRPr/>
            </a:pPr>
            <a:r>
              <a:rPr lang="en-US" altLang="zh-CN" sz="1412" b="1" smtClean="0">
                <a:solidFill>
                  <a:srgbClr val="000000"/>
                </a:solidFill>
                <a:latin typeface="Times New Roman"/>
              </a:rPr>
              <a:t>	</a:t>
            </a:r>
            <a:r>
              <a:rPr lang="en-US" altLang="zh-CN" sz="1412" i="1" smtClean="0">
                <a:solidFill>
                  <a:srgbClr val="000000"/>
                </a:solidFill>
                <a:latin typeface="Times New Roman"/>
              </a:rPr>
              <a:t>a</a:t>
            </a:r>
            <a:endParaRPr lang="zh-CN" altLang="en-US" sz="1412" i="1">
              <a:solidFill>
                <a:srgbClr val="000000"/>
              </a:solidFill>
              <a:latin typeface="Times New Roman"/>
            </a:endParaRPr>
          </a:p>
        </p:txBody>
      </p:sp>
      <p:sp>
        <p:nvSpPr>
          <p:cNvPr id="12" name="TextBox 11"/>
          <p:cNvSpPr txBox="1"/>
          <p:nvPr/>
        </p:nvSpPr>
        <p:spPr>
          <a:xfrm>
            <a:off x="2500509" y="4167307"/>
            <a:ext cx="3736600" cy="1150956"/>
          </a:xfrm>
          <a:prstGeom prst="rect">
            <a:avLst/>
          </a:prstGeom>
          <a:noFill/>
        </p:spPr>
        <p:txBody>
          <a:bodyPr vert="horz" wrap="none" lIns="0" tIns="0" rIns="0" bIns="0" rtlCol="0">
            <a:spAutoFit/>
          </a:bodyPr>
          <a:lstStyle/>
          <a:p>
            <a:pPr marL="0" marR="0" lvl="0" indent="0" defTabSz="914400" eaLnBrk="1" fontAlgn="auto" latinLnBrk="0" hangingPunct="1">
              <a:lnSpc>
                <a:spcPts val="1271"/>
              </a:lnSpc>
              <a:buClrTx/>
              <a:buSzTx/>
              <a:buNone/>
              <a:tabLst>
                <a:tab pos="1244600" algn="l"/>
                <a:tab pos="1473200" algn="l"/>
                <a:tab pos="2578100" algn="l"/>
              </a:tabLst>
              <a:defRPr/>
            </a:pPr>
            <a:r>
              <a:rPr lang="en-US" altLang="zh-CN" smtClean="0"/>
              <a:t>			</a:t>
            </a:r>
            <a:r>
              <a:rPr lang="en-US" altLang="zh-CN" sz="1412" i="1" smtClean="0">
                <a:solidFill>
                  <a:srgbClr val="000000"/>
                </a:solidFill>
                <a:latin typeface="Times New Roman"/>
              </a:rPr>
              <a:t>f(a, b) =ab= ab</a:t>
            </a:r>
          </a:p>
          <a:p>
            <a:pPr marL="0" marR="0" lvl="0" indent="0" defTabSz="914400" eaLnBrk="1" fontAlgn="auto" latinLnBrk="0" hangingPunct="1">
              <a:lnSpc>
                <a:spcPts val="1000"/>
              </a:lnSpc>
              <a:buClrTx/>
              <a:buSzTx/>
              <a:buNone/>
              <a:tabLst>
                <a:tab pos="1244600" algn="l"/>
                <a:tab pos="1473200" algn="l"/>
                <a:tab pos="25781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904"/>
              </a:lnSpc>
              <a:buClrTx/>
              <a:buSzTx/>
              <a:buNone/>
              <a:tabLst>
                <a:tab pos="1244600" algn="l"/>
                <a:tab pos="1473200" algn="l"/>
                <a:tab pos="2578100" algn="l"/>
              </a:tabLst>
              <a:defRPr/>
            </a:pPr>
            <a:r>
              <a:rPr lang="en-US" altLang="zh-CN" sz="1412" i="1" smtClean="0">
                <a:solidFill>
                  <a:srgbClr val="000000"/>
                </a:solidFill>
                <a:latin typeface="Times New Roman"/>
              </a:rPr>
              <a:t>b</a:t>
            </a:r>
          </a:p>
          <a:p>
            <a:pPr marL="0" marR="0" lvl="0" indent="0" defTabSz="914400" eaLnBrk="1" fontAlgn="auto" latinLnBrk="0" hangingPunct="1">
              <a:lnSpc>
                <a:spcPts val="2106"/>
              </a:lnSpc>
              <a:buClrTx/>
              <a:buSzTx/>
              <a:buNone/>
              <a:tabLst>
                <a:tab pos="1244600" algn="l"/>
                <a:tab pos="1473200" algn="l"/>
                <a:tab pos="2578100" algn="l"/>
              </a:tabLst>
              <a:defRPr/>
            </a:pPr>
            <a:r>
              <a:rPr lang="en-US" altLang="zh-CN" sz="1412" i="1" smtClean="0">
                <a:solidFill>
                  <a:srgbClr val="000000"/>
                </a:solidFill>
                <a:latin typeface="Times New Roman"/>
              </a:rPr>
              <a:t>		b</a:t>
            </a:r>
          </a:p>
          <a:p>
            <a:pPr marL="0" marR="0" lvl="0" indent="0" defTabSz="914400" eaLnBrk="1" fontAlgn="auto" latinLnBrk="0" hangingPunct="1">
              <a:lnSpc>
                <a:spcPts val="1000"/>
              </a:lnSpc>
              <a:buClrTx/>
              <a:buSzTx/>
              <a:buNone/>
              <a:tabLst>
                <a:tab pos="1244600" algn="l"/>
                <a:tab pos="1473200" algn="l"/>
                <a:tab pos="2578100" algn="l"/>
              </a:tabLst>
              <a:defRPr/>
            </a:pPr>
            <a:endParaRPr lang="en-US" altLang="zh-CN" sz="1412" i="1" smtClean="0">
              <a:solidFill>
                <a:srgbClr val="000000"/>
              </a:solidFill>
              <a:latin typeface="Times New Roman"/>
            </a:endParaRPr>
          </a:p>
          <a:p>
            <a:pPr marL="0" marR="0" lvl="0" indent="0" defTabSz="914400" eaLnBrk="1" fontAlgn="auto" latinLnBrk="0" hangingPunct="1">
              <a:lnSpc>
                <a:spcPts val="1598"/>
              </a:lnSpc>
              <a:buClrTx/>
              <a:buSzTx/>
              <a:buNone/>
              <a:tabLst>
                <a:tab pos="1244600" algn="l"/>
                <a:tab pos="1473200" algn="l"/>
                <a:tab pos="2578100" algn="l"/>
              </a:tabLst>
              <a:defRPr/>
            </a:pPr>
            <a:r>
              <a:rPr lang="en-US" altLang="zh-CN" sz="1412" i="1" smtClean="0">
                <a:solidFill>
                  <a:srgbClr val="000000"/>
                </a:solidFill>
                <a:latin typeface="Times New Roman"/>
              </a:rPr>
              <a:t>	</a:t>
            </a:r>
            <a:r>
              <a:rPr lang="en-US" altLang="zh-CN" sz="1412" b="1" smtClean="0">
                <a:solidFill>
                  <a:srgbClr val="000000"/>
                </a:solidFill>
                <a:latin typeface="Times New Roman"/>
              </a:rPr>
              <a:t>AND gate</a:t>
            </a:r>
            <a:endParaRPr lang="zh-CN" altLang="en-US" sz="1412" b="1">
              <a:solidFill>
                <a:srgbClr val="000000"/>
              </a:solidFill>
              <a:latin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9.tmp"/>
          <p:cNvPicPr>
            <a:picLocks/>
          </p:cNvPicPr>
          <p:nvPr/>
        </p:nvPicPr>
        <p:blipFill>
          <a:blip r:embed="rId3"/>
          <a:stretch>
            <a:fillRect/>
          </a:stretch>
        </p:blipFill>
        <p:spPr>
          <a:xfrm>
            <a:off x="0" y="-1"/>
            <a:ext cx="9118600" cy="6819900"/>
          </a:xfrm>
          <a:prstGeom prst="rect">
            <a:avLst/>
          </a:prstGeom>
        </p:spPr>
      </p:pic>
      <p:pic>
        <p:nvPicPr>
          <p:cNvPr id="3" name="图片 2" descr="ws_75B.tmp"/>
          <p:cNvPicPr>
            <a:picLocks/>
          </p:cNvPicPr>
          <p:nvPr/>
        </p:nvPicPr>
        <p:blipFill>
          <a:blip r:embed="rId4"/>
          <a:stretch>
            <a:fillRect/>
          </a:stretch>
        </p:blipFill>
        <p:spPr>
          <a:xfrm>
            <a:off x="101600" y="444500"/>
            <a:ext cx="8572500" cy="927100"/>
          </a:xfrm>
          <a:prstGeom prst="rect">
            <a:avLst/>
          </a:prstGeom>
        </p:spPr>
      </p:pic>
      <p:pic>
        <p:nvPicPr>
          <p:cNvPr id="4" name="图片 3" descr="ws_75C.tmp"/>
          <p:cNvPicPr>
            <a:picLocks/>
          </p:cNvPicPr>
          <p:nvPr/>
        </p:nvPicPr>
        <p:blipFill>
          <a:blip r:embed="rId5"/>
          <a:stretch>
            <a:fillRect/>
          </a:stretch>
        </p:blipFill>
        <p:spPr>
          <a:xfrm>
            <a:off x="4711700" y="4546600"/>
            <a:ext cx="241300" cy="228600"/>
          </a:xfrm>
          <a:prstGeom prst="rect">
            <a:avLst/>
          </a:prstGeom>
        </p:spPr>
      </p:pic>
      <p:sp>
        <p:nvSpPr>
          <p:cNvPr id="5" name="TextBox 4"/>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25</a:t>
            </a:r>
            <a:endParaRPr lang="zh-CN" altLang="en-US" sz="1398">
              <a:solidFill>
                <a:srgbClr val="000000"/>
              </a:solidFill>
              <a:latin typeface="Tahoma"/>
            </a:endParaRPr>
          </a:p>
        </p:txBody>
      </p:sp>
      <p:sp>
        <p:nvSpPr>
          <p:cNvPr id="7" name="TextBox 6"/>
          <p:cNvSpPr txBox="1"/>
          <p:nvPr/>
        </p:nvSpPr>
        <p:spPr>
          <a:xfrm>
            <a:off x="1230255" y="405129"/>
            <a:ext cx="4433906" cy="622158"/>
          </a:xfrm>
          <a:prstGeom prst="rect">
            <a:avLst/>
          </a:prstGeom>
          <a:noFill/>
        </p:spPr>
        <p:txBody>
          <a:bodyPr vert="horz" wrap="none" lIns="0" tIns="0" rIns="0" bIns="0" rtlCol="0">
            <a:spAutoFit/>
          </a:bodyPr>
          <a:lstStyle/>
          <a:p>
            <a:pPr>
              <a:lnSpc>
                <a:spcPts val="5304"/>
              </a:lnSpc>
            </a:pPr>
            <a:r>
              <a:rPr lang="zh-CN" altLang="en-US" sz="4398" smtClean="0">
                <a:solidFill>
                  <a:srgbClr val="33339A"/>
                </a:solidFill>
                <a:latin typeface="Times New Roman"/>
              </a:rPr>
              <a:t>基本功能模块</a:t>
            </a:r>
            <a:r>
              <a:rPr lang="en-US" altLang="zh-CN" sz="4398" smtClean="0">
                <a:solidFill>
                  <a:srgbClr val="33339A"/>
                </a:solidFill>
                <a:latin typeface="Tahoma"/>
              </a:rPr>
              <a:t>(15)</a:t>
            </a:r>
            <a:endParaRPr lang="zh-CN" altLang="en-US" sz="4398">
              <a:solidFill>
                <a:srgbClr val="33339A"/>
              </a:solidFill>
              <a:latin typeface="Tahoma"/>
            </a:endParaRPr>
          </a:p>
        </p:txBody>
      </p:sp>
      <p:sp>
        <p:nvSpPr>
          <p:cNvPr id="9" name="TextBox 8"/>
          <p:cNvSpPr txBox="1"/>
          <p:nvPr/>
        </p:nvSpPr>
        <p:spPr>
          <a:xfrm>
            <a:off x="2005209" y="4649470"/>
            <a:ext cx="2627451" cy="1603003"/>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XOR</a:t>
            </a:r>
            <a:r>
              <a:rPr lang="zh-CN" altLang="en-US" sz="2400" smtClean="0">
                <a:solidFill>
                  <a:srgbClr val="000000"/>
                </a:solidFill>
                <a:latin typeface="Times New Roman"/>
              </a:rPr>
              <a:t>逻辑功能</a:t>
            </a:r>
          </a:p>
          <a:p>
            <a:pPr>
              <a:lnSpc>
                <a:spcPts val="3162"/>
              </a:lnSpc>
            </a:pPr>
            <a:r>
              <a:rPr lang="en-US" altLang="zh-CN" sz="2400" smtClean="0">
                <a:solidFill>
                  <a:srgbClr val="000000"/>
                </a:solidFill>
                <a:latin typeface="Tahoma"/>
              </a:rPr>
              <a:t>(b) XOR</a:t>
            </a:r>
            <a:r>
              <a:rPr lang="zh-CN" altLang="en-US" sz="2400" smtClean="0">
                <a:solidFill>
                  <a:srgbClr val="000000"/>
                </a:solidFill>
                <a:latin typeface="Times New Roman"/>
              </a:rPr>
              <a:t>门电子功能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a:t>
            </a:r>
          </a:p>
          <a:p>
            <a:pPr>
              <a:lnSpc>
                <a:spcPts val="3162"/>
              </a:lnSpc>
            </a:pPr>
            <a:r>
              <a:rPr lang="en-US" altLang="zh-CN" sz="2400" smtClean="0">
                <a:solidFill>
                  <a:srgbClr val="000000"/>
                </a:solidFill>
                <a:latin typeface="Tahoma"/>
              </a:rPr>
              <a:t>(d) IEEE </a:t>
            </a:r>
            <a:r>
              <a:rPr lang="zh-CN" altLang="en-US" sz="2400" smtClean="0">
                <a:solidFill>
                  <a:srgbClr val="000000"/>
                </a:solidFill>
                <a:latin typeface="Times New Roman"/>
              </a:rPr>
              <a:t>块符号</a:t>
            </a:r>
            <a:endParaRPr lang="zh-CN" altLang="en-US" sz="2400">
              <a:solidFill>
                <a:srgbClr val="000000"/>
              </a:solidFill>
              <a:latin typeface="Times New Roman"/>
            </a:endParaRPr>
          </a:p>
        </p:txBody>
      </p:sp>
      <p:sp>
        <p:nvSpPr>
          <p:cNvPr id="10" name="TextBox 9"/>
          <p:cNvSpPr txBox="1"/>
          <p:nvPr/>
        </p:nvSpPr>
        <p:spPr>
          <a:xfrm>
            <a:off x="4039749" y="3986488"/>
            <a:ext cx="131446" cy="167482"/>
          </a:xfrm>
          <a:prstGeom prst="rect">
            <a:avLst/>
          </a:prstGeom>
          <a:noFill/>
        </p:spPr>
        <p:txBody>
          <a:bodyPr vert="horz" wrap="none" lIns="0" tIns="0" rIns="0" bIns="0" rtlCol="0">
            <a:spAutoFit/>
          </a:bodyPr>
          <a:lstStyle/>
          <a:p>
            <a:pPr>
              <a:lnSpc>
                <a:spcPts val="1307"/>
              </a:lnSpc>
            </a:pPr>
            <a:r>
              <a:rPr lang="en-US" altLang="zh-CN" sz="1413" smtClean="0">
                <a:solidFill>
                  <a:srgbClr val="000000"/>
                </a:solidFill>
                <a:latin typeface="Times New Roman"/>
              </a:rPr>
              <a:t>Y</a:t>
            </a:r>
            <a:endParaRPr lang="zh-CN" altLang="en-US" sz="1413">
              <a:solidFill>
                <a:srgbClr val="000000"/>
              </a:solidFill>
              <a:latin typeface="Times New Roman"/>
            </a:endParaRPr>
          </a:p>
        </p:txBody>
      </p:sp>
      <p:sp>
        <p:nvSpPr>
          <p:cNvPr id="11" name="TextBox 10"/>
          <p:cNvSpPr txBox="1"/>
          <p:nvPr/>
        </p:nvSpPr>
        <p:spPr>
          <a:xfrm>
            <a:off x="6459859" y="4020772"/>
            <a:ext cx="131446" cy="167482"/>
          </a:xfrm>
          <a:prstGeom prst="rect">
            <a:avLst/>
          </a:prstGeom>
          <a:noFill/>
        </p:spPr>
        <p:txBody>
          <a:bodyPr vert="horz" wrap="none" lIns="0" tIns="0" rIns="0" bIns="0" rtlCol="0">
            <a:spAutoFit/>
          </a:bodyPr>
          <a:lstStyle/>
          <a:p>
            <a:pPr>
              <a:lnSpc>
                <a:spcPts val="1307"/>
              </a:lnSpc>
            </a:pPr>
            <a:r>
              <a:rPr lang="en-US" altLang="zh-CN" sz="1413" smtClean="0">
                <a:solidFill>
                  <a:srgbClr val="000000"/>
                </a:solidFill>
                <a:latin typeface="Times New Roman"/>
              </a:rPr>
              <a:t>Y</a:t>
            </a:r>
            <a:endParaRPr lang="zh-CN" altLang="en-US" sz="1413">
              <a:solidFill>
                <a:srgbClr val="000000"/>
              </a:solidFill>
              <a:latin typeface="Times New Roman"/>
            </a:endParaRPr>
          </a:p>
        </p:txBody>
      </p:sp>
      <p:sp>
        <p:nvSpPr>
          <p:cNvPr id="12" name="TextBox 11"/>
          <p:cNvSpPr txBox="1"/>
          <p:nvPr/>
        </p:nvSpPr>
        <p:spPr>
          <a:xfrm>
            <a:off x="2157592" y="3852381"/>
            <a:ext cx="131446" cy="411138"/>
          </a:xfrm>
          <a:prstGeom prst="rect">
            <a:avLst/>
          </a:prstGeom>
          <a:noFill/>
        </p:spPr>
        <p:txBody>
          <a:bodyPr vert="horz" wrap="none" lIns="0" tIns="0" rIns="0" bIns="0" rtlCol="0">
            <a:spAutoFit/>
          </a:bodyPr>
          <a:lstStyle/>
          <a:p>
            <a:pPr>
              <a:lnSpc>
                <a:spcPts val="1307"/>
              </a:lnSpc>
            </a:pPr>
            <a:r>
              <a:rPr lang="en-US" altLang="zh-CN" sz="1413" smtClean="0">
                <a:solidFill>
                  <a:srgbClr val="000000"/>
                </a:solidFill>
                <a:latin typeface="Times New Roman"/>
              </a:rPr>
              <a:t>A</a:t>
            </a:r>
          </a:p>
          <a:p>
            <a:pPr>
              <a:lnSpc>
                <a:spcPts val="2118"/>
              </a:lnSpc>
            </a:pPr>
            <a:r>
              <a:rPr lang="en-US" altLang="zh-CN" sz="1413" smtClean="0">
                <a:solidFill>
                  <a:srgbClr val="000000"/>
                </a:solidFill>
                <a:latin typeface="Times New Roman"/>
              </a:rPr>
              <a:t>B</a:t>
            </a:r>
            <a:endParaRPr lang="zh-CN" altLang="en-US" sz="1413">
              <a:solidFill>
                <a:srgbClr val="000000"/>
              </a:solidFill>
              <a:latin typeface="Times New Roman"/>
            </a:endParaRPr>
          </a:p>
        </p:txBody>
      </p:sp>
      <p:sp>
        <p:nvSpPr>
          <p:cNvPr id="13" name="TextBox 12"/>
          <p:cNvSpPr txBox="1"/>
          <p:nvPr/>
        </p:nvSpPr>
        <p:spPr>
          <a:xfrm>
            <a:off x="4577704" y="3852381"/>
            <a:ext cx="131446" cy="411138"/>
          </a:xfrm>
          <a:prstGeom prst="rect">
            <a:avLst/>
          </a:prstGeom>
          <a:noFill/>
        </p:spPr>
        <p:txBody>
          <a:bodyPr vert="horz" wrap="none" lIns="0" tIns="0" rIns="0" bIns="0" rtlCol="0">
            <a:spAutoFit/>
          </a:bodyPr>
          <a:lstStyle/>
          <a:p>
            <a:pPr>
              <a:lnSpc>
                <a:spcPts val="1307"/>
              </a:lnSpc>
            </a:pPr>
            <a:r>
              <a:rPr lang="en-US" altLang="zh-CN" sz="1413" smtClean="0">
                <a:solidFill>
                  <a:srgbClr val="000000"/>
                </a:solidFill>
                <a:latin typeface="Times New Roman"/>
              </a:rPr>
              <a:t>A</a:t>
            </a:r>
          </a:p>
          <a:p>
            <a:pPr>
              <a:lnSpc>
                <a:spcPts val="2118"/>
              </a:lnSpc>
            </a:pPr>
            <a:r>
              <a:rPr lang="en-US" altLang="zh-CN" sz="1413" smtClean="0">
                <a:solidFill>
                  <a:srgbClr val="000000"/>
                </a:solidFill>
                <a:latin typeface="Times New Roman"/>
              </a:rPr>
              <a:t>B</a:t>
            </a:r>
            <a:endParaRPr lang="zh-CN" altLang="en-US" sz="1413">
              <a:solidFill>
                <a:srgbClr val="000000"/>
              </a:solidFill>
              <a:latin typeface="Times New Roman"/>
            </a:endParaRPr>
          </a:p>
        </p:txBody>
      </p:sp>
      <p:sp>
        <p:nvSpPr>
          <p:cNvPr id="14" name="TextBox 13"/>
          <p:cNvSpPr txBox="1"/>
          <p:nvPr/>
        </p:nvSpPr>
        <p:spPr>
          <a:xfrm>
            <a:off x="5454017" y="3974286"/>
            <a:ext cx="193964" cy="167482"/>
          </a:xfrm>
          <a:prstGeom prst="rect">
            <a:avLst/>
          </a:prstGeom>
          <a:noFill/>
        </p:spPr>
        <p:txBody>
          <a:bodyPr vert="horz" wrap="none" lIns="0" tIns="0" rIns="0" bIns="0" rtlCol="0">
            <a:spAutoFit/>
          </a:bodyPr>
          <a:lstStyle/>
          <a:p>
            <a:pPr>
              <a:lnSpc>
                <a:spcPts val="1307"/>
              </a:lnSpc>
            </a:pPr>
            <a:r>
              <a:rPr lang="en-US" altLang="zh-CN" sz="1413" smtClean="0">
                <a:solidFill>
                  <a:srgbClr val="000000"/>
                </a:solidFill>
                <a:latin typeface="Times New Roman"/>
              </a:rPr>
              <a:t>=1</a:t>
            </a:r>
            <a:endParaRPr lang="zh-CN" altLang="en-US" sz="1413">
              <a:solidFill>
                <a:srgbClr val="000000"/>
              </a:solidFill>
              <a:latin typeface="Times New Roman"/>
            </a:endParaRPr>
          </a:p>
        </p:txBody>
      </p:sp>
      <p:sp>
        <p:nvSpPr>
          <p:cNvPr id="15" name="TextBox 14"/>
          <p:cNvSpPr txBox="1"/>
          <p:nvPr/>
        </p:nvSpPr>
        <p:spPr>
          <a:xfrm>
            <a:off x="1605159" y="1438402"/>
            <a:ext cx="4609595" cy="897682"/>
          </a:xfrm>
          <a:prstGeom prst="rect">
            <a:avLst/>
          </a:prstGeom>
          <a:noFill/>
        </p:spPr>
        <p:txBody>
          <a:bodyPr vert="horz" wrap="none" lIns="0" tIns="0" rIns="0" bIns="0" rtlCol="0">
            <a:spAutoFit/>
          </a:bodyPr>
          <a:lstStyle/>
          <a:p>
            <a:pPr marL="0" marR="0" lvl="0" indent="0" defTabSz="914400" eaLnBrk="1" fontAlgn="auto" latinLnBrk="0" hangingPunct="1">
              <a:lnSpc>
                <a:spcPts val="3379"/>
              </a:lnSpc>
              <a:buClrTx/>
              <a:buSzTx/>
              <a:buNone/>
              <a:tabLst>
                <a:tab pos="393700" algn="l"/>
              </a:tabLst>
              <a:defRPr/>
            </a:pPr>
            <a:r>
              <a:rPr lang="zh-CN" altLang="en-US" sz="2802" dirty="0" smtClean="0">
                <a:solidFill>
                  <a:srgbClr val="000000"/>
                </a:solidFill>
                <a:latin typeface="Times New Roman"/>
              </a:rPr>
              <a:t>异或门</a:t>
            </a:r>
            <a:r>
              <a:rPr lang="en-US" altLang="zh-CN" sz="2802" b="1" dirty="0" smtClean="0">
                <a:solidFill>
                  <a:srgbClr val="000000"/>
                </a:solidFill>
                <a:latin typeface="Tahoma"/>
              </a:rPr>
              <a:t>(XOR)</a:t>
            </a:r>
          </a:p>
          <a:p>
            <a:pPr marL="0" marR="0" lvl="0" indent="0" defTabSz="914400" eaLnBrk="1" fontAlgn="auto" latinLnBrk="0" hangingPunct="1">
              <a:lnSpc>
                <a:spcPts val="3563"/>
              </a:lnSpc>
              <a:buClrTx/>
              <a:buSzTx/>
              <a:buNone/>
              <a:tabLst>
                <a:tab pos="393700" algn="l"/>
              </a:tabLst>
              <a:defRPr/>
            </a:pPr>
            <a:r>
              <a:rPr lang="en-US" altLang="zh-CN" sz="2802" b="1" dirty="0" smtClean="0">
                <a:solidFill>
                  <a:srgbClr val="000000"/>
                </a:solidFill>
                <a:latin typeface="Tahoma"/>
              </a:rPr>
              <a:t>	</a:t>
            </a:r>
            <a:r>
              <a:rPr lang="en-US" altLang="zh-CN" sz="2536" dirty="0" smtClean="0">
                <a:solidFill>
                  <a:srgbClr val="000000"/>
                </a:solidFill>
                <a:latin typeface="Tahoma"/>
              </a:rPr>
              <a:t>f</a:t>
            </a:r>
            <a:r>
              <a:rPr lang="en-US" altLang="zh-CN" sz="1602" baseline="-25000" dirty="0" smtClean="0">
                <a:solidFill>
                  <a:srgbClr val="000000"/>
                </a:solidFill>
                <a:latin typeface="Tahoma"/>
              </a:rPr>
              <a:t>XOR</a:t>
            </a:r>
            <a:r>
              <a:rPr lang="en-US" altLang="zh-CN" sz="2400" dirty="0" smtClean="0">
                <a:solidFill>
                  <a:srgbClr val="000000"/>
                </a:solidFill>
                <a:latin typeface="Tahoma"/>
              </a:rPr>
              <a:t>(</a:t>
            </a:r>
            <a:r>
              <a:rPr lang="en-US" altLang="zh-CN" sz="2536" dirty="0" smtClean="0">
                <a:solidFill>
                  <a:srgbClr val="000000"/>
                </a:solidFill>
                <a:latin typeface="Tahoma"/>
              </a:rPr>
              <a:t>a</a:t>
            </a:r>
            <a:r>
              <a:rPr lang="en-US" altLang="zh-CN" sz="2400" dirty="0" smtClean="0">
                <a:solidFill>
                  <a:srgbClr val="000000"/>
                </a:solidFill>
                <a:latin typeface="Tahoma"/>
              </a:rPr>
              <a:t>, </a:t>
            </a:r>
            <a:r>
              <a:rPr lang="en-US" altLang="zh-CN" sz="2536" dirty="0" smtClean="0">
                <a:solidFill>
                  <a:srgbClr val="000000"/>
                </a:solidFill>
                <a:latin typeface="Tahoma"/>
              </a:rPr>
              <a:t>b</a:t>
            </a:r>
            <a:r>
              <a:rPr lang="en-US" altLang="zh-CN" sz="2400" dirty="0" smtClean="0">
                <a:solidFill>
                  <a:srgbClr val="000000"/>
                </a:solidFill>
                <a:latin typeface="Tahoma"/>
              </a:rPr>
              <a:t>) = </a:t>
            </a:r>
            <a:r>
              <a:rPr lang="en-US" altLang="zh-CN" sz="2536" dirty="0" smtClean="0">
                <a:solidFill>
                  <a:srgbClr val="000000"/>
                </a:solidFill>
                <a:latin typeface="Tahoma"/>
              </a:rPr>
              <a:t>a </a:t>
            </a:r>
            <a:r>
              <a:rPr lang="en-US" altLang="zh-CN" sz="2536" dirty="0" smtClean="0">
                <a:solidFill>
                  <a:srgbClr val="000000"/>
                </a:solidFill>
                <a:latin typeface="Tahoma"/>
              </a:rPr>
              <a:t> </a:t>
            </a:r>
            <a:r>
              <a:rPr lang="en-US" altLang="zh-CN" sz="2400" dirty="0" smtClean="0">
                <a:solidFill>
                  <a:srgbClr val="000000"/>
                </a:solidFill>
                <a:latin typeface="Symbol"/>
              </a:rPr>
              <a:t> </a:t>
            </a:r>
            <a:r>
              <a:rPr lang="en-US" altLang="zh-CN" sz="2536" dirty="0" smtClean="0">
                <a:solidFill>
                  <a:srgbClr val="000000"/>
                </a:solidFill>
                <a:latin typeface="Tahoma"/>
              </a:rPr>
              <a:t>b </a:t>
            </a:r>
            <a:r>
              <a:rPr lang="en-US" altLang="zh-CN" sz="2400" dirty="0" smtClean="0">
                <a:solidFill>
                  <a:srgbClr val="000000"/>
                </a:solidFill>
                <a:latin typeface="Tahoma"/>
              </a:rPr>
              <a:t>= </a:t>
            </a:r>
            <a:r>
              <a:rPr lang="en-US" altLang="zh-CN" sz="2400" dirty="0" smtClean="0">
                <a:solidFill>
                  <a:srgbClr val="000000"/>
                </a:solidFill>
                <a:latin typeface="Tahoma"/>
              </a:rPr>
              <a:t>   </a:t>
            </a:r>
            <a:r>
              <a:rPr lang="en-US" altLang="zh-CN" sz="2711" i="1" dirty="0" smtClean="0">
                <a:solidFill>
                  <a:srgbClr val="000000"/>
                </a:solidFill>
                <a:latin typeface="Times New Roman"/>
              </a:rPr>
              <a:t>a </a:t>
            </a:r>
            <a:r>
              <a:rPr lang="en-US" altLang="zh-CN" sz="2711" i="1" dirty="0" smtClean="0">
                <a:solidFill>
                  <a:srgbClr val="000000"/>
                </a:solidFill>
                <a:latin typeface="Times New Roman"/>
              </a:rPr>
              <a:t>b </a:t>
            </a:r>
            <a:r>
              <a:rPr lang="en-US" altLang="zh-CN" sz="2711" dirty="0" smtClean="0">
                <a:solidFill>
                  <a:srgbClr val="000000"/>
                </a:solidFill>
                <a:latin typeface="Symbol"/>
              </a:rPr>
              <a:t>+   </a:t>
            </a:r>
            <a:r>
              <a:rPr lang="en-US" altLang="zh-CN" sz="2711" i="1" dirty="0" err="1" smtClean="0">
                <a:solidFill>
                  <a:srgbClr val="000000"/>
                </a:solidFill>
                <a:latin typeface="Times New Roman"/>
              </a:rPr>
              <a:t>ab</a:t>
            </a:r>
            <a:endParaRPr lang="zh-CN" altLang="en-US" sz="2711" i="1" dirty="0">
              <a:solidFill>
                <a:srgbClr val="000000"/>
              </a:solidFill>
              <a:latin typeface="Times New Roman"/>
            </a:endParaRPr>
          </a:p>
        </p:txBody>
      </p:sp>
      <p:sp>
        <p:nvSpPr>
          <p:cNvPr id="16" name="TextBox 15"/>
          <p:cNvSpPr txBox="1"/>
          <p:nvPr/>
        </p:nvSpPr>
        <p:spPr>
          <a:xfrm>
            <a:off x="5185035" y="4471045"/>
            <a:ext cx="2923877" cy="1179810"/>
          </a:xfrm>
          <a:prstGeom prst="rect">
            <a:avLst/>
          </a:prstGeom>
          <a:noFill/>
        </p:spPr>
        <p:txBody>
          <a:bodyPr vert="horz" wrap="none" lIns="0" tIns="0" rIns="0" bIns="0" rtlCol="0">
            <a:spAutoFit/>
          </a:bodyPr>
          <a:lstStyle/>
          <a:p>
            <a:pPr>
              <a:lnSpc>
                <a:spcPts val="2799"/>
              </a:lnSpc>
            </a:pPr>
            <a:r>
              <a:rPr lang="zh-CN" altLang="en-US" sz="2802" smtClean="0">
                <a:solidFill>
                  <a:srgbClr val="000000"/>
                </a:solidFill>
                <a:latin typeface="Times New Roman"/>
              </a:rPr>
              <a:t>功能</a:t>
            </a:r>
          </a:p>
          <a:p>
            <a:pPr>
              <a:lnSpc>
                <a:spcPts val="3220"/>
              </a:lnSpc>
            </a:pPr>
            <a:r>
              <a:rPr lang="en-US" altLang="zh-CN" sz="1698" smtClean="0">
                <a:solidFill>
                  <a:srgbClr val="1C1C1C"/>
                </a:solidFill>
                <a:latin typeface="Times New Roman"/>
              </a:rPr>
              <a:t>(a)    </a:t>
            </a:r>
            <a:r>
              <a:rPr lang="zh-CN" altLang="en-US" sz="2400" smtClean="0">
                <a:solidFill>
                  <a:srgbClr val="000000"/>
                </a:solidFill>
                <a:latin typeface="Times New Roman"/>
              </a:rPr>
              <a:t>相同为</a:t>
            </a:r>
            <a:r>
              <a:rPr lang="en-US" altLang="zh-CN" sz="2405" smtClean="0">
                <a:solidFill>
                  <a:srgbClr val="000000"/>
                </a:solidFill>
                <a:latin typeface="Times New Roman"/>
              </a:rPr>
              <a:t>0</a:t>
            </a:r>
            <a:r>
              <a:rPr lang="zh-CN" altLang="en-US" sz="2400" smtClean="0">
                <a:solidFill>
                  <a:srgbClr val="000000"/>
                </a:solidFill>
                <a:latin typeface="Times New Roman"/>
              </a:rPr>
              <a:t>，不同为</a:t>
            </a:r>
            <a:r>
              <a:rPr lang="en-US" altLang="zh-CN" sz="2405" smtClean="0">
                <a:solidFill>
                  <a:srgbClr val="000000"/>
                </a:solidFill>
                <a:latin typeface="Times New Roman"/>
              </a:rPr>
              <a:t>1</a:t>
            </a:r>
          </a:p>
          <a:p>
            <a:pPr>
              <a:lnSpc>
                <a:spcPts val="3162"/>
              </a:lnSpc>
            </a:pPr>
            <a:r>
              <a:rPr lang="en-US" altLang="zh-CN" sz="1698" smtClean="0">
                <a:solidFill>
                  <a:srgbClr val="1C1C1C"/>
                </a:solidFill>
                <a:latin typeface="Times New Roman"/>
              </a:rPr>
              <a:t>(b)    </a:t>
            </a:r>
            <a:r>
              <a:rPr lang="en-US" altLang="zh-CN" sz="2405" smtClean="0">
                <a:solidFill>
                  <a:srgbClr val="000000"/>
                </a:solidFill>
                <a:latin typeface="Times New Roman"/>
              </a:rPr>
              <a:t>0</a:t>
            </a:r>
            <a:r>
              <a:rPr lang="zh-CN" altLang="en-US" sz="2400" smtClean="0">
                <a:solidFill>
                  <a:srgbClr val="000000"/>
                </a:solidFill>
                <a:latin typeface="Times New Roman"/>
              </a:rPr>
              <a:t>通过，</a:t>
            </a:r>
            <a:r>
              <a:rPr lang="en-US" altLang="zh-CN" sz="2405" smtClean="0">
                <a:solidFill>
                  <a:srgbClr val="000000"/>
                </a:solidFill>
                <a:latin typeface="Times New Roman"/>
              </a:rPr>
              <a:t>1</a:t>
            </a:r>
            <a:r>
              <a:rPr lang="zh-CN" altLang="en-US" sz="2400" smtClean="0">
                <a:solidFill>
                  <a:srgbClr val="000000"/>
                </a:solidFill>
                <a:latin typeface="Times New Roman"/>
              </a:rPr>
              <a:t>取反</a:t>
            </a:r>
            <a:endParaRPr lang="zh-CN" altLang="en-US" sz="2400">
              <a:solidFill>
                <a:srgbClr val="000000"/>
              </a:solidFill>
              <a:latin typeface="Times New Roman"/>
            </a:endParaRPr>
          </a:p>
        </p:txBody>
      </p:sp>
      <p:sp>
        <p:nvSpPr>
          <p:cNvPr id="17" name="TextBox 16"/>
          <p:cNvSpPr txBox="1"/>
          <p:nvPr/>
        </p:nvSpPr>
        <p:spPr>
          <a:xfrm>
            <a:off x="2436501" y="2393575"/>
            <a:ext cx="237244" cy="1308050"/>
          </a:xfrm>
          <a:prstGeom prst="rect">
            <a:avLst/>
          </a:prstGeom>
          <a:noFill/>
        </p:spPr>
        <p:txBody>
          <a:bodyPr vert="horz" wrap="none" lIns="0" tIns="0" rIns="0" bIns="0" rtlCol="0">
            <a:spAutoFit/>
          </a:bodyPr>
          <a:lstStyle/>
          <a:p>
            <a:pPr>
              <a:lnSpc>
                <a:spcPts val="1617"/>
              </a:lnSpc>
            </a:pPr>
            <a:r>
              <a:rPr lang="de-DE" altLang="zh-CN" sz="1796" i="1" smtClean="0">
                <a:solidFill>
                  <a:srgbClr val="000000"/>
                </a:solidFill>
                <a:latin typeface="Times New Roman"/>
              </a:rPr>
              <a:t>ab</a:t>
            </a:r>
          </a:p>
          <a:p>
            <a:pPr>
              <a:lnSpc>
                <a:spcPts val="2250"/>
              </a:lnSpc>
            </a:pPr>
            <a:r>
              <a:rPr lang="de-DE" altLang="zh-CN" sz="1796" smtClean="0">
                <a:solidFill>
                  <a:srgbClr val="000000"/>
                </a:solidFill>
                <a:latin typeface="Times New Roman"/>
              </a:rPr>
              <a:t>00</a:t>
            </a:r>
          </a:p>
          <a:p>
            <a:pPr>
              <a:lnSpc>
                <a:spcPts val="2076"/>
              </a:lnSpc>
            </a:pPr>
            <a:r>
              <a:rPr lang="de-DE" altLang="zh-CN" sz="1796" smtClean="0">
                <a:solidFill>
                  <a:srgbClr val="000000"/>
                </a:solidFill>
                <a:latin typeface="Times New Roman"/>
              </a:rPr>
              <a:t>01</a:t>
            </a:r>
          </a:p>
          <a:p>
            <a:pPr>
              <a:lnSpc>
                <a:spcPts val="2070"/>
              </a:lnSpc>
            </a:pPr>
            <a:r>
              <a:rPr lang="de-DE" altLang="zh-CN" sz="1796" smtClean="0">
                <a:solidFill>
                  <a:srgbClr val="000000"/>
                </a:solidFill>
                <a:latin typeface="Times New Roman"/>
              </a:rPr>
              <a:t>10</a:t>
            </a:r>
          </a:p>
          <a:p>
            <a:pPr>
              <a:lnSpc>
                <a:spcPts val="2094"/>
              </a:lnSpc>
            </a:pPr>
            <a:r>
              <a:rPr lang="de-DE" altLang="zh-CN" sz="1796" smtClean="0">
                <a:solidFill>
                  <a:srgbClr val="000000"/>
                </a:solidFill>
                <a:latin typeface="Times New Roman"/>
              </a:rPr>
              <a:t>11</a:t>
            </a:r>
            <a:endParaRPr lang="zh-CN" altLang="en-US" sz="1796">
              <a:solidFill>
                <a:srgbClr val="000000"/>
              </a:solidFill>
              <a:latin typeface="Times New Roman"/>
            </a:endParaRPr>
          </a:p>
        </p:txBody>
      </p:sp>
      <p:sp>
        <p:nvSpPr>
          <p:cNvPr id="18" name="TextBox 17"/>
          <p:cNvSpPr txBox="1"/>
          <p:nvPr/>
        </p:nvSpPr>
        <p:spPr>
          <a:xfrm>
            <a:off x="3338720" y="2338401"/>
            <a:ext cx="1580561" cy="1359346"/>
          </a:xfrm>
          <a:prstGeom prst="rect">
            <a:avLst/>
          </a:prstGeom>
          <a:noFill/>
        </p:spPr>
        <p:txBody>
          <a:bodyPr vert="horz" wrap="none" lIns="0" tIns="0" rIns="0" bIns="0" rtlCol="0">
            <a:spAutoFit/>
          </a:bodyPr>
          <a:lstStyle/>
          <a:p>
            <a:pPr marL="0" marR="0" lvl="0" indent="0" defTabSz="914400" eaLnBrk="1" fontAlgn="auto" latinLnBrk="0" hangingPunct="1">
              <a:lnSpc>
                <a:spcPts val="2313"/>
              </a:lnSpc>
              <a:buClrTx/>
              <a:buSzTx/>
              <a:buNone/>
              <a:tabLst>
                <a:tab pos="762000" algn="l"/>
              </a:tabLst>
              <a:defRPr/>
            </a:pPr>
            <a:r>
              <a:rPr lang="pt-BR" altLang="zh-CN" sz="1796" i="1" dirty="0" smtClean="0">
                <a:solidFill>
                  <a:srgbClr val="000000"/>
                </a:solidFill>
                <a:latin typeface="Times New Roman"/>
              </a:rPr>
              <a:t>f</a:t>
            </a:r>
            <a:r>
              <a:rPr lang="pt-BR" altLang="zh-CN" sz="1150" dirty="0" smtClean="0">
                <a:solidFill>
                  <a:srgbClr val="000000"/>
                </a:solidFill>
                <a:latin typeface="Times New Roman"/>
              </a:rPr>
              <a:t>XOR</a:t>
            </a:r>
            <a:r>
              <a:rPr lang="pt-BR" altLang="zh-CN" sz="1796" dirty="0" smtClean="0">
                <a:solidFill>
                  <a:srgbClr val="000000"/>
                </a:solidFill>
                <a:latin typeface="Times New Roman"/>
              </a:rPr>
              <a:t>(</a:t>
            </a:r>
            <a:r>
              <a:rPr lang="pt-BR" altLang="zh-CN" sz="1796" i="1" dirty="0" smtClean="0">
                <a:solidFill>
                  <a:srgbClr val="000000"/>
                </a:solidFill>
                <a:latin typeface="Times New Roman"/>
              </a:rPr>
              <a:t>a</a:t>
            </a:r>
            <a:r>
              <a:rPr lang="pt-BR" altLang="zh-CN" sz="1796" dirty="0" smtClean="0">
                <a:solidFill>
                  <a:srgbClr val="000000"/>
                </a:solidFill>
                <a:latin typeface="Times New Roman"/>
              </a:rPr>
              <a:t>, </a:t>
            </a:r>
            <a:r>
              <a:rPr lang="pt-BR" altLang="zh-CN" sz="1796" i="1" dirty="0" smtClean="0">
                <a:solidFill>
                  <a:srgbClr val="000000"/>
                </a:solidFill>
                <a:latin typeface="Times New Roman"/>
              </a:rPr>
              <a:t>b</a:t>
            </a:r>
            <a:r>
              <a:rPr lang="pt-BR" altLang="zh-CN" sz="1796" dirty="0" smtClean="0">
                <a:solidFill>
                  <a:srgbClr val="000000"/>
                </a:solidFill>
                <a:latin typeface="Times New Roman"/>
              </a:rPr>
              <a:t>) = </a:t>
            </a:r>
            <a:r>
              <a:rPr lang="pt-BR" altLang="zh-CN" sz="1796" dirty="0" smtClean="0">
                <a:solidFill>
                  <a:srgbClr val="000000"/>
                </a:solidFill>
                <a:latin typeface="Times New Roman"/>
              </a:rPr>
              <a:t> </a:t>
            </a:r>
            <a:r>
              <a:rPr lang="pt-BR" altLang="zh-CN" sz="1796" i="1" dirty="0" smtClean="0">
                <a:solidFill>
                  <a:srgbClr val="000000"/>
                </a:solidFill>
                <a:latin typeface="Times New Roman"/>
              </a:rPr>
              <a:t>a </a:t>
            </a:r>
            <a:r>
              <a:rPr lang="pt-BR" altLang="zh-CN" sz="1796" dirty="0" smtClean="0">
                <a:solidFill>
                  <a:srgbClr val="000000"/>
                </a:solidFill>
                <a:latin typeface="Symbol"/>
              </a:rPr>
              <a:t>  </a:t>
            </a:r>
            <a:r>
              <a:rPr lang="pt-BR" altLang="zh-CN" sz="1796" i="1" dirty="0" smtClean="0">
                <a:solidFill>
                  <a:srgbClr val="000000"/>
                </a:solidFill>
                <a:latin typeface="Times New Roman"/>
              </a:rPr>
              <a:t>b</a:t>
            </a:r>
            <a:endParaRPr lang="pt-BR" altLang="zh-CN" sz="1796" i="1" dirty="0" smtClean="0">
              <a:solidFill>
                <a:srgbClr val="000000"/>
              </a:solidFill>
              <a:latin typeface="Times New Roman"/>
            </a:endParaRPr>
          </a:p>
          <a:p>
            <a:pPr marL="0" marR="0" lvl="0" indent="0" defTabSz="914400" eaLnBrk="1" fontAlgn="auto" latinLnBrk="0" hangingPunct="1">
              <a:lnSpc>
                <a:spcPts val="1988"/>
              </a:lnSpc>
              <a:buClrTx/>
              <a:buSzTx/>
              <a:buNone/>
              <a:tabLst>
                <a:tab pos="762000" algn="l"/>
              </a:tabLst>
              <a:defRPr/>
            </a:pPr>
            <a:r>
              <a:rPr lang="pt-BR" altLang="zh-CN" sz="1796" i="1" dirty="0" smtClean="0">
                <a:solidFill>
                  <a:srgbClr val="000000"/>
                </a:solidFill>
                <a:latin typeface="Times New Roman"/>
              </a:rPr>
              <a:t>	</a:t>
            </a:r>
            <a:r>
              <a:rPr lang="pt-BR" altLang="zh-CN" sz="1796" dirty="0" smtClean="0">
                <a:solidFill>
                  <a:srgbClr val="000000"/>
                </a:solidFill>
                <a:latin typeface="Times New Roman"/>
              </a:rPr>
              <a:t>0</a:t>
            </a:r>
          </a:p>
          <a:p>
            <a:pPr marL="0" marR="0" lvl="0" indent="0" defTabSz="914400" eaLnBrk="1" fontAlgn="auto" latinLnBrk="0" hangingPunct="1">
              <a:lnSpc>
                <a:spcPts val="2076"/>
              </a:lnSpc>
              <a:buClrTx/>
              <a:buSzTx/>
              <a:buNone/>
              <a:tabLst>
                <a:tab pos="762000" algn="l"/>
              </a:tabLst>
              <a:defRPr/>
            </a:pPr>
            <a:r>
              <a:rPr lang="pt-BR" altLang="zh-CN" sz="1796" dirty="0" smtClean="0">
                <a:solidFill>
                  <a:srgbClr val="000000"/>
                </a:solidFill>
                <a:latin typeface="Times New Roman"/>
              </a:rPr>
              <a:t>	1</a:t>
            </a:r>
          </a:p>
          <a:p>
            <a:pPr marL="0" marR="0" lvl="0" indent="0" defTabSz="914400" eaLnBrk="1" fontAlgn="auto" latinLnBrk="0" hangingPunct="1">
              <a:lnSpc>
                <a:spcPts val="2070"/>
              </a:lnSpc>
              <a:buClrTx/>
              <a:buSzTx/>
              <a:buNone/>
              <a:tabLst>
                <a:tab pos="762000" algn="l"/>
              </a:tabLst>
              <a:defRPr/>
            </a:pPr>
            <a:r>
              <a:rPr lang="pt-BR" altLang="zh-CN" sz="1796" dirty="0" smtClean="0">
                <a:solidFill>
                  <a:srgbClr val="000000"/>
                </a:solidFill>
                <a:latin typeface="Times New Roman"/>
              </a:rPr>
              <a:t>	1</a:t>
            </a:r>
          </a:p>
          <a:p>
            <a:pPr marL="0" marR="0" lvl="0" indent="0" defTabSz="914400" eaLnBrk="1" fontAlgn="auto" latinLnBrk="0" hangingPunct="1">
              <a:lnSpc>
                <a:spcPts val="2094"/>
              </a:lnSpc>
              <a:buClrTx/>
              <a:buSzTx/>
              <a:buNone/>
              <a:tabLst>
                <a:tab pos="762000" algn="l"/>
              </a:tabLst>
              <a:defRPr/>
            </a:pPr>
            <a:r>
              <a:rPr lang="pt-BR" altLang="zh-CN" sz="1796" dirty="0" smtClean="0">
                <a:solidFill>
                  <a:srgbClr val="000000"/>
                </a:solidFill>
                <a:latin typeface="Times New Roman"/>
              </a:rPr>
              <a:t>	0</a:t>
            </a:r>
            <a:endParaRPr lang="zh-CN" altLang="en-US" sz="1796" dirty="0">
              <a:solidFill>
                <a:srgbClr val="000000"/>
              </a:solidFill>
              <a:latin typeface="Times New Roman"/>
            </a:endParaRPr>
          </a:p>
        </p:txBody>
      </p:sp>
      <p:sp>
        <p:nvSpPr>
          <p:cNvPr id="19" name="TextBox 18"/>
          <p:cNvSpPr txBox="1"/>
          <p:nvPr/>
        </p:nvSpPr>
        <p:spPr>
          <a:xfrm>
            <a:off x="5461438" y="2393566"/>
            <a:ext cx="333425" cy="1308050"/>
          </a:xfrm>
          <a:prstGeom prst="rect">
            <a:avLst/>
          </a:prstGeom>
          <a:noFill/>
        </p:spPr>
        <p:txBody>
          <a:bodyPr vert="horz" wrap="none" lIns="0" tIns="0" rIns="0" bIns="0" rtlCol="0">
            <a:spAutoFit/>
          </a:bodyPr>
          <a:lstStyle/>
          <a:p>
            <a:pPr>
              <a:lnSpc>
                <a:spcPts val="1617"/>
              </a:lnSpc>
            </a:pPr>
            <a:r>
              <a:rPr lang="de-DE" altLang="zh-CN" sz="1796" i="1" smtClean="0">
                <a:solidFill>
                  <a:srgbClr val="000000"/>
                </a:solidFill>
                <a:latin typeface="Times New Roman"/>
              </a:rPr>
              <a:t>AB</a:t>
            </a:r>
          </a:p>
          <a:p>
            <a:pPr>
              <a:lnSpc>
                <a:spcPts val="2250"/>
              </a:lnSpc>
            </a:pPr>
            <a:r>
              <a:rPr lang="de-DE" altLang="zh-CN" sz="1796" smtClean="0">
                <a:solidFill>
                  <a:srgbClr val="000000"/>
                </a:solidFill>
                <a:latin typeface="Times New Roman"/>
              </a:rPr>
              <a:t>LL</a:t>
            </a:r>
          </a:p>
          <a:p>
            <a:pPr>
              <a:lnSpc>
                <a:spcPts val="2076"/>
              </a:lnSpc>
            </a:pPr>
            <a:r>
              <a:rPr lang="de-DE" altLang="zh-CN" sz="1796" smtClean="0">
                <a:solidFill>
                  <a:srgbClr val="000000"/>
                </a:solidFill>
                <a:latin typeface="Times New Roman"/>
              </a:rPr>
              <a:t>LH</a:t>
            </a:r>
          </a:p>
          <a:p>
            <a:pPr>
              <a:lnSpc>
                <a:spcPts val="2070"/>
              </a:lnSpc>
            </a:pPr>
            <a:r>
              <a:rPr lang="de-DE" altLang="zh-CN" sz="1796" smtClean="0">
                <a:solidFill>
                  <a:srgbClr val="000000"/>
                </a:solidFill>
                <a:latin typeface="Times New Roman"/>
              </a:rPr>
              <a:t>HL</a:t>
            </a:r>
          </a:p>
          <a:p>
            <a:pPr>
              <a:lnSpc>
                <a:spcPts val="2094"/>
              </a:lnSpc>
            </a:pPr>
            <a:r>
              <a:rPr lang="de-DE" altLang="zh-CN" sz="1796" smtClean="0">
                <a:solidFill>
                  <a:srgbClr val="000000"/>
                </a:solidFill>
                <a:latin typeface="Times New Roman"/>
              </a:rPr>
              <a:t>HH</a:t>
            </a:r>
            <a:endParaRPr lang="zh-CN" altLang="en-US" sz="1796">
              <a:solidFill>
                <a:srgbClr val="000000"/>
              </a:solidFill>
              <a:latin typeface="Times New Roman"/>
            </a:endParaRPr>
          </a:p>
        </p:txBody>
      </p:sp>
      <p:sp>
        <p:nvSpPr>
          <p:cNvPr id="20" name="TextBox 19"/>
          <p:cNvSpPr txBox="1"/>
          <p:nvPr/>
        </p:nvSpPr>
        <p:spPr>
          <a:xfrm>
            <a:off x="6014778" y="2393566"/>
            <a:ext cx="166712" cy="1308050"/>
          </a:xfrm>
          <a:prstGeom prst="rect">
            <a:avLst/>
          </a:prstGeom>
          <a:noFill/>
        </p:spPr>
        <p:txBody>
          <a:bodyPr vert="horz" wrap="none" lIns="0" tIns="0" rIns="0" bIns="0" rtlCol="0">
            <a:spAutoFit/>
          </a:bodyPr>
          <a:lstStyle/>
          <a:p>
            <a:pPr>
              <a:lnSpc>
                <a:spcPts val="1617"/>
              </a:lnSpc>
            </a:pPr>
            <a:r>
              <a:rPr lang="pt-BR" altLang="zh-CN" sz="1796" i="1" smtClean="0">
                <a:solidFill>
                  <a:srgbClr val="000000"/>
                </a:solidFill>
                <a:latin typeface="Times New Roman"/>
              </a:rPr>
              <a:t>Y</a:t>
            </a:r>
          </a:p>
          <a:p>
            <a:pPr>
              <a:lnSpc>
                <a:spcPts val="2250"/>
              </a:lnSpc>
            </a:pPr>
            <a:r>
              <a:rPr lang="pt-BR" altLang="zh-CN" sz="1796" smtClean="0">
                <a:solidFill>
                  <a:srgbClr val="000000"/>
                </a:solidFill>
                <a:latin typeface="Times New Roman"/>
              </a:rPr>
              <a:t>L</a:t>
            </a:r>
          </a:p>
          <a:p>
            <a:pPr>
              <a:lnSpc>
                <a:spcPts val="2076"/>
              </a:lnSpc>
            </a:pPr>
            <a:r>
              <a:rPr lang="pt-BR" altLang="zh-CN" sz="1796" smtClean="0">
                <a:solidFill>
                  <a:srgbClr val="000000"/>
                </a:solidFill>
                <a:latin typeface="Times New Roman"/>
              </a:rPr>
              <a:t>H</a:t>
            </a:r>
          </a:p>
          <a:p>
            <a:pPr>
              <a:lnSpc>
                <a:spcPts val="2070"/>
              </a:lnSpc>
            </a:pPr>
            <a:r>
              <a:rPr lang="pt-BR" altLang="zh-CN" sz="1796" smtClean="0">
                <a:solidFill>
                  <a:srgbClr val="000000"/>
                </a:solidFill>
                <a:latin typeface="Times New Roman"/>
              </a:rPr>
              <a:t>H</a:t>
            </a:r>
          </a:p>
          <a:p>
            <a:pPr>
              <a:lnSpc>
                <a:spcPts val="2094"/>
              </a:lnSpc>
            </a:pPr>
            <a:r>
              <a:rPr lang="pt-BR" altLang="zh-CN" sz="1796" smtClean="0">
                <a:solidFill>
                  <a:srgbClr val="000000"/>
                </a:solidFill>
                <a:latin typeface="Times New Roman"/>
              </a:rPr>
              <a:t>L</a:t>
            </a:r>
            <a:endParaRPr lang="zh-CN" altLang="en-US" sz="1796">
              <a:solidFill>
                <a:srgbClr val="000000"/>
              </a:solidFill>
              <a:latin typeface="Times New Roman"/>
            </a:endParaRPr>
          </a:p>
        </p:txBody>
      </p:sp>
      <p:graphicFrame>
        <p:nvGraphicFramePr>
          <p:cNvPr id="499714" name="Object 2"/>
          <p:cNvGraphicFramePr>
            <a:graphicFrameLocks noChangeAspect="1"/>
          </p:cNvGraphicFramePr>
          <p:nvPr/>
        </p:nvGraphicFramePr>
        <p:xfrm>
          <a:off x="3733800" y="1981199"/>
          <a:ext cx="228600" cy="246185"/>
        </p:xfrm>
        <a:graphic>
          <a:graphicData uri="http://schemas.openxmlformats.org/presentationml/2006/ole">
            <p:oleObj spid="_x0000_s499714" name="Equation" r:id="rId6" imgW="164880" imgH="177480" progId="Equation.DSMT4">
              <p:embed/>
            </p:oleObj>
          </a:graphicData>
        </a:graphic>
      </p:graphicFrame>
      <p:graphicFrame>
        <p:nvGraphicFramePr>
          <p:cNvPr id="499716" name="Object 4"/>
          <p:cNvGraphicFramePr>
            <a:graphicFrameLocks noChangeAspect="1"/>
          </p:cNvGraphicFramePr>
          <p:nvPr/>
        </p:nvGraphicFramePr>
        <p:xfrm>
          <a:off x="4572000" y="2362200"/>
          <a:ext cx="304800" cy="228600"/>
        </p:xfrm>
        <a:graphic>
          <a:graphicData uri="http://schemas.openxmlformats.org/presentationml/2006/ole">
            <p:oleObj spid="_x0000_s499716" name="Equation" r:id="rId7" imgW="164880" imgH="177480" progId="Equation.DSMT4">
              <p:embed/>
            </p:oleObj>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4253" y="461518"/>
            <a:ext cx="438151" cy="474727"/>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28459" y="883666"/>
            <a:ext cx="422149" cy="474726"/>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65061" y="353314"/>
            <a:ext cx="1" cy="1052323"/>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2908186" y="1698244"/>
            <a:ext cx="137160" cy="1"/>
          </a:xfrm>
          <a:custGeom>
            <a:avLst/>
            <a:gdLst/>
            <a:ahLst/>
            <a:cxnLst/>
            <a:rect l="0" t="0" r="0" b="0"/>
            <a:pathLst>
              <a:path w="137160" h="1">
                <a:moveTo>
                  <a:pt x="0" y="0"/>
                </a:moveTo>
                <a:lnTo>
                  <a:pt x="1371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3605415" y="1628901"/>
            <a:ext cx="137161" cy="1"/>
          </a:xfrm>
          <a:custGeom>
            <a:avLst/>
            <a:gdLst/>
            <a:ahLst/>
            <a:cxnLst/>
            <a:rect l="0" t="0" r="0" b="0"/>
            <a:pathLst>
              <a:path w="137161" h="1">
                <a:moveTo>
                  <a:pt x="0" y="0"/>
                </a:moveTo>
                <a:lnTo>
                  <a:pt x="137160"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6"/>
          <p:cNvSpPr/>
          <p:nvPr/>
        </p:nvSpPr>
        <p:spPr>
          <a:xfrm>
            <a:off x="2908186" y="2127250"/>
            <a:ext cx="137160" cy="1"/>
          </a:xfrm>
          <a:custGeom>
            <a:avLst/>
            <a:gdLst/>
            <a:ahLst/>
            <a:cxnLst/>
            <a:rect l="0" t="0" r="0" b="0"/>
            <a:pathLst>
              <a:path w="137160" h="1">
                <a:moveTo>
                  <a:pt x="0" y="0"/>
                </a:moveTo>
                <a:lnTo>
                  <a:pt x="1371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a:xfrm>
            <a:off x="3462159" y="2127250"/>
            <a:ext cx="137161" cy="1"/>
          </a:xfrm>
          <a:custGeom>
            <a:avLst/>
            <a:gdLst/>
            <a:ahLst/>
            <a:cxnLst/>
            <a:rect l="0" t="0" r="0" b="0"/>
            <a:pathLst>
              <a:path w="137161" h="1">
                <a:moveTo>
                  <a:pt x="0" y="0"/>
                </a:moveTo>
                <a:lnTo>
                  <a:pt x="137160"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8"/>
          <p:cNvSpPr/>
          <p:nvPr/>
        </p:nvSpPr>
        <p:spPr>
          <a:xfrm>
            <a:off x="4159389" y="2058670"/>
            <a:ext cx="137161" cy="1"/>
          </a:xfrm>
          <a:custGeom>
            <a:avLst/>
            <a:gdLst/>
            <a:ahLst/>
            <a:cxnLst/>
            <a:rect l="0" t="0" r="0" b="0"/>
            <a:pathLst>
              <a:path w="137161" h="1">
                <a:moveTo>
                  <a:pt x="0" y="0"/>
                </a:moveTo>
                <a:lnTo>
                  <a:pt x="137160"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任意多边形 9"/>
          <p:cNvSpPr/>
          <p:nvPr/>
        </p:nvSpPr>
        <p:spPr>
          <a:xfrm>
            <a:off x="4714887" y="2058670"/>
            <a:ext cx="137162" cy="1"/>
          </a:xfrm>
          <a:custGeom>
            <a:avLst/>
            <a:gdLst/>
            <a:ahLst/>
            <a:cxnLst/>
            <a:rect l="0" t="0" r="0" b="0"/>
            <a:pathLst>
              <a:path w="137162" h="1">
                <a:moveTo>
                  <a:pt x="0" y="0"/>
                </a:moveTo>
                <a:lnTo>
                  <a:pt x="137161"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任意多边形 10"/>
          <p:cNvSpPr/>
          <p:nvPr/>
        </p:nvSpPr>
        <p:spPr>
          <a:xfrm>
            <a:off x="2908186" y="2557017"/>
            <a:ext cx="137160" cy="1"/>
          </a:xfrm>
          <a:custGeom>
            <a:avLst/>
            <a:gdLst/>
            <a:ahLst/>
            <a:cxnLst/>
            <a:rect l="0" t="0" r="0" b="0"/>
            <a:pathLst>
              <a:path w="137160" h="1">
                <a:moveTo>
                  <a:pt x="0" y="0"/>
                </a:moveTo>
                <a:lnTo>
                  <a:pt x="1371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1"/>
          <p:cNvSpPr/>
          <p:nvPr/>
        </p:nvSpPr>
        <p:spPr>
          <a:xfrm>
            <a:off x="4050424" y="2488438"/>
            <a:ext cx="137160" cy="1"/>
          </a:xfrm>
          <a:custGeom>
            <a:avLst/>
            <a:gdLst/>
            <a:ahLst/>
            <a:cxnLst/>
            <a:rect l="0" t="0" r="0" b="0"/>
            <a:pathLst>
              <a:path w="137160" h="1">
                <a:moveTo>
                  <a:pt x="0" y="0"/>
                </a:moveTo>
                <a:lnTo>
                  <a:pt x="1371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任意多边形 12"/>
          <p:cNvSpPr/>
          <p:nvPr/>
        </p:nvSpPr>
        <p:spPr>
          <a:xfrm>
            <a:off x="3003436" y="2986785"/>
            <a:ext cx="137160" cy="1"/>
          </a:xfrm>
          <a:custGeom>
            <a:avLst/>
            <a:gdLst/>
            <a:ahLst/>
            <a:cxnLst/>
            <a:rect l="0" t="0" r="0" b="0"/>
            <a:pathLst>
              <a:path w="137160" h="1">
                <a:moveTo>
                  <a:pt x="0" y="0"/>
                </a:moveTo>
                <a:lnTo>
                  <a:pt x="137159"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任意多边形 13"/>
          <p:cNvSpPr/>
          <p:nvPr/>
        </p:nvSpPr>
        <p:spPr>
          <a:xfrm>
            <a:off x="3421011" y="2918205"/>
            <a:ext cx="137923" cy="1"/>
          </a:xfrm>
          <a:custGeom>
            <a:avLst/>
            <a:gdLst/>
            <a:ahLst/>
            <a:cxnLst/>
            <a:rect l="0" t="0" r="0" b="0"/>
            <a:pathLst>
              <a:path w="137923" h="1">
                <a:moveTo>
                  <a:pt x="0" y="0"/>
                </a:moveTo>
                <a:lnTo>
                  <a:pt x="137922"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任意多边形 14"/>
          <p:cNvSpPr/>
          <p:nvPr/>
        </p:nvSpPr>
        <p:spPr>
          <a:xfrm>
            <a:off x="2630817" y="4073397"/>
            <a:ext cx="171451" cy="1"/>
          </a:xfrm>
          <a:custGeom>
            <a:avLst/>
            <a:gdLst/>
            <a:ahLst/>
            <a:cxnLst/>
            <a:rect l="0" t="0" r="0" b="0"/>
            <a:pathLst>
              <a:path w="171451" h="1">
                <a:moveTo>
                  <a:pt x="0" y="0"/>
                </a:moveTo>
                <a:lnTo>
                  <a:pt x="171450"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15"/>
          <p:cNvSpPr/>
          <p:nvPr/>
        </p:nvSpPr>
        <p:spPr>
          <a:xfrm>
            <a:off x="3240417" y="4911597"/>
            <a:ext cx="171451" cy="1"/>
          </a:xfrm>
          <a:custGeom>
            <a:avLst/>
            <a:gdLst/>
            <a:ahLst/>
            <a:cxnLst/>
            <a:rect l="0" t="0" r="0" b="0"/>
            <a:pathLst>
              <a:path w="171451" h="1">
                <a:moveTo>
                  <a:pt x="0" y="0"/>
                </a:moveTo>
                <a:lnTo>
                  <a:pt x="171450"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16"/>
          <p:cNvSpPr/>
          <p:nvPr/>
        </p:nvSpPr>
        <p:spPr>
          <a:xfrm>
            <a:off x="2062365" y="5330697"/>
            <a:ext cx="172975" cy="1"/>
          </a:xfrm>
          <a:custGeom>
            <a:avLst/>
            <a:gdLst/>
            <a:ahLst/>
            <a:cxnLst/>
            <a:rect l="0" t="0" r="0" b="0"/>
            <a:pathLst>
              <a:path w="172975" h="1">
                <a:moveTo>
                  <a:pt x="0" y="0"/>
                </a:moveTo>
                <a:lnTo>
                  <a:pt x="17297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17"/>
          <p:cNvSpPr/>
          <p:nvPr/>
        </p:nvSpPr>
        <p:spPr>
          <a:xfrm>
            <a:off x="2653677" y="5245353"/>
            <a:ext cx="172975" cy="1"/>
          </a:xfrm>
          <a:custGeom>
            <a:avLst/>
            <a:gdLst/>
            <a:ahLst/>
            <a:cxnLst/>
            <a:rect l="0" t="0" r="0" b="0"/>
            <a:pathLst>
              <a:path w="172975" h="1">
                <a:moveTo>
                  <a:pt x="0" y="0"/>
                </a:moveTo>
                <a:lnTo>
                  <a:pt x="17297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descr="ws_75D.tmp"/>
          <p:cNvPicPr>
            <a:picLocks/>
          </p:cNvPicPr>
          <p:nvPr/>
        </p:nvPicPr>
        <p:blipFill>
          <a:blip r:embed="rId3"/>
          <a:stretch>
            <a:fillRect/>
          </a:stretch>
        </p:blipFill>
        <p:spPr>
          <a:xfrm>
            <a:off x="101600" y="444500"/>
            <a:ext cx="8572500" cy="927100"/>
          </a:xfrm>
          <a:prstGeom prst="rect">
            <a:avLst/>
          </a:prstGeom>
        </p:spPr>
      </p:pic>
      <p:sp>
        <p:nvSpPr>
          <p:cNvPr id="20" name="TextBox 19"/>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26</a:t>
            </a:r>
            <a:endParaRPr lang="zh-CN" altLang="en-US" sz="1398">
              <a:solidFill>
                <a:srgbClr val="000000"/>
              </a:solidFill>
              <a:latin typeface="Tahoma"/>
            </a:endParaRPr>
          </a:p>
        </p:txBody>
      </p:sp>
      <p:sp>
        <p:nvSpPr>
          <p:cNvPr id="23" name="TextBox 22"/>
          <p:cNvSpPr txBox="1"/>
          <p:nvPr/>
        </p:nvSpPr>
        <p:spPr>
          <a:xfrm>
            <a:off x="1230255" y="405129"/>
            <a:ext cx="4433906" cy="1577355"/>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 pos="495300" algn="l"/>
              </a:tabLst>
              <a:defRPr/>
            </a:pPr>
            <a:r>
              <a:rPr lang="zh-CN" altLang="en-US" sz="4398" dirty="0" smtClean="0">
                <a:solidFill>
                  <a:srgbClr val="33339A"/>
                </a:solidFill>
                <a:latin typeface="Times New Roman"/>
              </a:rPr>
              <a:t>基本功能模块</a:t>
            </a:r>
            <a:r>
              <a:rPr lang="en-US" altLang="zh-CN" sz="4398" dirty="0" smtClean="0">
                <a:solidFill>
                  <a:srgbClr val="33339A"/>
                </a:solidFill>
                <a:latin typeface="Tahoma"/>
              </a:rPr>
              <a:t>(16)</a:t>
            </a:r>
          </a:p>
          <a:p>
            <a:pPr marL="0" marR="0" lvl="0" indent="0" defTabSz="914400" eaLnBrk="1" fontAlgn="auto" latinLnBrk="0" hangingPunct="1">
              <a:lnSpc>
                <a:spcPts val="3811"/>
              </a:lnSpc>
              <a:buClrTx/>
              <a:buSzTx/>
              <a:buNone/>
              <a:tabLst>
                <a:tab pos="381000" algn="l"/>
                <a:tab pos="495300" algn="l"/>
              </a:tabLst>
              <a:defRPr/>
            </a:pPr>
            <a:r>
              <a:rPr lang="en-US" altLang="zh-CN" sz="4398" dirty="0" smtClean="0">
                <a:solidFill>
                  <a:srgbClr val="33339A"/>
                </a:solidFill>
                <a:latin typeface="Tahoma"/>
              </a:rPr>
              <a:t>	</a:t>
            </a:r>
            <a:r>
              <a:rPr lang="en-US" altLang="zh-CN" sz="2802" dirty="0" smtClean="0">
                <a:solidFill>
                  <a:srgbClr val="000000"/>
                </a:solidFill>
                <a:latin typeface="Tahoma"/>
              </a:rPr>
              <a:t>XOR</a:t>
            </a:r>
            <a:r>
              <a:rPr lang="zh-CN" altLang="en-US" sz="2802" dirty="0" smtClean="0">
                <a:solidFill>
                  <a:srgbClr val="000000"/>
                </a:solidFill>
                <a:latin typeface="Times New Roman"/>
              </a:rPr>
              <a:t>的积之和</a:t>
            </a:r>
            <a:r>
              <a:rPr lang="en-US" altLang="zh-CN" sz="2802" dirty="0" smtClean="0">
                <a:solidFill>
                  <a:srgbClr val="000000"/>
                </a:solidFill>
                <a:latin typeface="Tahoma"/>
              </a:rPr>
              <a:t>POS</a:t>
            </a:r>
          </a:p>
          <a:p>
            <a:pPr marL="0" marR="0" lvl="0" indent="0" defTabSz="914400" eaLnBrk="1" fontAlgn="auto" latinLnBrk="0" hangingPunct="1">
              <a:lnSpc>
                <a:spcPts val="3158"/>
              </a:lnSpc>
              <a:buClrTx/>
              <a:buSzTx/>
              <a:buNone/>
              <a:tabLst>
                <a:tab pos="381000" algn="l"/>
                <a:tab pos="495300" algn="l"/>
              </a:tabLst>
              <a:defRPr/>
            </a:pPr>
            <a:r>
              <a:rPr lang="en-US" altLang="zh-CN" sz="2802" dirty="0" smtClean="0">
                <a:solidFill>
                  <a:srgbClr val="000000"/>
                </a:solidFill>
                <a:latin typeface="Tahoma"/>
              </a:rPr>
              <a:t>		</a:t>
            </a: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536" dirty="0" smtClean="0">
                <a:solidFill>
                  <a:srgbClr val="000000"/>
                </a:solidFill>
                <a:latin typeface="Tahoma"/>
              </a:rPr>
              <a:t>b  </a:t>
            </a:r>
            <a:r>
              <a:rPr lang="en-US" altLang="zh-CN" sz="2165" dirty="0" smtClean="0">
                <a:solidFill>
                  <a:srgbClr val="000000"/>
                </a:solidFill>
                <a:latin typeface="Symbol"/>
              </a:rPr>
              <a:t>= </a:t>
            </a:r>
            <a:r>
              <a:rPr lang="en-US" altLang="zh-CN" sz="2165" dirty="0" smtClean="0">
                <a:solidFill>
                  <a:srgbClr val="000000"/>
                </a:solidFill>
                <a:latin typeface="Symbol"/>
              </a:rPr>
              <a:t>  </a:t>
            </a:r>
            <a:r>
              <a:rPr lang="en-US" altLang="zh-CN" sz="2165" i="1" dirty="0" smtClean="0">
                <a:solidFill>
                  <a:srgbClr val="000000"/>
                </a:solidFill>
                <a:latin typeface="Times New Roman"/>
              </a:rPr>
              <a:t>a </a:t>
            </a:r>
            <a:r>
              <a:rPr lang="en-US" altLang="zh-CN" sz="2165" i="1" dirty="0" smtClean="0">
                <a:solidFill>
                  <a:srgbClr val="000000"/>
                </a:solidFill>
                <a:latin typeface="Times New Roman"/>
              </a:rPr>
              <a:t>b </a:t>
            </a:r>
            <a:r>
              <a:rPr lang="en-US" altLang="zh-CN" sz="2165" dirty="0" smtClean="0">
                <a:solidFill>
                  <a:srgbClr val="000000"/>
                </a:solidFill>
                <a:latin typeface="Symbol"/>
              </a:rPr>
              <a:t>+ </a:t>
            </a:r>
            <a:r>
              <a:rPr lang="en-US" altLang="zh-CN" sz="2165" i="1" dirty="0" err="1" smtClean="0">
                <a:solidFill>
                  <a:srgbClr val="000000"/>
                </a:solidFill>
                <a:latin typeface="Times New Roman"/>
              </a:rPr>
              <a:t>ab</a:t>
            </a:r>
            <a:endParaRPr lang="zh-CN" altLang="en-US" sz="2165" i="1" dirty="0">
              <a:solidFill>
                <a:srgbClr val="000000"/>
              </a:solidFill>
              <a:latin typeface="Times New Roman"/>
            </a:endParaRPr>
          </a:p>
        </p:txBody>
      </p:sp>
      <p:sp>
        <p:nvSpPr>
          <p:cNvPr id="24" name="TextBox 23"/>
          <p:cNvSpPr txBox="1"/>
          <p:nvPr/>
        </p:nvSpPr>
        <p:spPr>
          <a:xfrm>
            <a:off x="2005209" y="2006379"/>
            <a:ext cx="3121047" cy="4449936"/>
          </a:xfrm>
          <a:prstGeom prst="rect">
            <a:avLst/>
          </a:prstGeom>
          <a:noFill/>
        </p:spPr>
        <p:txBody>
          <a:bodyPr vert="horz" wrap="none" lIns="0" tIns="0" rIns="0" bIns="0" rtlCol="0">
            <a:spAutoFit/>
          </a:bodyPr>
          <a:lstStyle/>
          <a:p>
            <a:pPr marL="0" marR="0" lvl="0" indent="0" defTabSz="914400" eaLnBrk="1" fontAlgn="auto" latinLnBrk="0" hangingPunct="1">
              <a:lnSpc>
                <a:spcPts val="2650"/>
              </a:lnSpc>
              <a:buClrTx/>
              <a:buSzTx/>
              <a:buNone/>
              <a:tabLst>
                <a:tab pos="38100" algn="l"/>
                <a:tab pos="685800" algn="l"/>
              </a:tabLst>
              <a:defRPr/>
            </a:pPr>
            <a:r>
              <a:rPr lang="en-US" altLang="zh-CN" dirty="0" smtClean="0"/>
              <a:t>		</a:t>
            </a:r>
            <a:r>
              <a:rPr lang="en-US" altLang="zh-CN" sz="2165" dirty="0" smtClean="0">
                <a:solidFill>
                  <a:srgbClr val="000000"/>
                </a:solidFill>
                <a:latin typeface="Symbol"/>
              </a:rPr>
              <a:t>= </a:t>
            </a:r>
            <a:r>
              <a:rPr lang="en-US" altLang="zh-CN" sz="2165" i="1" dirty="0" smtClean="0">
                <a:solidFill>
                  <a:srgbClr val="000000"/>
                </a:solidFill>
                <a:latin typeface="Times New Roman"/>
              </a:rPr>
              <a:t>a </a:t>
            </a:r>
            <a:r>
              <a:rPr lang="en-US" altLang="zh-CN" sz="2165" i="1" dirty="0" err="1" smtClean="0">
                <a:solidFill>
                  <a:srgbClr val="000000"/>
                </a:solidFill>
                <a:latin typeface="Times New Roman"/>
              </a:rPr>
              <a:t>a</a:t>
            </a:r>
            <a:r>
              <a:rPr lang="en-US" altLang="zh-CN" sz="2165" i="1" dirty="0" smtClean="0">
                <a:solidFill>
                  <a:srgbClr val="000000"/>
                </a:solidFill>
                <a:latin typeface="Times New Roman"/>
              </a:rPr>
              <a:t> </a:t>
            </a:r>
            <a:r>
              <a:rPr lang="en-US" altLang="zh-CN" sz="2165" dirty="0" smtClean="0">
                <a:solidFill>
                  <a:srgbClr val="000000"/>
                </a:solidFill>
                <a:latin typeface="Symbol"/>
              </a:rPr>
              <a:t>+ </a:t>
            </a:r>
            <a:r>
              <a:rPr lang="en-US" altLang="zh-CN" sz="2165" i="1" dirty="0" smtClean="0">
                <a:solidFill>
                  <a:srgbClr val="000000"/>
                </a:solidFill>
                <a:latin typeface="Times New Roman"/>
              </a:rPr>
              <a:t>a b </a:t>
            </a:r>
            <a:r>
              <a:rPr lang="en-US" altLang="zh-CN" sz="2165" dirty="0" smtClean="0">
                <a:solidFill>
                  <a:srgbClr val="000000"/>
                </a:solidFill>
                <a:latin typeface="Symbol"/>
              </a:rPr>
              <a:t>+ </a:t>
            </a:r>
            <a:r>
              <a:rPr lang="en-US" altLang="zh-CN" sz="2165" i="1" dirty="0" err="1" smtClean="0">
                <a:solidFill>
                  <a:srgbClr val="000000"/>
                </a:solidFill>
                <a:latin typeface="Times New Roman"/>
              </a:rPr>
              <a:t>ab</a:t>
            </a:r>
            <a:r>
              <a:rPr lang="en-US" altLang="zh-CN" sz="2165" i="1" dirty="0" smtClean="0">
                <a:solidFill>
                  <a:srgbClr val="000000"/>
                </a:solidFill>
                <a:latin typeface="Times New Roman"/>
              </a:rPr>
              <a:t> </a:t>
            </a:r>
            <a:r>
              <a:rPr lang="en-US" altLang="zh-CN" sz="2165" dirty="0" smtClean="0">
                <a:solidFill>
                  <a:srgbClr val="000000"/>
                </a:solidFill>
                <a:latin typeface="Symbol"/>
              </a:rPr>
              <a:t>+ </a:t>
            </a:r>
            <a:r>
              <a:rPr lang="en-US" altLang="zh-CN" sz="2165" i="1" dirty="0" smtClean="0">
                <a:solidFill>
                  <a:srgbClr val="000000"/>
                </a:solidFill>
                <a:latin typeface="Times New Roman"/>
              </a:rPr>
              <a:t>bb</a:t>
            </a:r>
          </a:p>
          <a:p>
            <a:pPr marL="0" marR="0" lvl="0" indent="0" defTabSz="914400" eaLnBrk="1" fontAlgn="auto" latinLnBrk="0" hangingPunct="1">
              <a:lnSpc>
                <a:spcPts val="3384"/>
              </a:lnSpc>
              <a:buClrTx/>
              <a:buSzTx/>
              <a:buNone/>
              <a:tabLst>
                <a:tab pos="38100" algn="l"/>
                <a:tab pos="685800" algn="l"/>
              </a:tabLst>
              <a:defRPr/>
            </a:pPr>
            <a:r>
              <a:rPr lang="en-US" altLang="zh-CN" sz="2165" i="1" dirty="0" smtClean="0">
                <a:solidFill>
                  <a:srgbClr val="000000"/>
                </a:solidFill>
                <a:latin typeface="Times New Roman"/>
              </a:rPr>
              <a:t>		</a:t>
            </a:r>
            <a:r>
              <a:rPr lang="en-US" altLang="zh-CN" sz="2165" dirty="0" smtClean="0">
                <a:solidFill>
                  <a:srgbClr val="000000"/>
                </a:solidFill>
                <a:latin typeface="Symbol"/>
              </a:rPr>
              <a:t>= </a:t>
            </a:r>
            <a:r>
              <a:rPr lang="en-US" altLang="zh-CN" sz="2165" i="1" dirty="0" smtClean="0">
                <a:solidFill>
                  <a:srgbClr val="000000"/>
                </a:solidFill>
                <a:latin typeface="Times New Roman"/>
              </a:rPr>
              <a:t>a </a:t>
            </a:r>
            <a:r>
              <a:rPr lang="en-US" altLang="zh-CN" sz="2165" dirty="0" smtClean="0">
                <a:solidFill>
                  <a:srgbClr val="000000"/>
                </a:solidFill>
                <a:latin typeface="Times New Roman"/>
              </a:rPr>
              <a:t>(</a:t>
            </a:r>
            <a:r>
              <a:rPr lang="en-US" altLang="zh-CN" sz="2165" i="1" dirty="0" smtClean="0">
                <a:solidFill>
                  <a:srgbClr val="000000"/>
                </a:solidFill>
                <a:latin typeface="Times New Roman"/>
              </a:rPr>
              <a:t>a </a:t>
            </a:r>
            <a:r>
              <a:rPr lang="en-US" altLang="zh-CN" sz="2165" dirty="0" smtClean="0">
                <a:solidFill>
                  <a:srgbClr val="000000"/>
                </a:solidFill>
                <a:latin typeface="Symbol"/>
              </a:rPr>
              <a:t>+ </a:t>
            </a:r>
            <a:r>
              <a:rPr lang="en-US" altLang="zh-CN" sz="2165" i="1" dirty="0" smtClean="0">
                <a:solidFill>
                  <a:srgbClr val="000000"/>
                </a:solidFill>
                <a:latin typeface="Times New Roman"/>
              </a:rPr>
              <a:t>b</a:t>
            </a:r>
            <a:r>
              <a:rPr lang="en-US" altLang="zh-CN" sz="2165" dirty="0" smtClean="0">
                <a:solidFill>
                  <a:srgbClr val="000000"/>
                </a:solidFill>
                <a:latin typeface="Times New Roman"/>
              </a:rPr>
              <a:t>)</a:t>
            </a:r>
            <a:r>
              <a:rPr lang="en-US" altLang="zh-CN" sz="2165" dirty="0" smtClean="0">
                <a:solidFill>
                  <a:srgbClr val="000000"/>
                </a:solidFill>
                <a:latin typeface="Symbol"/>
              </a:rPr>
              <a:t>+ </a:t>
            </a:r>
            <a:r>
              <a:rPr lang="en-US" altLang="zh-CN" sz="2165" i="1" dirty="0" smtClean="0">
                <a:solidFill>
                  <a:srgbClr val="000000"/>
                </a:solidFill>
                <a:latin typeface="Times New Roman"/>
              </a:rPr>
              <a:t>b </a:t>
            </a:r>
            <a:r>
              <a:rPr lang="en-US" altLang="zh-CN" sz="2165" dirty="0" smtClean="0">
                <a:solidFill>
                  <a:srgbClr val="000000"/>
                </a:solidFill>
                <a:latin typeface="Times New Roman"/>
              </a:rPr>
              <a:t>(</a:t>
            </a:r>
            <a:r>
              <a:rPr lang="en-US" altLang="zh-CN" sz="2165" i="1" dirty="0" smtClean="0">
                <a:solidFill>
                  <a:srgbClr val="000000"/>
                </a:solidFill>
                <a:latin typeface="Times New Roman"/>
              </a:rPr>
              <a:t>a </a:t>
            </a:r>
            <a:r>
              <a:rPr lang="en-US" altLang="zh-CN" sz="2165" dirty="0" smtClean="0">
                <a:solidFill>
                  <a:srgbClr val="000000"/>
                </a:solidFill>
                <a:latin typeface="Symbol"/>
              </a:rPr>
              <a:t>+ </a:t>
            </a:r>
            <a:r>
              <a:rPr lang="en-US" altLang="zh-CN" sz="2165" i="1" dirty="0" smtClean="0">
                <a:solidFill>
                  <a:srgbClr val="000000"/>
                </a:solidFill>
                <a:latin typeface="Times New Roman"/>
              </a:rPr>
              <a:t>b</a:t>
            </a:r>
            <a:r>
              <a:rPr lang="en-US" altLang="zh-CN" sz="2165" dirty="0" smtClean="0">
                <a:solidFill>
                  <a:srgbClr val="000000"/>
                </a:solidFill>
                <a:latin typeface="Times New Roman"/>
              </a:rPr>
              <a:t>)</a:t>
            </a:r>
          </a:p>
          <a:p>
            <a:pPr marL="0" marR="0" lvl="0" indent="0" defTabSz="914400" eaLnBrk="1" fontAlgn="auto" latinLnBrk="0" hangingPunct="1">
              <a:lnSpc>
                <a:spcPts val="3378"/>
              </a:lnSpc>
              <a:buClrTx/>
              <a:buSzTx/>
              <a:buNone/>
              <a:tabLst>
                <a:tab pos="38100" algn="l"/>
                <a:tab pos="685800" algn="l"/>
              </a:tabLst>
              <a:defRPr/>
            </a:pPr>
            <a:r>
              <a:rPr lang="en-US" altLang="zh-CN" sz="2165" dirty="0" smtClean="0">
                <a:solidFill>
                  <a:srgbClr val="000000"/>
                </a:solidFill>
                <a:latin typeface="Times New Roman"/>
              </a:rPr>
              <a:t>		</a:t>
            </a:r>
            <a:r>
              <a:rPr lang="en-US" altLang="zh-CN" sz="2165" dirty="0" smtClean="0">
                <a:solidFill>
                  <a:srgbClr val="000000"/>
                </a:solidFill>
                <a:latin typeface="Symbol"/>
              </a:rPr>
              <a:t>= </a:t>
            </a:r>
            <a:r>
              <a:rPr lang="en-US" altLang="zh-CN" sz="2165" dirty="0" smtClean="0">
                <a:solidFill>
                  <a:srgbClr val="000000"/>
                </a:solidFill>
                <a:latin typeface="Times New Roman"/>
              </a:rPr>
              <a:t>(</a:t>
            </a:r>
            <a:r>
              <a:rPr lang="en-US" altLang="zh-CN" sz="2165" i="1" dirty="0" smtClean="0">
                <a:solidFill>
                  <a:srgbClr val="000000"/>
                </a:solidFill>
                <a:latin typeface="Times New Roman"/>
              </a:rPr>
              <a:t>a </a:t>
            </a:r>
            <a:r>
              <a:rPr lang="en-US" altLang="zh-CN" sz="2165" dirty="0" smtClean="0">
                <a:solidFill>
                  <a:srgbClr val="000000"/>
                </a:solidFill>
                <a:latin typeface="Symbol"/>
              </a:rPr>
              <a:t>+ </a:t>
            </a:r>
            <a:r>
              <a:rPr lang="en-US" altLang="zh-CN" sz="2165" i="1" dirty="0" smtClean="0">
                <a:solidFill>
                  <a:srgbClr val="000000"/>
                </a:solidFill>
                <a:latin typeface="Times New Roman"/>
              </a:rPr>
              <a:t>b </a:t>
            </a:r>
            <a:r>
              <a:rPr lang="en-US" altLang="zh-CN" sz="2165" dirty="0" smtClean="0">
                <a:solidFill>
                  <a:srgbClr val="000000"/>
                </a:solidFill>
                <a:latin typeface="Times New Roman"/>
              </a:rPr>
              <a:t>)(</a:t>
            </a:r>
            <a:r>
              <a:rPr lang="en-US" altLang="zh-CN" sz="2165" i="1" dirty="0" smtClean="0">
                <a:solidFill>
                  <a:srgbClr val="000000"/>
                </a:solidFill>
                <a:latin typeface="Times New Roman"/>
              </a:rPr>
              <a:t>a </a:t>
            </a:r>
            <a:r>
              <a:rPr lang="en-US" altLang="zh-CN" sz="2165" dirty="0" smtClean="0">
                <a:solidFill>
                  <a:srgbClr val="000000"/>
                </a:solidFill>
                <a:latin typeface="Symbol"/>
              </a:rPr>
              <a:t>+ </a:t>
            </a:r>
            <a:r>
              <a:rPr lang="en-US" altLang="zh-CN" sz="2165" i="1" dirty="0" smtClean="0">
                <a:solidFill>
                  <a:srgbClr val="000000"/>
                </a:solidFill>
                <a:latin typeface="Times New Roman"/>
              </a:rPr>
              <a:t>b</a:t>
            </a:r>
            <a:r>
              <a:rPr lang="en-US" altLang="zh-CN" sz="2165" dirty="0" smtClean="0">
                <a:solidFill>
                  <a:srgbClr val="000000"/>
                </a:solidFill>
                <a:latin typeface="Times New Roman"/>
              </a:rPr>
              <a:t>)</a:t>
            </a:r>
          </a:p>
          <a:p>
            <a:pPr marL="0" marR="0" lvl="0" indent="0" defTabSz="914400" eaLnBrk="1" fontAlgn="auto" latinLnBrk="0" hangingPunct="1">
              <a:lnSpc>
                <a:spcPts val="2814"/>
              </a:lnSpc>
              <a:buClrTx/>
              <a:buSzTx/>
              <a:buNone/>
              <a:tabLst>
                <a:tab pos="38100" algn="l"/>
                <a:tab pos="685800" algn="l"/>
              </a:tabLst>
              <a:defRPr/>
            </a:pPr>
            <a:r>
              <a:rPr lang="zh-CN" altLang="en-US" sz="2400" dirty="0" smtClean="0">
                <a:solidFill>
                  <a:srgbClr val="000000"/>
                </a:solidFill>
                <a:latin typeface="Times New Roman"/>
              </a:rPr>
              <a:t>一些有用的性质</a:t>
            </a:r>
          </a:p>
          <a:p>
            <a:pPr marL="0" marR="0" lvl="0" indent="0" defTabSz="914400" eaLnBrk="1" fontAlgn="auto" latinLnBrk="0" hangingPunct="1">
              <a:lnSpc>
                <a:spcPts val="3250"/>
              </a:lnSpc>
              <a:buClrTx/>
              <a:buSzTx/>
              <a:buNone/>
              <a:tabLst>
                <a:tab pos="38100" algn="l"/>
                <a:tab pos="685800" algn="l"/>
              </a:tabLst>
              <a:defRPr/>
            </a:pP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536" dirty="0" err="1" smtClean="0">
                <a:solidFill>
                  <a:srgbClr val="000000"/>
                </a:solidFill>
                <a:latin typeface="Tahoma"/>
              </a:rPr>
              <a:t>a</a:t>
            </a:r>
            <a:r>
              <a:rPr lang="en-US" altLang="zh-CN" sz="2536" dirty="0" smtClean="0">
                <a:solidFill>
                  <a:srgbClr val="000000"/>
                </a:solidFill>
                <a:latin typeface="Tahoma"/>
              </a:rPr>
              <a:t> </a:t>
            </a:r>
            <a:r>
              <a:rPr lang="en-US" altLang="zh-CN" sz="2400" dirty="0" smtClean="0">
                <a:solidFill>
                  <a:srgbClr val="000000"/>
                </a:solidFill>
                <a:latin typeface="Tahoma"/>
              </a:rPr>
              <a:t>=0</a:t>
            </a:r>
          </a:p>
          <a:p>
            <a:pPr marL="0" marR="0" lvl="0" indent="0" defTabSz="914400" eaLnBrk="1" fontAlgn="auto" latinLnBrk="0" hangingPunct="1">
              <a:lnSpc>
                <a:spcPts val="3162"/>
              </a:lnSpc>
              <a:buClrTx/>
              <a:buSzTx/>
              <a:buNone/>
              <a:tabLst>
                <a:tab pos="38100" algn="l"/>
                <a:tab pos="685800" algn="l"/>
              </a:tabLst>
              <a:defRPr/>
            </a:pPr>
            <a:r>
              <a:rPr lang="en-US" altLang="zh-CN" sz="2536" dirty="0" smtClean="0">
                <a:solidFill>
                  <a:srgbClr val="000000"/>
                </a:solidFill>
                <a:latin typeface="Tahoma"/>
              </a:rPr>
              <a:t>a </a:t>
            </a:r>
            <a:r>
              <a:rPr lang="en-US" altLang="zh-CN" sz="2536" dirty="0" smtClean="0">
                <a:solidFill>
                  <a:srgbClr val="000000"/>
                </a:solidFill>
                <a:latin typeface="Tahoma"/>
              </a:rPr>
              <a:t> </a:t>
            </a:r>
            <a:r>
              <a:rPr lang="en-US" altLang="zh-CN" sz="2400" dirty="0" smtClean="0">
                <a:solidFill>
                  <a:srgbClr val="000000"/>
                </a:solidFill>
                <a:latin typeface="Symbol"/>
              </a:rPr>
              <a:t> </a:t>
            </a:r>
            <a:r>
              <a:rPr lang="en-US" altLang="zh-CN" sz="2700" i="1" dirty="0" smtClean="0">
                <a:solidFill>
                  <a:srgbClr val="000000"/>
                </a:solidFill>
                <a:latin typeface="Times New Roman"/>
              </a:rPr>
              <a:t>a   </a:t>
            </a:r>
            <a:r>
              <a:rPr lang="en-US" altLang="zh-CN" sz="2400" dirty="0" smtClean="0">
                <a:solidFill>
                  <a:srgbClr val="000000"/>
                </a:solidFill>
                <a:latin typeface="Tahoma"/>
              </a:rPr>
              <a:t>=1</a:t>
            </a:r>
          </a:p>
          <a:p>
            <a:pPr marL="0" marR="0" lvl="0" indent="0" defTabSz="914400" eaLnBrk="1" fontAlgn="auto" latinLnBrk="0" hangingPunct="1">
              <a:lnSpc>
                <a:spcPts val="3162"/>
              </a:lnSpc>
              <a:buClrTx/>
              <a:buSzTx/>
              <a:buNone/>
              <a:tabLst>
                <a:tab pos="38100" algn="l"/>
                <a:tab pos="685800" algn="l"/>
              </a:tabLst>
              <a:defRPr/>
            </a:pP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400" dirty="0" smtClean="0">
                <a:solidFill>
                  <a:srgbClr val="000000"/>
                </a:solidFill>
                <a:latin typeface="Tahoma"/>
              </a:rPr>
              <a:t>0</a:t>
            </a:r>
            <a:r>
              <a:rPr lang="en-US" altLang="zh-CN" sz="2400" dirty="0" smtClean="0">
                <a:solidFill>
                  <a:srgbClr val="000000"/>
                </a:solidFill>
                <a:latin typeface="Tahoma"/>
              </a:rPr>
              <a:t>= </a:t>
            </a:r>
            <a:r>
              <a:rPr lang="en-US" altLang="zh-CN" sz="2536" dirty="0" smtClean="0">
                <a:solidFill>
                  <a:srgbClr val="000000"/>
                </a:solidFill>
                <a:latin typeface="Tahoma"/>
              </a:rPr>
              <a:t>a</a:t>
            </a:r>
          </a:p>
          <a:p>
            <a:pPr marL="0" marR="0" lvl="0" indent="0" defTabSz="914400" eaLnBrk="1" fontAlgn="auto" latinLnBrk="0" hangingPunct="1">
              <a:lnSpc>
                <a:spcPts val="3186"/>
              </a:lnSpc>
              <a:buClrTx/>
              <a:buSzTx/>
              <a:buNone/>
              <a:tabLst>
                <a:tab pos="38100" algn="l"/>
                <a:tab pos="685800" algn="l"/>
              </a:tabLst>
              <a:defRPr/>
            </a:pP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400" dirty="0" smtClean="0">
                <a:solidFill>
                  <a:srgbClr val="000000"/>
                </a:solidFill>
                <a:latin typeface="Tahoma"/>
              </a:rPr>
              <a:t>1 =  </a:t>
            </a:r>
            <a:r>
              <a:rPr lang="en-US" altLang="zh-CN" sz="2700" i="1" dirty="0" smtClean="0">
                <a:solidFill>
                  <a:srgbClr val="000000"/>
                </a:solidFill>
                <a:latin typeface="Times New Roman"/>
              </a:rPr>
              <a:t>a</a:t>
            </a:r>
          </a:p>
          <a:p>
            <a:pPr marL="0" marR="0" lvl="0" indent="0" defTabSz="914400" eaLnBrk="1" fontAlgn="auto" latinLnBrk="0" hangingPunct="1">
              <a:lnSpc>
                <a:spcPts val="3305"/>
              </a:lnSpc>
              <a:buClrTx/>
              <a:buSzTx/>
              <a:buNone/>
              <a:tabLst>
                <a:tab pos="38100" algn="l"/>
                <a:tab pos="685800" algn="l"/>
              </a:tabLst>
              <a:defRPr/>
            </a:pPr>
            <a:r>
              <a:rPr lang="en-US" altLang="zh-CN" sz="2700" i="1" dirty="0" smtClean="0">
                <a:solidFill>
                  <a:srgbClr val="000000"/>
                </a:solidFill>
                <a:latin typeface="Times New Roman"/>
              </a:rPr>
              <a:t>	a </a:t>
            </a:r>
            <a:r>
              <a:rPr lang="en-US" altLang="zh-CN" sz="2700" i="1" dirty="0" smtClean="0">
                <a:solidFill>
                  <a:srgbClr val="000000"/>
                </a:solidFill>
                <a:latin typeface="Times New Roman"/>
              </a:rPr>
              <a:t> </a:t>
            </a:r>
            <a:r>
              <a:rPr lang="en-US" altLang="zh-CN" sz="2700" dirty="0" smtClean="0">
                <a:solidFill>
                  <a:srgbClr val="000000"/>
                </a:solidFill>
                <a:latin typeface="Symbol"/>
              </a:rPr>
              <a:t> </a:t>
            </a:r>
            <a:r>
              <a:rPr lang="en-US" altLang="zh-CN" sz="2700" i="1" dirty="0" smtClean="0">
                <a:solidFill>
                  <a:srgbClr val="000000"/>
                </a:solidFill>
                <a:latin typeface="Times New Roman"/>
              </a:rPr>
              <a:t>b </a:t>
            </a:r>
            <a:r>
              <a:rPr lang="en-US" altLang="zh-CN" sz="2700" dirty="0" smtClean="0">
                <a:solidFill>
                  <a:srgbClr val="000000"/>
                </a:solidFill>
                <a:latin typeface="Symbol"/>
              </a:rPr>
              <a:t>= </a:t>
            </a:r>
            <a:r>
              <a:rPr lang="en-US" altLang="zh-CN" sz="2700" i="1" dirty="0" smtClean="0">
                <a:solidFill>
                  <a:srgbClr val="000000"/>
                </a:solidFill>
                <a:latin typeface="Times New Roman"/>
              </a:rPr>
              <a:t>a </a:t>
            </a:r>
            <a:r>
              <a:rPr lang="en-US" altLang="zh-CN" sz="2700" dirty="0" smtClean="0">
                <a:solidFill>
                  <a:srgbClr val="000000"/>
                </a:solidFill>
                <a:latin typeface="Symbol"/>
              </a:rPr>
              <a:t>  </a:t>
            </a:r>
            <a:r>
              <a:rPr lang="en-US" altLang="zh-CN" sz="2700" i="1" dirty="0" smtClean="0">
                <a:solidFill>
                  <a:srgbClr val="000000"/>
                </a:solidFill>
                <a:latin typeface="Times New Roman"/>
              </a:rPr>
              <a:t>b</a:t>
            </a:r>
            <a:endParaRPr lang="en-US" altLang="zh-CN" sz="2700" i="1" dirty="0" smtClean="0">
              <a:solidFill>
                <a:srgbClr val="000000"/>
              </a:solidFill>
              <a:latin typeface="Times New Roman"/>
            </a:endParaRPr>
          </a:p>
          <a:p>
            <a:pPr marL="0" marR="0" lvl="0" indent="0" defTabSz="914400" eaLnBrk="1" fontAlgn="auto" latinLnBrk="0" hangingPunct="1">
              <a:lnSpc>
                <a:spcPts val="3000"/>
              </a:lnSpc>
              <a:buClrTx/>
              <a:buSzTx/>
              <a:buNone/>
              <a:tabLst>
                <a:tab pos="38100" algn="l"/>
                <a:tab pos="685800" algn="l"/>
              </a:tabLst>
              <a:defRPr/>
            </a:pP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400" dirty="0" smtClean="0">
                <a:solidFill>
                  <a:srgbClr val="000000"/>
                </a:solidFill>
                <a:latin typeface="Symbol"/>
              </a:rPr>
              <a:t> </a:t>
            </a:r>
            <a:r>
              <a:rPr lang="en-US" altLang="zh-CN" sz="2536" dirty="0" smtClean="0">
                <a:solidFill>
                  <a:srgbClr val="000000"/>
                </a:solidFill>
                <a:latin typeface="Tahoma"/>
              </a:rPr>
              <a:t>b </a:t>
            </a:r>
            <a:r>
              <a:rPr lang="en-US" altLang="zh-CN" sz="2400" dirty="0" smtClean="0">
                <a:solidFill>
                  <a:srgbClr val="000000"/>
                </a:solidFill>
                <a:latin typeface="Tahoma"/>
              </a:rPr>
              <a:t>= </a:t>
            </a:r>
            <a:r>
              <a:rPr lang="en-US" altLang="zh-CN" sz="2536" dirty="0" smtClean="0">
                <a:solidFill>
                  <a:srgbClr val="000000"/>
                </a:solidFill>
                <a:latin typeface="Tahoma"/>
              </a:rPr>
              <a:t>b </a:t>
            </a:r>
            <a:r>
              <a:rPr lang="en-US" altLang="zh-CN" sz="2400" dirty="0" smtClean="0">
                <a:solidFill>
                  <a:srgbClr val="000000"/>
                </a:solidFill>
                <a:latin typeface="Symbol"/>
              </a:rPr>
              <a:t> </a:t>
            </a:r>
            <a:r>
              <a:rPr lang="en-US" altLang="zh-CN" sz="2400" dirty="0" smtClean="0">
                <a:solidFill>
                  <a:srgbClr val="000000"/>
                </a:solidFill>
                <a:latin typeface="Symbol"/>
              </a:rPr>
              <a:t> </a:t>
            </a:r>
            <a:r>
              <a:rPr lang="en-US" altLang="zh-CN" sz="2536" dirty="0" smtClean="0">
                <a:solidFill>
                  <a:srgbClr val="000000"/>
                </a:solidFill>
                <a:latin typeface="Tahoma"/>
              </a:rPr>
              <a:t>a</a:t>
            </a:r>
          </a:p>
          <a:p>
            <a:pPr marL="0" marR="0" lvl="0" indent="0" defTabSz="914400" eaLnBrk="1" fontAlgn="auto" latinLnBrk="0" hangingPunct="1">
              <a:lnSpc>
                <a:spcPts val="3162"/>
              </a:lnSpc>
              <a:buClrTx/>
              <a:buSzTx/>
              <a:buNone/>
              <a:tabLst>
                <a:tab pos="38100" algn="l"/>
                <a:tab pos="685800" algn="l"/>
              </a:tabLst>
              <a:defRPr/>
            </a:pP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400" dirty="0" smtClean="0">
                <a:solidFill>
                  <a:srgbClr val="000000"/>
                </a:solidFill>
                <a:latin typeface="Symbol"/>
              </a:rPr>
              <a:t> </a:t>
            </a:r>
            <a:r>
              <a:rPr lang="en-US" altLang="zh-CN" sz="2400" dirty="0" smtClean="0">
                <a:solidFill>
                  <a:srgbClr val="000000"/>
                </a:solidFill>
                <a:latin typeface="Tahoma"/>
              </a:rPr>
              <a:t>(</a:t>
            </a:r>
            <a:r>
              <a:rPr lang="en-US" altLang="zh-CN" sz="2536" dirty="0" smtClean="0">
                <a:solidFill>
                  <a:srgbClr val="000000"/>
                </a:solidFill>
                <a:latin typeface="Tahoma"/>
              </a:rPr>
              <a:t>b </a:t>
            </a:r>
            <a:r>
              <a:rPr lang="en-US" altLang="zh-CN" sz="2400" dirty="0" smtClean="0">
                <a:solidFill>
                  <a:srgbClr val="000000"/>
                </a:solidFill>
                <a:latin typeface="Symbol"/>
              </a:rPr>
              <a:t> </a:t>
            </a:r>
            <a:r>
              <a:rPr lang="en-US" altLang="zh-CN" sz="2400" dirty="0" smtClean="0">
                <a:solidFill>
                  <a:srgbClr val="000000"/>
                </a:solidFill>
                <a:latin typeface="Symbol"/>
              </a:rPr>
              <a:t> </a:t>
            </a:r>
            <a:r>
              <a:rPr lang="en-US" altLang="zh-CN" sz="2536" dirty="0" smtClean="0">
                <a:solidFill>
                  <a:srgbClr val="000000"/>
                </a:solidFill>
                <a:latin typeface="Tahoma"/>
              </a:rPr>
              <a:t>c</a:t>
            </a:r>
            <a:r>
              <a:rPr lang="en-US" altLang="zh-CN" sz="2400" dirty="0" smtClean="0">
                <a:solidFill>
                  <a:srgbClr val="000000"/>
                </a:solidFill>
                <a:latin typeface="Tahoma"/>
              </a:rPr>
              <a:t>) = (</a:t>
            </a:r>
            <a:r>
              <a:rPr lang="en-US" altLang="zh-CN" sz="2536" dirty="0" smtClean="0">
                <a:solidFill>
                  <a:srgbClr val="000000"/>
                </a:solidFill>
                <a:latin typeface="Tahoma"/>
              </a:rPr>
              <a:t>a </a:t>
            </a:r>
            <a:r>
              <a:rPr lang="en-US" altLang="zh-CN" sz="2400" dirty="0" smtClean="0">
                <a:solidFill>
                  <a:srgbClr val="000000"/>
                </a:solidFill>
                <a:latin typeface="Symbol"/>
              </a:rPr>
              <a:t>  </a:t>
            </a:r>
            <a:r>
              <a:rPr lang="en-US" altLang="zh-CN" sz="2536" dirty="0" smtClean="0">
                <a:solidFill>
                  <a:srgbClr val="000000"/>
                </a:solidFill>
                <a:latin typeface="Tahoma"/>
              </a:rPr>
              <a:t>b</a:t>
            </a:r>
            <a:r>
              <a:rPr lang="en-US" altLang="zh-CN" sz="2400" dirty="0" smtClean="0">
                <a:solidFill>
                  <a:srgbClr val="000000"/>
                </a:solidFill>
                <a:latin typeface="Tahoma"/>
              </a:rPr>
              <a:t>) </a:t>
            </a:r>
            <a:r>
              <a:rPr lang="en-US" altLang="zh-CN" sz="2400" dirty="0" smtClean="0">
                <a:solidFill>
                  <a:srgbClr val="000000"/>
                </a:solidFill>
                <a:latin typeface="Tahoma"/>
              </a:rPr>
              <a:t> </a:t>
            </a:r>
            <a:r>
              <a:rPr lang="en-US" altLang="zh-CN" sz="2400" dirty="0" smtClean="0">
                <a:solidFill>
                  <a:srgbClr val="000000"/>
                </a:solidFill>
                <a:latin typeface="Symbol"/>
              </a:rPr>
              <a:t> </a:t>
            </a:r>
            <a:r>
              <a:rPr lang="en-US" altLang="zh-CN" sz="2536" dirty="0" smtClean="0">
                <a:solidFill>
                  <a:srgbClr val="000000"/>
                </a:solidFill>
                <a:latin typeface="Tahoma"/>
              </a:rPr>
              <a:t>c</a:t>
            </a:r>
            <a:endParaRPr lang="zh-CN" altLang="en-US" sz="2536" dirty="0">
              <a:solidFill>
                <a:srgbClr val="000000"/>
              </a:solidFill>
              <a:latin typeface="Tahoma"/>
            </a:endParaRPr>
          </a:p>
        </p:txBody>
      </p:sp>
      <p:graphicFrame>
        <p:nvGraphicFramePr>
          <p:cNvPr id="500738" name="Object 2"/>
          <p:cNvGraphicFramePr>
            <a:graphicFrameLocks noChangeAspect="1"/>
          </p:cNvGraphicFramePr>
          <p:nvPr/>
        </p:nvGraphicFramePr>
        <p:xfrm>
          <a:off x="1905000" y="1676399"/>
          <a:ext cx="228600" cy="246185"/>
        </p:xfrm>
        <a:graphic>
          <a:graphicData uri="http://schemas.openxmlformats.org/presentationml/2006/ole">
            <p:oleObj spid="_x0000_s500738" name="Equation" r:id="rId4" imgW="164880" imgH="177480" progId="Equation.DSMT4">
              <p:embed/>
            </p:oleObj>
          </a:graphicData>
        </a:graphic>
      </p:graphicFrame>
      <p:graphicFrame>
        <p:nvGraphicFramePr>
          <p:cNvPr id="500739" name="Object 3"/>
          <p:cNvGraphicFramePr>
            <a:graphicFrameLocks noChangeAspect="1"/>
          </p:cNvGraphicFramePr>
          <p:nvPr/>
        </p:nvGraphicFramePr>
        <p:xfrm>
          <a:off x="2166256" y="3657599"/>
          <a:ext cx="228600" cy="246185"/>
        </p:xfrm>
        <a:graphic>
          <a:graphicData uri="http://schemas.openxmlformats.org/presentationml/2006/ole">
            <p:oleObj spid="_x0000_s500739" name="Equation" r:id="rId5" imgW="164880" imgH="177480" progId="Equation.DSMT4">
              <p:embed/>
            </p:oleObj>
          </a:graphicData>
        </a:graphic>
      </p:graphicFrame>
      <p:graphicFrame>
        <p:nvGraphicFramePr>
          <p:cNvPr id="500740" name="Object 4"/>
          <p:cNvGraphicFramePr>
            <a:graphicFrameLocks noChangeAspect="1"/>
          </p:cNvGraphicFramePr>
          <p:nvPr/>
        </p:nvGraphicFramePr>
        <p:xfrm>
          <a:off x="2209800" y="4114799"/>
          <a:ext cx="228600" cy="246185"/>
        </p:xfrm>
        <a:graphic>
          <a:graphicData uri="http://schemas.openxmlformats.org/presentationml/2006/ole">
            <p:oleObj spid="_x0000_s500740" name="Equation" r:id="rId6" imgW="164880" imgH="177480" progId="Equation.DSMT4">
              <p:embed/>
            </p:oleObj>
          </a:graphicData>
        </a:graphic>
      </p:graphicFrame>
      <p:graphicFrame>
        <p:nvGraphicFramePr>
          <p:cNvPr id="500741" name="Object 5"/>
          <p:cNvGraphicFramePr>
            <a:graphicFrameLocks noChangeAspect="1"/>
          </p:cNvGraphicFramePr>
          <p:nvPr/>
        </p:nvGraphicFramePr>
        <p:xfrm>
          <a:off x="2177141" y="4430486"/>
          <a:ext cx="283029" cy="304800"/>
        </p:xfrm>
        <a:graphic>
          <a:graphicData uri="http://schemas.openxmlformats.org/presentationml/2006/ole">
            <p:oleObj spid="_x0000_s500741" name="Equation" r:id="rId7" imgW="164880" imgH="177480" progId="Equation.DSMT4">
              <p:embed/>
            </p:oleObj>
          </a:graphicData>
        </a:graphic>
      </p:graphicFrame>
      <p:graphicFrame>
        <p:nvGraphicFramePr>
          <p:cNvPr id="500742" name="Object 6"/>
          <p:cNvGraphicFramePr>
            <a:graphicFrameLocks noChangeAspect="1"/>
          </p:cNvGraphicFramePr>
          <p:nvPr/>
        </p:nvGraphicFramePr>
        <p:xfrm>
          <a:off x="2231570" y="5290457"/>
          <a:ext cx="228600" cy="246185"/>
        </p:xfrm>
        <a:graphic>
          <a:graphicData uri="http://schemas.openxmlformats.org/presentationml/2006/ole">
            <p:oleObj spid="_x0000_s500742" name="Equation" r:id="rId8" imgW="164880" imgH="177480" progId="Equation.DSMT4">
              <p:embed/>
            </p:oleObj>
          </a:graphicData>
        </a:graphic>
      </p:graphicFrame>
      <p:graphicFrame>
        <p:nvGraphicFramePr>
          <p:cNvPr id="500743" name="Object 7"/>
          <p:cNvGraphicFramePr>
            <a:graphicFrameLocks noChangeAspect="1"/>
          </p:cNvGraphicFramePr>
          <p:nvPr/>
        </p:nvGraphicFramePr>
        <p:xfrm>
          <a:off x="3200400" y="5333999"/>
          <a:ext cx="228600" cy="246185"/>
        </p:xfrm>
        <a:graphic>
          <a:graphicData uri="http://schemas.openxmlformats.org/presentationml/2006/ole">
            <p:oleObj spid="_x0000_s500743" name="Equation" r:id="rId9" imgW="164880" imgH="177480" progId="Equation.DSMT4">
              <p:embed/>
            </p:oleObj>
          </a:graphicData>
        </a:graphic>
      </p:graphicFrame>
      <p:graphicFrame>
        <p:nvGraphicFramePr>
          <p:cNvPr id="500744" name="Object 8"/>
          <p:cNvGraphicFramePr>
            <a:graphicFrameLocks noChangeAspect="1"/>
          </p:cNvGraphicFramePr>
          <p:nvPr/>
        </p:nvGraphicFramePr>
        <p:xfrm>
          <a:off x="2166255" y="5682342"/>
          <a:ext cx="283029" cy="304800"/>
        </p:xfrm>
        <a:graphic>
          <a:graphicData uri="http://schemas.openxmlformats.org/presentationml/2006/ole">
            <p:oleObj spid="_x0000_s500744" name="Equation" r:id="rId10" imgW="164880" imgH="177480" progId="Equation.DSMT4">
              <p:embed/>
            </p:oleObj>
          </a:graphicData>
        </a:graphic>
      </p:graphicFrame>
      <p:graphicFrame>
        <p:nvGraphicFramePr>
          <p:cNvPr id="500745" name="Object 9"/>
          <p:cNvGraphicFramePr>
            <a:graphicFrameLocks noChangeAspect="1"/>
          </p:cNvGraphicFramePr>
          <p:nvPr/>
        </p:nvGraphicFramePr>
        <p:xfrm>
          <a:off x="3189514" y="5704115"/>
          <a:ext cx="228600" cy="246185"/>
        </p:xfrm>
        <a:graphic>
          <a:graphicData uri="http://schemas.openxmlformats.org/presentationml/2006/ole">
            <p:oleObj spid="_x0000_s500745" name="Equation" r:id="rId11" imgW="164880" imgH="177480" progId="Equation.DSMT4">
              <p:embed/>
            </p:oleObj>
          </a:graphicData>
        </a:graphic>
      </p:graphicFrame>
      <p:graphicFrame>
        <p:nvGraphicFramePr>
          <p:cNvPr id="500746" name="Object 10"/>
          <p:cNvGraphicFramePr>
            <a:graphicFrameLocks noChangeAspect="1"/>
          </p:cNvGraphicFramePr>
          <p:nvPr/>
        </p:nvGraphicFramePr>
        <p:xfrm>
          <a:off x="2177142" y="6095999"/>
          <a:ext cx="228600" cy="246185"/>
        </p:xfrm>
        <a:graphic>
          <a:graphicData uri="http://schemas.openxmlformats.org/presentationml/2006/ole">
            <p:oleObj spid="_x0000_s500746" name="Equation" r:id="rId12" imgW="164880" imgH="177480" progId="Equation.DSMT4">
              <p:embed/>
            </p:oleObj>
          </a:graphicData>
        </a:graphic>
      </p:graphicFrame>
      <p:graphicFrame>
        <p:nvGraphicFramePr>
          <p:cNvPr id="500747" name="Object 11"/>
          <p:cNvGraphicFramePr>
            <a:graphicFrameLocks noChangeAspect="1"/>
          </p:cNvGraphicFramePr>
          <p:nvPr/>
        </p:nvGraphicFramePr>
        <p:xfrm>
          <a:off x="2699656" y="6063342"/>
          <a:ext cx="304800" cy="328246"/>
        </p:xfrm>
        <a:graphic>
          <a:graphicData uri="http://schemas.openxmlformats.org/presentationml/2006/ole">
            <p:oleObj spid="_x0000_s500747" name="Equation" r:id="rId13" imgW="164880" imgH="177480" progId="Equation.DSMT4">
              <p:embed/>
            </p:oleObj>
          </a:graphicData>
        </a:graphic>
      </p:graphicFrame>
      <p:graphicFrame>
        <p:nvGraphicFramePr>
          <p:cNvPr id="500748" name="Object 12"/>
          <p:cNvGraphicFramePr>
            <a:graphicFrameLocks noChangeAspect="1"/>
          </p:cNvGraphicFramePr>
          <p:nvPr/>
        </p:nvGraphicFramePr>
        <p:xfrm>
          <a:off x="3962400" y="6095999"/>
          <a:ext cx="228600" cy="246185"/>
        </p:xfrm>
        <a:graphic>
          <a:graphicData uri="http://schemas.openxmlformats.org/presentationml/2006/ole">
            <p:oleObj spid="_x0000_s500748" name="Equation" r:id="rId14" imgW="164880" imgH="177480" progId="Equation.DSMT4">
              <p:embed/>
            </p:oleObj>
          </a:graphicData>
        </a:graphic>
      </p:graphicFrame>
      <p:graphicFrame>
        <p:nvGraphicFramePr>
          <p:cNvPr id="500749" name="Object 13"/>
          <p:cNvGraphicFramePr>
            <a:graphicFrameLocks noChangeAspect="1"/>
          </p:cNvGraphicFramePr>
          <p:nvPr/>
        </p:nvGraphicFramePr>
        <p:xfrm>
          <a:off x="4495799" y="6096000"/>
          <a:ext cx="283029" cy="304800"/>
        </p:xfrm>
        <a:graphic>
          <a:graphicData uri="http://schemas.openxmlformats.org/presentationml/2006/ole">
            <p:oleObj spid="_x0000_s500749" name="Equation" r:id="rId15" imgW="164880" imgH="177480" progId="Equation.DSMT4">
              <p:embed/>
            </p:oleObj>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E.tmp"/>
          <p:cNvPicPr>
            <a:picLocks/>
          </p:cNvPicPr>
          <p:nvPr/>
        </p:nvPicPr>
        <p:blipFill>
          <a:blip r:embed="rId2"/>
          <a:stretch>
            <a:fillRect/>
          </a:stretch>
        </p:blipFill>
        <p:spPr>
          <a:xfrm>
            <a:off x="10886" y="-1"/>
            <a:ext cx="9118600" cy="6819900"/>
          </a:xfrm>
          <a:prstGeom prst="rect">
            <a:avLst/>
          </a:prstGeom>
        </p:spPr>
      </p:pic>
      <p:pic>
        <p:nvPicPr>
          <p:cNvPr id="3" name="图片 2" descr="ws_760.tmp"/>
          <p:cNvPicPr>
            <a:picLocks/>
          </p:cNvPicPr>
          <p:nvPr/>
        </p:nvPicPr>
        <p:blipFill>
          <a:blip r:embed="rId3"/>
          <a:stretch>
            <a:fillRect/>
          </a:stretch>
        </p:blipFill>
        <p:spPr>
          <a:xfrm>
            <a:off x="101600" y="444500"/>
            <a:ext cx="8572500" cy="927100"/>
          </a:xfrm>
          <a:prstGeom prst="rect">
            <a:avLst/>
          </a:prstGeom>
        </p:spPr>
      </p:pic>
      <p:pic>
        <p:nvPicPr>
          <p:cNvPr id="4" name="图片 3" descr="ws_761.tmp"/>
          <p:cNvPicPr>
            <a:picLocks/>
          </p:cNvPicPr>
          <p:nvPr/>
        </p:nvPicPr>
        <p:blipFill>
          <a:blip r:embed="rId4"/>
          <a:stretch>
            <a:fillRect/>
          </a:stretch>
        </p:blipFill>
        <p:spPr>
          <a:xfrm>
            <a:off x="3276600" y="4521200"/>
            <a:ext cx="4597400" cy="304800"/>
          </a:xfrm>
          <a:prstGeom prst="rect">
            <a:avLst/>
          </a:prstGeom>
        </p:spPr>
      </p:pic>
      <p:pic>
        <p:nvPicPr>
          <p:cNvPr id="5" name="图片 4" descr="ws_762.tmp"/>
          <p:cNvPicPr>
            <a:picLocks/>
          </p:cNvPicPr>
          <p:nvPr/>
        </p:nvPicPr>
        <p:blipFill>
          <a:blip r:embed="rId5"/>
          <a:stretch>
            <a:fillRect/>
          </a:stretch>
        </p:blipFill>
        <p:spPr>
          <a:xfrm>
            <a:off x="1981199" y="6121400"/>
            <a:ext cx="4114801" cy="292100"/>
          </a:xfrm>
          <a:prstGeom prst="rect">
            <a:avLst/>
          </a:prstGeom>
        </p:spPr>
      </p:pic>
      <p:graphicFrame>
        <p:nvGraphicFramePr>
          <p:cNvPr id="6" name="表格 5"/>
          <p:cNvGraphicFramePr>
            <a:graphicFrameLocks noGrp="1"/>
          </p:cNvGraphicFramePr>
          <p:nvPr/>
        </p:nvGraphicFramePr>
        <p:xfrm>
          <a:off x="1301127" y="1830070"/>
          <a:ext cx="6073902" cy="1392174"/>
        </p:xfrm>
        <a:graphic>
          <a:graphicData uri="http://schemas.openxmlformats.org/drawingml/2006/table">
            <a:tbl>
              <a:tblPr firstRow="1" bandRow="1">
                <a:tableStyleId>{B301B821-A1FF-4177-AEE7-76D212191A09}</a:tableStyleId>
              </a:tblPr>
              <a:tblGrid>
                <a:gridCol w="1120140"/>
                <a:gridCol w="1429512"/>
                <a:gridCol w="1771650"/>
                <a:gridCol w="1752600"/>
              </a:tblGrid>
              <a:tr h="286512">
                <a:tc>
                  <a:txBody>
                    <a:bodyPr/>
                    <a:lstStyle/>
                    <a:p>
                      <a:pPr>
                        <a:lnSpc>
                          <a:spcPts val="1619"/>
                        </a:lnSpc>
                        <a:spcBef>
                          <a:spcPts val="0"/>
                        </a:spcBef>
                        <a:spcAft>
                          <a:spcPts val="0"/>
                        </a:spcAft>
                      </a:pPr>
                      <a:r>
                        <a:rPr lang="en-US" altLang="zh-CN" sz="1799" b="0" i="1" smtClean="0">
                          <a:solidFill>
                            <a:srgbClr val="000000"/>
                          </a:solidFill>
                          <a:latin typeface="Times New Roman"/>
                        </a:rPr>
                        <a:t>ab</a:t>
                      </a:r>
                      <a:endParaRPr lang="zh-CN" altLang="en-US" sz="1799" b="0" i="1">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1" smtClean="0">
                          <a:solidFill>
                            <a:srgbClr val="000000"/>
                          </a:solidFill>
                          <a:latin typeface="Times New Roman"/>
                        </a:rPr>
                        <a:t>sum</a:t>
                      </a:r>
                      <a:r>
                        <a:rPr lang="en-US" altLang="zh-CN" sz="1799" b="0" i="0" smtClean="0">
                          <a:solidFill>
                            <a:srgbClr val="000000"/>
                          </a:solidFill>
                          <a:latin typeface="Times New Roman"/>
                        </a:rPr>
                        <a:t>(</a:t>
                      </a:r>
                      <a:r>
                        <a:rPr lang="en-US" altLang="zh-CN" sz="1799" b="0" i="1" smtClean="0">
                          <a:solidFill>
                            <a:srgbClr val="000000"/>
                          </a:solidFill>
                          <a:latin typeface="Times New Roman"/>
                        </a:rPr>
                        <a:t>a</a:t>
                      </a:r>
                      <a:r>
                        <a:rPr lang="en-US" altLang="zh-CN" sz="1799" b="0" i="0" smtClean="0">
                          <a:solidFill>
                            <a:srgbClr val="000000"/>
                          </a:solidFill>
                          <a:latin typeface="Times New Roman"/>
                        </a:rPr>
                        <a:t>, </a:t>
                      </a:r>
                      <a:r>
                        <a:rPr lang="en-US" altLang="zh-CN" sz="1799" b="0" i="1" smtClean="0">
                          <a:solidFill>
                            <a:srgbClr val="000000"/>
                          </a:solidFill>
                          <a:latin typeface="Times New Roman"/>
                        </a:rPr>
                        <a:t>b</a:t>
                      </a:r>
                      <a:r>
                        <a:rPr lang="en-US" altLang="zh-CN" sz="1799" b="0" i="0" smtClean="0">
                          <a:solidFill>
                            <a:srgbClr val="000000"/>
                          </a:solidFill>
                          <a:latin typeface="Times New Roman"/>
                        </a:rPr>
                        <a:t>)</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1" smtClean="0">
                          <a:solidFill>
                            <a:srgbClr val="000000"/>
                          </a:solidFill>
                          <a:latin typeface="Times New Roman"/>
                        </a:rPr>
                        <a:t>sum</a:t>
                      </a:r>
                      <a:r>
                        <a:rPr lang="en-US" altLang="zh-CN" sz="1799" b="0" i="0" smtClean="0">
                          <a:solidFill>
                            <a:srgbClr val="000000"/>
                          </a:solidFill>
                          <a:latin typeface="Times New Roman"/>
                        </a:rPr>
                        <a:t>(</a:t>
                      </a:r>
                      <a:r>
                        <a:rPr lang="en-US" altLang="zh-CN" sz="1799" b="0" i="1" smtClean="0">
                          <a:solidFill>
                            <a:srgbClr val="000000"/>
                          </a:solidFill>
                          <a:latin typeface="Times New Roman"/>
                        </a:rPr>
                        <a:t>a</a:t>
                      </a:r>
                      <a:r>
                        <a:rPr lang="en-US" altLang="zh-CN" sz="1799" b="0" i="0" smtClean="0">
                          <a:solidFill>
                            <a:srgbClr val="000000"/>
                          </a:solidFill>
                          <a:latin typeface="Times New Roman"/>
                        </a:rPr>
                        <a:t>, </a:t>
                      </a:r>
                      <a:r>
                        <a:rPr lang="en-US" altLang="zh-CN" sz="1799" b="0" i="1" smtClean="0">
                          <a:solidFill>
                            <a:srgbClr val="000000"/>
                          </a:solidFill>
                          <a:latin typeface="Times New Roman"/>
                        </a:rPr>
                        <a:t>b</a:t>
                      </a:r>
                      <a:r>
                        <a:rPr lang="en-US" altLang="zh-CN" sz="1799" b="0" i="0" smtClean="0">
                          <a:solidFill>
                            <a:srgbClr val="000000"/>
                          </a:solidFill>
                          <a:latin typeface="Times New Roman"/>
                        </a:rPr>
                        <a:t>) = 1?</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2202"/>
                        </a:lnSpc>
                        <a:spcBef>
                          <a:spcPts val="0"/>
                        </a:spcBef>
                        <a:spcAft>
                          <a:spcPts val="0"/>
                        </a:spcAft>
                      </a:pPr>
                      <a:r>
                        <a:rPr lang="en-US" altLang="zh-CN" sz="1799" b="0" i="1" smtClean="0">
                          <a:solidFill>
                            <a:srgbClr val="000000"/>
                          </a:solidFill>
                          <a:latin typeface="Times New Roman"/>
                        </a:rPr>
                        <a:t>f</a:t>
                      </a:r>
                      <a:r>
                        <a:rPr lang="en-US" altLang="zh-CN" sz="1799" b="0" i="0" smtClean="0">
                          <a:solidFill>
                            <a:srgbClr val="000000"/>
                          </a:solidFill>
                          <a:latin typeface="Times New Roman"/>
                        </a:rPr>
                        <a:t>(</a:t>
                      </a:r>
                      <a:r>
                        <a:rPr lang="en-US" altLang="zh-CN" sz="1799" b="0" i="1" smtClean="0">
                          <a:solidFill>
                            <a:srgbClr val="000000"/>
                          </a:solidFill>
                          <a:latin typeface="Times New Roman"/>
                        </a:rPr>
                        <a:t>a</a:t>
                      </a:r>
                      <a:r>
                        <a:rPr lang="en-US" altLang="zh-CN" sz="1799" b="0" i="0" smtClean="0">
                          <a:solidFill>
                            <a:srgbClr val="000000"/>
                          </a:solidFill>
                          <a:latin typeface="Times New Roman"/>
                        </a:rPr>
                        <a:t>, </a:t>
                      </a:r>
                      <a:r>
                        <a:rPr lang="en-US" altLang="zh-CN" sz="1799" b="0" i="1" smtClean="0">
                          <a:solidFill>
                            <a:srgbClr val="000000"/>
                          </a:solidFill>
                          <a:latin typeface="Times New Roman"/>
                        </a:rPr>
                        <a:t>b</a:t>
                      </a:r>
                      <a:r>
                        <a:rPr lang="en-US" altLang="zh-CN" sz="1799" b="0" i="0" smtClean="0">
                          <a:solidFill>
                            <a:srgbClr val="000000"/>
                          </a:solidFill>
                          <a:latin typeface="Times New Roman"/>
                        </a:rPr>
                        <a:t>) = </a:t>
                      </a:r>
                      <a:r>
                        <a:rPr lang="en-US" altLang="zh-CN" sz="1799" b="0" i="1" smtClean="0">
                          <a:solidFill>
                            <a:srgbClr val="000000"/>
                          </a:solidFill>
                          <a:latin typeface="Times New Roman"/>
                        </a:rPr>
                        <a:t>a </a:t>
                      </a:r>
                      <a:r>
                        <a:rPr lang="en-US" altLang="zh-CN" sz="1799" b="0" i="0" smtClean="0">
                          <a:solidFill>
                            <a:srgbClr val="000000"/>
                          </a:solidFill>
                          <a:latin typeface="Symbol"/>
                        </a:rPr>
                        <a:t>⊕ </a:t>
                      </a:r>
                      <a:r>
                        <a:rPr lang="en-US" altLang="zh-CN" sz="1799" b="0" i="1" smtClean="0">
                          <a:solidFill>
                            <a:srgbClr val="000000"/>
                          </a:solidFill>
                          <a:latin typeface="Times New Roman"/>
                        </a:rPr>
                        <a:t>b</a:t>
                      </a:r>
                      <a:endParaRPr lang="zh-CN" altLang="en-US" sz="1799" b="0" i="1">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69748">
                <a:tc>
                  <a:txBody>
                    <a:bodyPr/>
                    <a:lstStyle/>
                    <a:p>
                      <a:pPr>
                        <a:lnSpc>
                          <a:spcPts val="1619"/>
                        </a:lnSpc>
                        <a:spcBef>
                          <a:spcPts val="0"/>
                        </a:spcBef>
                        <a:spcAft>
                          <a:spcPts val="0"/>
                        </a:spcAft>
                      </a:pPr>
                      <a:r>
                        <a:rPr lang="en-US" altLang="zh-CN" sz="1799" b="0" i="0" smtClean="0">
                          <a:solidFill>
                            <a:srgbClr val="000000"/>
                          </a:solidFill>
                          <a:latin typeface="Times New Roman"/>
                        </a:rPr>
                        <a:t>00</a:t>
                      </a:r>
                      <a:endParaRPr lang="zh-CN" altLang="en-US" sz="1799"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0</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False</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0</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85750">
                <a:tc>
                  <a:txBody>
                    <a:bodyPr/>
                    <a:lstStyle/>
                    <a:p>
                      <a:pPr>
                        <a:lnSpc>
                          <a:spcPts val="1619"/>
                        </a:lnSpc>
                        <a:spcBef>
                          <a:spcPts val="0"/>
                        </a:spcBef>
                        <a:spcAft>
                          <a:spcPts val="0"/>
                        </a:spcAft>
                      </a:pPr>
                      <a:r>
                        <a:rPr lang="en-US" altLang="zh-CN" sz="1799" b="0" i="0" smtClean="0">
                          <a:solidFill>
                            <a:srgbClr val="000000"/>
                          </a:solidFill>
                          <a:latin typeface="Times New Roman"/>
                        </a:rPr>
                        <a:t>01</a:t>
                      </a:r>
                      <a:endParaRPr lang="zh-CN" altLang="en-US" sz="1799"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1</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True</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1</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80416">
                <a:tc>
                  <a:txBody>
                    <a:bodyPr/>
                    <a:lstStyle/>
                    <a:p>
                      <a:pPr>
                        <a:lnSpc>
                          <a:spcPts val="1619"/>
                        </a:lnSpc>
                        <a:spcBef>
                          <a:spcPts val="0"/>
                        </a:spcBef>
                        <a:spcAft>
                          <a:spcPts val="0"/>
                        </a:spcAft>
                      </a:pPr>
                      <a:r>
                        <a:rPr lang="en-US" altLang="zh-CN" sz="1799" b="0" i="0" smtClean="0">
                          <a:solidFill>
                            <a:srgbClr val="000000"/>
                          </a:solidFill>
                          <a:latin typeface="Times New Roman"/>
                        </a:rPr>
                        <a:t>10</a:t>
                      </a:r>
                      <a:endParaRPr lang="zh-CN" altLang="en-US" sz="1799"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1</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True</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1</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69748">
                <a:tc>
                  <a:txBody>
                    <a:bodyPr/>
                    <a:lstStyle/>
                    <a:p>
                      <a:pPr>
                        <a:lnSpc>
                          <a:spcPts val="1619"/>
                        </a:lnSpc>
                        <a:spcBef>
                          <a:spcPts val="0"/>
                        </a:spcBef>
                        <a:spcAft>
                          <a:spcPts val="0"/>
                        </a:spcAft>
                      </a:pPr>
                      <a:r>
                        <a:rPr lang="en-US" altLang="zh-CN" sz="1799" b="0" i="0" smtClean="0">
                          <a:solidFill>
                            <a:srgbClr val="000000"/>
                          </a:solidFill>
                          <a:latin typeface="Times New Roman"/>
                        </a:rPr>
                        <a:t>11</a:t>
                      </a:r>
                      <a:endParaRPr lang="zh-CN" altLang="en-US" sz="1799" b="0" i="0">
                        <a:solidFill>
                          <a:srgbClr val="000000"/>
                        </a:solidFill>
                        <a:latin typeface="Times New Roman"/>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2</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False</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619"/>
                        </a:lnSpc>
                        <a:spcBef>
                          <a:spcPts val="0"/>
                        </a:spcBef>
                        <a:spcAft>
                          <a:spcPts val="0"/>
                        </a:spcAft>
                      </a:pPr>
                      <a:r>
                        <a:rPr lang="en-US" altLang="zh-CN" sz="1799" b="0" i="0" smtClean="0">
                          <a:solidFill>
                            <a:srgbClr val="000000"/>
                          </a:solidFill>
                          <a:latin typeface="Times New Roman"/>
                        </a:rPr>
                        <a:t>0</a:t>
                      </a:r>
                      <a:endParaRPr lang="zh-CN" altLang="en-US" sz="1799" b="0" i="0">
                        <a:solidFill>
                          <a:srgbClr val="000000"/>
                        </a:solidFill>
                        <a:latin typeface="Times New Roman"/>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bl>
          </a:graphicData>
        </a:graphic>
      </p:graphicFrame>
      <p:sp>
        <p:nvSpPr>
          <p:cNvPr id="7" name="TextBox 6"/>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27</a:t>
            </a:r>
            <a:endParaRPr lang="zh-CN" altLang="en-US" sz="1398">
              <a:solidFill>
                <a:srgbClr val="000000"/>
              </a:solidFill>
              <a:latin typeface="Tahoma"/>
            </a:endParaRPr>
          </a:p>
        </p:txBody>
      </p:sp>
      <p:sp>
        <p:nvSpPr>
          <p:cNvPr id="9" name="TextBox 8"/>
          <p:cNvSpPr txBox="1"/>
          <p:nvPr/>
        </p:nvSpPr>
        <p:spPr>
          <a:xfrm>
            <a:off x="1108335" y="405129"/>
            <a:ext cx="7966540" cy="3462486"/>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114300" algn="l"/>
              </a:tabLst>
              <a:defRPr/>
            </a:pPr>
            <a:r>
              <a:rPr lang="zh-CN" altLang="en-US" smtClean="0"/>
              <a:t>	</a:t>
            </a:r>
            <a:r>
              <a:rPr lang="zh-CN" altLang="en-US" sz="4398" smtClean="0">
                <a:solidFill>
                  <a:srgbClr val="33339A"/>
                </a:solidFill>
                <a:latin typeface="Times New Roman"/>
              </a:rPr>
              <a:t>基本功能模块</a:t>
            </a:r>
            <a:r>
              <a:rPr lang="en-US" altLang="zh-CN" sz="4398" smtClean="0">
                <a:solidFill>
                  <a:srgbClr val="33339A"/>
                </a:solidFill>
                <a:latin typeface="Tahoma"/>
              </a:rPr>
              <a:t>(17)</a:t>
            </a:r>
          </a:p>
          <a:p>
            <a:pPr marL="0" marR="0" lvl="0" indent="0" defTabSz="914400" eaLnBrk="1" fontAlgn="auto" latinLnBrk="0" hangingPunct="1">
              <a:lnSpc>
                <a:spcPts val="4835"/>
              </a:lnSpc>
              <a:buClrTx/>
              <a:buSzTx/>
              <a:buNone/>
              <a:tabLst>
                <a:tab pos="114300" algn="l"/>
              </a:tabLst>
              <a:defRPr/>
            </a:pPr>
            <a:r>
              <a:rPr lang="en-US" altLang="zh-CN" sz="3198" smtClean="0">
                <a:solidFill>
                  <a:srgbClr val="000000"/>
                </a:solidFill>
                <a:latin typeface="Tahoma"/>
              </a:rPr>
              <a:t>XOR</a:t>
            </a:r>
            <a:r>
              <a:rPr lang="zh-CN" altLang="en-US" sz="3198" smtClean="0">
                <a:solidFill>
                  <a:srgbClr val="000000"/>
                </a:solidFill>
                <a:latin typeface="Times New Roman"/>
              </a:rPr>
              <a:t>门的输出有效，当且仅当输入的和为</a:t>
            </a:r>
            <a:r>
              <a:rPr lang="en-US" altLang="zh-CN" sz="3198" smtClean="0">
                <a:solidFill>
                  <a:srgbClr val="000000"/>
                </a:solidFill>
                <a:latin typeface="Tahoma"/>
              </a:rPr>
              <a:t>1</a:t>
            </a:r>
            <a:r>
              <a:rPr lang="zh-CN" altLang="en-US" sz="3198" smtClean="0">
                <a:solidFill>
                  <a:srgbClr val="000000"/>
                </a:solidFill>
                <a:latin typeface="Times New Roman"/>
              </a:rPr>
              <a:t>。</a:t>
            </a: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1000"/>
              </a:lnSpc>
              <a:buClrTx/>
              <a:buSzTx/>
              <a:buNone/>
              <a:tabLst>
                <a:tab pos="114300" algn="l"/>
              </a:tabLst>
              <a:defRPr/>
            </a:pPr>
            <a:endParaRPr lang="zh-CN" altLang="en-US" sz="3198" smtClean="0">
              <a:solidFill>
                <a:srgbClr val="000000"/>
              </a:solidFill>
              <a:latin typeface="Times New Roman"/>
            </a:endParaRPr>
          </a:p>
          <a:p>
            <a:pPr marL="0" marR="0" lvl="0" indent="0" defTabSz="914400" eaLnBrk="1" fontAlgn="auto" latinLnBrk="0" hangingPunct="1">
              <a:lnSpc>
                <a:spcPts val="4854"/>
              </a:lnSpc>
              <a:buClrTx/>
              <a:buSzTx/>
              <a:buNone/>
              <a:tabLst>
                <a:tab pos="114300" algn="l"/>
              </a:tabLst>
              <a:defRPr/>
            </a:pPr>
            <a:r>
              <a:rPr lang="en-US" altLang="zh-CN" sz="3198" smtClean="0">
                <a:solidFill>
                  <a:srgbClr val="000000"/>
                </a:solidFill>
                <a:latin typeface="Tahoma"/>
              </a:rPr>
              <a:t>XOR</a:t>
            </a:r>
            <a:r>
              <a:rPr lang="zh-CN" altLang="en-US" sz="3198" smtClean="0">
                <a:solidFill>
                  <a:srgbClr val="000000"/>
                </a:solidFill>
                <a:latin typeface="Times New Roman"/>
              </a:rPr>
              <a:t>的输出是输入的模</a:t>
            </a:r>
            <a:r>
              <a:rPr lang="en-US" altLang="zh-CN" sz="3198" smtClean="0">
                <a:solidFill>
                  <a:srgbClr val="000000"/>
                </a:solidFill>
                <a:latin typeface="Tahoma"/>
              </a:rPr>
              <a:t>2</a:t>
            </a:r>
            <a:r>
              <a:rPr lang="zh-CN" altLang="en-US" sz="3198" smtClean="0">
                <a:solidFill>
                  <a:srgbClr val="000000"/>
                </a:solidFill>
                <a:latin typeface="Times New Roman"/>
              </a:rPr>
              <a:t>和（实现加法器）</a:t>
            </a:r>
            <a:endParaRPr lang="zh-CN" altLang="en-US" sz="3198">
              <a:solidFill>
                <a:srgbClr val="000000"/>
              </a:solidFill>
              <a:latin typeface="Times New Roman"/>
            </a:endParaRPr>
          </a:p>
        </p:txBody>
      </p:sp>
      <p:sp>
        <p:nvSpPr>
          <p:cNvPr id="10" name="TextBox 9"/>
          <p:cNvSpPr txBox="1"/>
          <p:nvPr/>
        </p:nvSpPr>
        <p:spPr>
          <a:xfrm>
            <a:off x="485781" y="4092412"/>
            <a:ext cx="1795363" cy="2115964"/>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279400" algn="l"/>
              </a:tabLst>
              <a:defRPr/>
            </a:pPr>
            <a:r>
              <a:rPr lang="zh-CN" altLang="en-US" sz="1998" dirty="0" smtClean="0">
                <a:solidFill>
                  <a:srgbClr val="000000"/>
                </a:solidFill>
                <a:latin typeface="Times New Roman"/>
              </a:rPr>
              <a:t>二进制加法运算</a:t>
            </a:r>
          </a:p>
          <a:p>
            <a:pPr marL="0" marR="0" lvl="0" indent="0" defTabSz="914400" eaLnBrk="1" fontAlgn="auto" latinLnBrk="0" hangingPunct="1">
              <a:lnSpc>
                <a:spcPts val="1000"/>
              </a:lnSpc>
              <a:buClrTx/>
              <a:buSzTx/>
              <a:buNone/>
              <a:tabLst>
                <a:tab pos="2794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1000"/>
              </a:lnSpc>
              <a:buClrTx/>
              <a:buSzTx/>
              <a:buNone/>
              <a:tabLst>
                <a:tab pos="2794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1000"/>
              </a:lnSpc>
              <a:buClrTx/>
              <a:buSzTx/>
              <a:buNone/>
              <a:tabLst>
                <a:tab pos="2794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2762"/>
              </a:lnSpc>
              <a:buClrTx/>
              <a:buSzTx/>
              <a:buNone/>
              <a:tabLst>
                <a:tab pos="279400" algn="l"/>
              </a:tabLst>
              <a:defRPr/>
            </a:pPr>
            <a:r>
              <a:rPr lang="zh-CN" altLang="en-US" sz="1998" dirty="0" smtClean="0">
                <a:solidFill>
                  <a:srgbClr val="000000"/>
                </a:solidFill>
                <a:latin typeface="Times New Roman"/>
              </a:rPr>
              <a:t>	</a:t>
            </a:r>
            <a:r>
              <a:rPr lang="en-US" altLang="zh-CN" sz="2405" dirty="0" smtClean="0">
                <a:solidFill>
                  <a:srgbClr val="000000"/>
                </a:solidFill>
                <a:latin typeface="Times New Roman"/>
              </a:rPr>
              <a:t>0+0=0</a:t>
            </a:r>
          </a:p>
          <a:p>
            <a:pPr marL="0" marR="0" lvl="0" indent="0" defTabSz="914400" eaLnBrk="1" fontAlgn="auto" latinLnBrk="0" hangingPunct="1">
              <a:lnSpc>
                <a:spcPts val="2874"/>
              </a:lnSpc>
              <a:buClrTx/>
              <a:buSzTx/>
              <a:buNone/>
              <a:tabLst>
                <a:tab pos="279400" algn="l"/>
              </a:tabLst>
              <a:defRPr/>
            </a:pPr>
            <a:r>
              <a:rPr lang="en-US" altLang="zh-CN" sz="2405" dirty="0" smtClean="0">
                <a:solidFill>
                  <a:srgbClr val="000000"/>
                </a:solidFill>
                <a:latin typeface="Times New Roman"/>
              </a:rPr>
              <a:t>	0+1=1</a:t>
            </a:r>
          </a:p>
          <a:p>
            <a:pPr marL="0" marR="0" lvl="0" indent="0" defTabSz="914400" eaLnBrk="1" fontAlgn="auto" latinLnBrk="0" hangingPunct="1">
              <a:lnSpc>
                <a:spcPts val="2874"/>
              </a:lnSpc>
              <a:buClrTx/>
              <a:buSzTx/>
              <a:buNone/>
              <a:tabLst>
                <a:tab pos="279400" algn="l"/>
              </a:tabLst>
              <a:defRPr/>
            </a:pPr>
            <a:r>
              <a:rPr lang="en-US" altLang="zh-CN" sz="2405" dirty="0" smtClean="0">
                <a:solidFill>
                  <a:srgbClr val="000000"/>
                </a:solidFill>
                <a:latin typeface="Times New Roman"/>
              </a:rPr>
              <a:t>	1+0=1</a:t>
            </a:r>
          </a:p>
          <a:p>
            <a:pPr marL="0" marR="0" lvl="0" indent="0" defTabSz="914400" eaLnBrk="1" fontAlgn="auto" latinLnBrk="0" hangingPunct="1">
              <a:lnSpc>
                <a:spcPts val="2874"/>
              </a:lnSpc>
              <a:buClrTx/>
              <a:buSzTx/>
              <a:buNone/>
              <a:tabLst>
                <a:tab pos="279400" algn="l"/>
              </a:tabLst>
              <a:defRPr/>
            </a:pPr>
            <a:r>
              <a:rPr lang="en-US" altLang="zh-CN" sz="2405" dirty="0" smtClean="0">
                <a:solidFill>
                  <a:srgbClr val="000000"/>
                </a:solidFill>
                <a:latin typeface="Times New Roman"/>
              </a:rPr>
              <a:t>	1 + 1 = 10</a:t>
            </a:r>
            <a:endParaRPr lang="zh-CN" altLang="en-US" sz="2405" dirty="0">
              <a:solidFill>
                <a:srgbClr val="000000"/>
              </a:solidFill>
              <a:latin typeface="Times New Roman"/>
            </a:endParaRPr>
          </a:p>
        </p:txBody>
      </p:sp>
      <p:sp>
        <p:nvSpPr>
          <p:cNvPr id="11" name="TextBox 10"/>
          <p:cNvSpPr txBox="1"/>
          <p:nvPr/>
        </p:nvSpPr>
        <p:spPr>
          <a:xfrm>
            <a:off x="2587377" y="4092412"/>
            <a:ext cx="1795363" cy="2115964"/>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292100" algn="l"/>
              </a:tabLst>
              <a:defRPr/>
            </a:pPr>
            <a:r>
              <a:rPr lang="zh-CN" altLang="en-US" sz="1998" dirty="0" smtClean="0">
                <a:solidFill>
                  <a:srgbClr val="000000"/>
                </a:solidFill>
                <a:latin typeface="Times New Roman"/>
              </a:rPr>
              <a:t>二进制乘法运算</a:t>
            </a:r>
          </a:p>
          <a:p>
            <a:pPr marL="0" marR="0" lvl="0" indent="0" defTabSz="914400" eaLnBrk="1" fontAlgn="auto" latinLnBrk="0" hangingPunct="1">
              <a:lnSpc>
                <a:spcPts val="1000"/>
              </a:lnSpc>
              <a:buClrTx/>
              <a:buSzTx/>
              <a:buNone/>
              <a:tabLst>
                <a:tab pos="2921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1000"/>
              </a:lnSpc>
              <a:buClrTx/>
              <a:buSzTx/>
              <a:buNone/>
              <a:tabLst>
                <a:tab pos="2921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3820"/>
              </a:lnSpc>
              <a:buClrTx/>
              <a:buSzTx/>
              <a:buNone/>
              <a:tabLst>
                <a:tab pos="292100" algn="l"/>
              </a:tabLst>
              <a:defRPr/>
            </a:pPr>
            <a:r>
              <a:rPr lang="zh-CN" altLang="en-US" sz="1998" dirty="0" smtClean="0">
                <a:solidFill>
                  <a:srgbClr val="000000"/>
                </a:solidFill>
                <a:latin typeface="Times New Roman"/>
              </a:rPr>
              <a:t>	</a:t>
            </a:r>
            <a:r>
              <a:rPr lang="en-US" altLang="zh-CN" sz="2405" dirty="0" smtClean="0">
                <a:solidFill>
                  <a:srgbClr val="000000"/>
                </a:solidFill>
                <a:latin typeface="Times New Roman"/>
              </a:rPr>
              <a:t>0 </a:t>
            </a:r>
            <a:r>
              <a:rPr lang="en-US" altLang="zh-CN" sz="2400" dirty="0" smtClean="0">
                <a:solidFill>
                  <a:srgbClr val="000000"/>
                </a:solidFill>
                <a:latin typeface="Symbol"/>
              </a:rPr>
              <a:t>× </a:t>
            </a:r>
            <a:r>
              <a:rPr lang="en-US" altLang="zh-CN" sz="2405" dirty="0" smtClean="0">
                <a:solidFill>
                  <a:srgbClr val="000000"/>
                </a:solidFill>
                <a:latin typeface="Times New Roman"/>
              </a:rPr>
              <a:t>0=0</a:t>
            </a:r>
          </a:p>
          <a:p>
            <a:pPr marL="0" marR="0" lvl="0" indent="0" defTabSz="914400" eaLnBrk="1" fontAlgn="auto" latinLnBrk="0" hangingPunct="1">
              <a:lnSpc>
                <a:spcPts val="2874"/>
              </a:lnSpc>
              <a:buClrTx/>
              <a:buSzTx/>
              <a:buNone/>
              <a:tabLst>
                <a:tab pos="292100" algn="l"/>
              </a:tabLst>
              <a:defRPr/>
            </a:pPr>
            <a:r>
              <a:rPr lang="en-US" altLang="zh-CN" sz="2405" dirty="0" smtClean="0">
                <a:solidFill>
                  <a:srgbClr val="000000"/>
                </a:solidFill>
                <a:latin typeface="Times New Roman"/>
              </a:rPr>
              <a:t>	0 </a:t>
            </a:r>
            <a:r>
              <a:rPr lang="en-US" altLang="zh-CN" sz="2400" dirty="0" smtClean="0">
                <a:solidFill>
                  <a:srgbClr val="000000"/>
                </a:solidFill>
                <a:latin typeface="Symbol"/>
              </a:rPr>
              <a:t>× </a:t>
            </a:r>
            <a:r>
              <a:rPr lang="en-US" altLang="zh-CN" sz="2405" dirty="0" smtClean="0">
                <a:solidFill>
                  <a:srgbClr val="000000"/>
                </a:solidFill>
                <a:latin typeface="Times New Roman"/>
              </a:rPr>
              <a:t>1=0</a:t>
            </a:r>
          </a:p>
          <a:p>
            <a:pPr marL="0" marR="0" lvl="0" indent="0" defTabSz="914400" eaLnBrk="1" fontAlgn="auto" latinLnBrk="0" hangingPunct="1">
              <a:lnSpc>
                <a:spcPts val="2874"/>
              </a:lnSpc>
              <a:buClrTx/>
              <a:buSzTx/>
              <a:buNone/>
              <a:tabLst>
                <a:tab pos="292100" algn="l"/>
              </a:tabLst>
              <a:defRPr/>
            </a:pPr>
            <a:r>
              <a:rPr lang="en-US" altLang="zh-CN" sz="2405" dirty="0" smtClean="0">
                <a:solidFill>
                  <a:srgbClr val="000000"/>
                </a:solidFill>
                <a:latin typeface="Times New Roman"/>
              </a:rPr>
              <a:t>	1 </a:t>
            </a:r>
            <a:r>
              <a:rPr lang="en-US" altLang="zh-CN" sz="2400" dirty="0" smtClean="0">
                <a:solidFill>
                  <a:srgbClr val="000000"/>
                </a:solidFill>
                <a:latin typeface="Symbol"/>
              </a:rPr>
              <a:t>× </a:t>
            </a:r>
            <a:r>
              <a:rPr lang="en-US" altLang="zh-CN" sz="2405" dirty="0" smtClean="0">
                <a:solidFill>
                  <a:srgbClr val="000000"/>
                </a:solidFill>
                <a:latin typeface="Times New Roman"/>
              </a:rPr>
              <a:t>0=0</a:t>
            </a:r>
          </a:p>
          <a:p>
            <a:pPr marL="0" marR="0" lvl="0" indent="0" defTabSz="914400" eaLnBrk="1" fontAlgn="auto" latinLnBrk="0" hangingPunct="1">
              <a:lnSpc>
                <a:spcPts val="2874"/>
              </a:lnSpc>
              <a:buClrTx/>
              <a:buSzTx/>
              <a:buNone/>
              <a:tabLst>
                <a:tab pos="292100" algn="l"/>
              </a:tabLst>
              <a:defRPr/>
            </a:pPr>
            <a:r>
              <a:rPr lang="en-US" altLang="zh-CN" sz="2405" dirty="0" smtClean="0">
                <a:solidFill>
                  <a:srgbClr val="000000"/>
                </a:solidFill>
                <a:latin typeface="Times New Roman"/>
              </a:rPr>
              <a:t>	1 </a:t>
            </a:r>
            <a:r>
              <a:rPr lang="en-US" altLang="zh-CN" sz="2400" dirty="0" smtClean="0">
                <a:solidFill>
                  <a:srgbClr val="000000"/>
                </a:solidFill>
                <a:latin typeface="Symbol"/>
              </a:rPr>
              <a:t>× </a:t>
            </a:r>
            <a:r>
              <a:rPr lang="en-US" altLang="zh-CN" sz="2405" dirty="0" smtClean="0">
                <a:solidFill>
                  <a:srgbClr val="000000"/>
                </a:solidFill>
                <a:latin typeface="Times New Roman"/>
              </a:rPr>
              <a:t>1=1</a:t>
            </a:r>
            <a:endParaRPr lang="zh-CN" altLang="en-US" sz="2405" dirty="0">
              <a:solidFill>
                <a:srgbClr val="000000"/>
              </a:solidFill>
              <a:latin typeface="Times New Roman"/>
            </a:endParaRPr>
          </a:p>
        </p:txBody>
      </p:sp>
      <p:sp>
        <p:nvSpPr>
          <p:cNvPr id="12" name="TextBox 11"/>
          <p:cNvSpPr txBox="1"/>
          <p:nvPr/>
        </p:nvSpPr>
        <p:spPr>
          <a:xfrm>
            <a:off x="5342007" y="4092412"/>
            <a:ext cx="1128514" cy="2115964"/>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101600" algn="l"/>
              </a:tabLst>
              <a:defRPr/>
            </a:pPr>
            <a:r>
              <a:rPr lang="zh-CN" altLang="en-US" smtClean="0"/>
              <a:t>	</a:t>
            </a:r>
            <a:r>
              <a:rPr lang="zh-CN" altLang="en-US" sz="1998" smtClean="0">
                <a:solidFill>
                  <a:srgbClr val="000000"/>
                </a:solidFill>
                <a:latin typeface="Times New Roman"/>
              </a:rPr>
              <a:t>异或运算</a:t>
            </a:r>
          </a:p>
          <a:p>
            <a:pPr marL="0" marR="0" lvl="0" indent="0" defTabSz="914400" eaLnBrk="1" fontAlgn="auto" latinLnBrk="0" hangingPunct="1">
              <a:lnSpc>
                <a:spcPts val="1000"/>
              </a:lnSpc>
              <a:buClrTx/>
              <a:buSzTx/>
              <a:buNone/>
              <a:tabLst>
                <a:tab pos="101600" algn="l"/>
              </a:tabLst>
              <a:defRPr/>
            </a:pPr>
            <a:endParaRPr lang="zh-CN" altLang="en-US" sz="1998" smtClean="0">
              <a:solidFill>
                <a:srgbClr val="000000"/>
              </a:solidFill>
              <a:latin typeface="Times New Roman"/>
            </a:endParaRPr>
          </a:p>
          <a:p>
            <a:pPr marL="0" marR="0" lvl="0" indent="0" defTabSz="914400" eaLnBrk="1" fontAlgn="auto" latinLnBrk="0" hangingPunct="1">
              <a:lnSpc>
                <a:spcPts val="1000"/>
              </a:lnSpc>
              <a:buClrTx/>
              <a:buSzTx/>
              <a:buNone/>
              <a:tabLst>
                <a:tab pos="101600" algn="l"/>
              </a:tabLst>
              <a:defRPr/>
            </a:pPr>
            <a:endParaRPr lang="zh-CN" altLang="en-US" sz="1998" smtClean="0">
              <a:solidFill>
                <a:srgbClr val="000000"/>
              </a:solidFill>
              <a:latin typeface="Times New Roman"/>
            </a:endParaRPr>
          </a:p>
          <a:p>
            <a:pPr marL="0" marR="0" lvl="0" indent="0" defTabSz="914400" eaLnBrk="1" fontAlgn="auto" latinLnBrk="0" hangingPunct="1">
              <a:lnSpc>
                <a:spcPts val="3820"/>
              </a:lnSpc>
              <a:buClrTx/>
              <a:buSzTx/>
              <a:buNone/>
              <a:tabLst>
                <a:tab pos="101600" algn="l"/>
              </a:tabLst>
              <a:defRPr/>
            </a:pPr>
            <a:r>
              <a:rPr lang="en-US" altLang="zh-CN" sz="2405" smtClean="0">
                <a:solidFill>
                  <a:srgbClr val="000000"/>
                </a:solidFill>
                <a:latin typeface="Times New Roman"/>
              </a:rPr>
              <a:t>0 </a:t>
            </a:r>
            <a:r>
              <a:rPr lang="en-US" altLang="zh-CN" sz="2400" smtClean="0">
                <a:solidFill>
                  <a:srgbClr val="000000"/>
                </a:solidFill>
                <a:latin typeface="Symbol"/>
              </a:rPr>
              <a:t>⊕ </a:t>
            </a:r>
            <a:r>
              <a:rPr lang="en-US" altLang="zh-CN" sz="2405" smtClean="0">
                <a:solidFill>
                  <a:srgbClr val="000000"/>
                </a:solidFill>
                <a:latin typeface="Times New Roman"/>
              </a:rPr>
              <a:t>0=0</a:t>
            </a:r>
          </a:p>
          <a:p>
            <a:pPr marL="0" marR="0" lvl="0" indent="0" defTabSz="914400" eaLnBrk="1" fontAlgn="auto" latinLnBrk="0" hangingPunct="1">
              <a:lnSpc>
                <a:spcPts val="2874"/>
              </a:lnSpc>
              <a:buClrTx/>
              <a:buSzTx/>
              <a:buNone/>
              <a:tabLst>
                <a:tab pos="101600" algn="l"/>
              </a:tabLst>
              <a:defRPr/>
            </a:pPr>
            <a:r>
              <a:rPr lang="en-US" altLang="zh-CN" sz="2405" smtClean="0">
                <a:solidFill>
                  <a:srgbClr val="000000"/>
                </a:solidFill>
                <a:latin typeface="Times New Roman"/>
              </a:rPr>
              <a:t>0 </a:t>
            </a:r>
            <a:r>
              <a:rPr lang="en-US" altLang="zh-CN" sz="2400" smtClean="0">
                <a:solidFill>
                  <a:srgbClr val="000000"/>
                </a:solidFill>
                <a:latin typeface="Symbol"/>
              </a:rPr>
              <a:t>⊕ </a:t>
            </a:r>
            <a:r>
              <a:rPr lang="en-US" altLang="zh-CN" sz="2405" smtClean="0">
                <a:solidFill>
                  <a:srgbClr val="000000"/>
                </a:solidFill>
                <a:latin typeface="Times New Roman"/>
              </a:rPr>
              <a:t>1=1</a:t>
            </a:r>
          </a:p>
          <a:p>
            <a:pPr marL="0" marR="0" lvl="0" indent="0" defTabSz="914400" eaLnBrk="1" fontAlgn="auto" latinLnBrk="0" hangingPunct="1">
              <a:lnSpc>
                <a:spcPts val="2874"/>
              </a:lnSpc>
              <a:buClrTx/>
              <a:buSzTx/>
              <a:buNone/>
              <a:tabLst>
                <a:tab pos="101600" algn="l"/>
              </a:tabLst>
              <a:defRPr/>
            </a:pPr>
            <a:r>
              <a:rPr lang="en-US" altLang="zh-CN" sz="2405" smtClean="0">
                <a:solidFill>
                  <a:srgbClr val="000000"/>
                </a:solidFill>
                <a:latin typeface="Times New Roman"/>
              </a:rPr>
              <a:t>1 </a:t>
            </a:r>
            <a:r>
              <a:rPr lang="en-US" altLang="zh-CN" sz="2400" smtClean="0">
                <a:solidFill>
                  <a:srgbClr val="000000"/>
                </a:solidFill>
                <a:latin typeface="Symbol"/>
              </a:rPr>
              <a:t>⊕ </a:t>
            </a:r>
            <a:r>
              <a:rPr lang="en-US" altLang="zh-CN" sz="2405" smtClean="0">
                <a:solidFill>
                  <a:srgbClr val="000000"/>
                </a:solidFill>
                <a:latin typeface="Times New Roman"/>
              </a:rPr>
              <a:t>0=1</a:t>
            </a:r>
          </a:p>
          <a:p>
            <a:pPr marL="0" marR="0" lvl="0" indent="0" defTabSz="914400" eaLnBrk="1" fontAlgn="auto" latinLnBrk="0" hangingPunct="1">
              <a:lnSpc>
                <a:spcPts val="2874"/>
              </a:lnSpc>
              <a:buClrTx/>
              <a:buSzTx/>
              <a:buNone/>
              <a:tabLst>
                <a:tab pos="101600" algn="l"/>
              </a:tabLst>
              <a:defRPr/>
            </a:pPr>
            <a:r>
              <a:rPr lang="en-US" altLang="zh-CN" sz="2405" smtClean="0">
                <a:solidFill>
                  <a:srgbClr val="000000"/>
                </a:solidFill>
                <a:latin typeface="Times New Roman"/>
              </a:rPr>
              <a:t>1 </a:t>
            </a:r>
            <a:r>
              <a:rPr lang="en-US" altLang="zh-CN" sz="2400" smtClean="0">
                <a:solidFill>
                  <a:srgbClr val="000000"/>
                </a:solidFill>
                <a:latin typeface="Symbol"/>
              </a:rPr>
              <a:t>⊕ </a:t>
            </a:r>
            <a:r>
              <a:rPr lang="en-US" altLang="zh-CN" sz="2405" smtClean="0">
                <a:solidFill>
                  <a:srgbClr val="000000"/>
                </a:solidFill>
                <a:latin typeface="Times New Roman"/>
              </a:rPr>
              <a:t>1=0</a:t>
            </a:r>
            <a:endParaRPr lang="zh-CN" altLang="en-US" sz="2405">
              <a:solidFill>
                <a:srgbClr val="000000"/>
              </a:solidFill>
              <a:latin typeface="Times New Roman"/>
            </a:endParaRPr>
          </a:p>
        </p:txBody>
      </p:sp>
      <p:sp>
        <p:nvSpPr>
          <p:cNvPr id="13" name="TextBox 12"/>
          <p:cNvSpPr txBox="1"/>
          <p:nvPr/>
        </p:nvSpPr>
        <p:spPr>
          <a:xfrm>
            <a:off x="7443603" y="4092412"/>
            <a:ext cx="1098058" cy="2115964"/>
          </a:xfrm>
          <a:prstGeom prst="rect">
            <a:avLst/>
          </a:prstGeom>
          <a:noFill/>
        </p:spPr>
        <p:txBody>
          <a:bodyPr vert="horz" wrap="none" lIns="0" tIns="0" rIns="0" bIns="0" rtlCol="0">
            <a:spAutoFit/>
          </a:bodyPr>
          <a:lstStyle/>
          <a:p>
            <a:pPr marL="0" marR="0" lvl="0" indent="0" defTabSz="914400" eaLnBrk="1" fontAlgn="auto" latinLnBrk="0" hangingPunct="1">
              <a:lnSpc>
                <a:spcPts val="1996"/>
              </a:lnSpc>
              <a:buClrTx/>
              <a:buSzTx/>
              <a:buNone/>
              <a:tabLst>
                <a:tab pos="215900" algn="l"/>
              </a:tabLst>
              <a:defRPr/>
            </a:pPr>
            <a:r>
              <a:rPr lang="zh-CN" altLang="en-US" dirty="0" smtClean="0"/>
              <a:t>	</a:t>
            </a:r>
            <a:r>
              <a:rPr lang="zh-CN" altLang="en-US" sz="1998" dirty="0" smtClean="0">
                <a:solidFill>
                  <a:srgbClr val="000000"/>
                </a:solidFill>
                <a:latin typeface="Times New Roman"/>
              </a:rPr>
              <a:t>与运算</a:t>
            </a:r>
          </a:p>
          <a:p>
            <a:pPr marL="0" marR="0" lvl="0" indent="0" defTabSz="914400" eaLnBrk="1" fontAlgn="auto" latinLnBrk="0" hangingPunct="1">
              <a:lnSpc>
                <a:spcPts val="1000"/>
              </a:lnSpc>
              <a:buClrTx/>
              <a:buSzTx/>
              <a:buNone/>
              <a:tabLst>
                <a:tab pos="2159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1000"/>
              </a:lnSpc>
              <a:buClrTx/>
              <a:buSzTx/>
              <a:buNone/>
              <a:tabLst>
                <a:tab pos="215900" algn="l"/>
              </a:tabLst>
              <a:defRPr/>
            </a:pPr>
            <a:endParaRPr lang="zh-CN" altLang="en-US" sz="1998" dirty="0" smtClean="0">
              <a:solidFill>
                <a:srgbClr val="000000"/>
              </a:solidFill>
              <a:latin typeface="Times New Roman"/>
            </a:endParaRPr>
          </a:p>
          <a:p>
            <a:pPr marL="0" marR="0" lvl="0" indent="0" defTabSz="914400" eaLnBrk="1" fontAlgn="auto" latinLnBrk="0" hangingPunct="1">
              <a:lnSpc>
                <a:spcPts val="3820"/>
              </a:lnSpc>
              <a:buClrTx/>
              <a:buSzTx/>
              <a:buNone/>
              <a:tabLst>
                <a:tab pos="215900" algn="l"/>
              </a:tabLst>
              <a:defRPr/>
            </a:pPr>
            <a:r>
              <a:rPr lang="en-US" altLang="zh-CN" sz="2405" dirty="0" smtClean="0">
                <a:solidFill>
                  <a:srgbClr val="000000"/>
                </a:solidFill>
                <a:latin typeface="Times New Roman"/>
              </a:rPr>
              <a:t>0 </a:t>
            </a:r>
            <a:r>
              <a:rPr lang="en-US" altLang="zh-CN" sz="1400" dirty="0" smtClean="0">
                <a:solidFill>
                  <a:srgbClr val="000000"/>
                </a:solidFill>
                <a:latin typeface="Symbol"/>
                <a:ea typeface="楷体_GB2312"/>
              </a:rPr>
              <a:t>●</a:t>
            </a:r>
            <a:r>
              <a:rPr lang="en-US" altLang="zh-CN" sz="2400" dirty="0" smtClean="0">
                <a:solidFill>
                  <a:srgbClr val="000000"/>
                </a:solidFill>
                <a:latin typeface="Symbol"/>
              </a:rPr>
              <a:t> </a:t>
            </a:r>
            <a:r>
              <a:rPr lang="en-US" altLang="zh-CN" sz="2405" dirty="0" smtClean="0">
                <a:solidFill>
                  <a:srgbClr val="000000"/>
                </a:solidFill>
                <a:latin typeface="Times New Roman"/>
              </a:rPr>
              <a:t>0=0</a:t>
            </a:r>
          </a:p>
          <a:p>
            <a:pPr lvl="0">
              <a:lnSpc>
                <a:spcPts val="2874"/>
              </a:lnSpc>
              <a:tabLst>
                <a:tab pos="215900" algn="l"/>
              </a:tabLst>
              <a:defRPr/>
            </a:pPr>
            <a:r>
              <a:rPr lang="en-US" altLang="zh-CN" sz="2405" dirty="0" smtClean="0">
                <a:solidFill>
                  <a:srgbClr val="000000"/>
                </a:solidFill>
                <a:latin typeface="Times New Roman"/>
              </a:rPr>
              <a:t>0 </a:t>
            </a:r>
            <a:r>
              <a:rPr lang="en-US" altLang="zh-CN" sz="2400" dirty="0" smtClean="0">
                <a:solidFill>
                  <a:srgbClr val="000000"/>
                </a:solidFill>
                <a:latin typeface="Symbol"/>
                <a:ea typeface="楷体_GB2312"/>
              </a:rPr>
              <a:t>● </a:t>
            </a:r>
            <a:r>
              <a:rPr lang="en-US" altLang="zh-CN" sz="2405" dirty="0" smtClean="0">
                <a:solidFill>
                  <a:srgbClr val="000000"/>
                </a:solidFill>
                <a:latin typeface="Times New Roman"/>
              </a:rPr>
              <a:t>1=0</a:t>
            </a:r>
            <a:endParaRPr lang="en-US" altLang="zh-CN" sz="2405" dirty="0" smtClean="0">
              <a:solidFill>
                <a:srgbClr val="000000"/>
              </a:solidFill>
              <a:latin typeface="Times New Roman"/>
            </a:endParaRPr>
          </a:p>
          <a:p>
            <a:pPr lvl="0">
              <a:lnSpc>
                <a:spcPts val="2874"/>
              </a:lnSpc>
              <a:tabLst>
                <a:tab pos="215900" algn="l"/>
              </a:tabLst>
              <a:defRPr/>
            </a:pPr>
            <a:r>
              <a:rPr lang="en-US" altLang="zh-CN" sz="2405" dirty="0" smtClean="0">
                <a:solidFill>
                  <a:srgbClr val="000000"/>
                </a:solidFill>
                <a:latin typeface="Times New Roman"/>
              </a:rPr>
              <a:t>1 </a:t>
            </a:r>
            <a:r>
              <a:rPr lang="en-US" altLang="zh-CN" sz="2400" dirty="0" smtClean="0">
                <a:solidFill>
                  <a:srgbClr val="000000"/>
                </a:solidFill>
                <a:latin typeface="Symbol"/>
                <a:ea typeface="楷体_GB2312"/>
              </a:rPr>
              <a:t>●</a:t>
            </a:r>
            <a:r>
              <a:rPr lang="en-US" altLang="zh-CN" sz="2405" dirty="0" smtClean="0">
                <a:solidFill>
                  <a:srgbClr val="000000"/>
                </a:solidFill>
                <a:latin typeface="Times New Roman"/>
              </a:rPr>
              <a:t>0=0</a:t>
            </a:r>
            <a:endParaRPr lang="en-US" altLang="zh-CN" sz="2405" dirty="0" smtClean="0">
              <a:solidFill>
                <a:srgbClr val="000000"/>
              </a:solidFill>
              <a:latin typeface="Times New Roman"/>
            </a:endParaRPr>
          </a:p>
          <a:p>
            <a:pPr lvl="0">
              <a:lnSpc>
                <a:spcPts val="2874"/>
              </a:lnSpc>
              <a:tabLst>
                <a:tab pos="215900" algn="l"/>
              </a:tabLst>
              <a:defRPr/>
            </a:pPr>
            <a:r>
              <a:rPr lang="en-US" altLang="zh-CN" sz="2405" dirty="0" smtClean="0">
                <a:solidFill>
                  <a:srgbClr val="000000"/>
                </a:solidFill>
                <a:latin typeface="Times New Roman"/>
              </a:rPr>
              <a:t>1 </a:t>
            </a:r>
            <a:r>
              <a:rPr lang="en-US" altLang="zh-CN" sz="2400" dirty="0" smtClean="0">
                <a:solidFill>
                  <a:srgbClr val="000000"/>
                </a:solidFill>
                <a:latin typeface="Symbol"/>
                <a:ea typeface="楷体_GB2312"/>
              </a:rPr>
              <a:t>●</a:t>
            </a:r>
            <a:r>
              <a:rPr lang="en-US" altLang="zh-CN" sz="2405" dirty="0" smtClean="0">
                <a:solidFill>
                  <a:srgbClr val="000000"/>
                </a:solidFill>
                <a:latin typeface="Times New Roman"/>
              </a:rPr>
              <a:t>1=1</a:t>
            </a:r>
            <a:endParaRPr lang="zh-CN" altLang="en-US" sz="2405" dirty="0">
              <a:solidFill>
                <a:srgbClr val="000000"/>
              </a:solid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4294967295"/>
            <p:custDataLst>
              <p:tags r:id="rId1"/>
            </p:custDataLst>
          </p:nvPr>
        </p:nvSpPr>
        <p:spPr>
          <a:xfrm>
            <a:off x="914400" y="1189037"/>
            <a:ext cx="8229600" cy="4525963"/>
          </a:xfrm>
        </p:spPr>
        <p:txBody>
          <a:bodyPr/>
          <a:lstStyle/>
          <a:p>
            <a:pPr eaLnBrk="1" hangingPunct="1"/>
            <a:r>
              <a:rPr lang="en-US" dirty="0" smtClean="0"/>
              <a:t>Purpose of course:</a:t>
            </a:r>
          </a:p>
          <a:p>
            <a:pPr lvl="1" eaLnBrk="1" hangingPunct="1"/>
            <a:r>
              <a:rPr lang="en-US" dirty="0" smtClean="0"/>
              <a:t>Understand what’s under the hood of a computer</a:t>
            </a:r>
          </a:p>
          <a:p>
            <a:pPr lvl="1" eaLnBrk="1" hangingPunct="1"/>
            <a:r>
              <a:rPr lang="en-US" dirty="0" smtClean="0"/>
              <a:t>Learn the principles of digital design</a:t>
            </a:r>
          </a:p>
          <a:p>
            <a:pPr lvl="1" eaLnBrk="1" hangingPunct="1"/>
            <a:r>
              <a:rPr lang="en-US" dirty="0" smtClean="0"/>
              <a:t>Learn to systematically debug increasingly complex designs </a:t>
            </a:r>
          </a:p>
          <a:p>
            <a:pPr lvl="1" eaLnBrk="1" hangingPunct="1"/>
            <a:r>
              <a:rPr lang="en-US" dirty="0" smtClean="0"/>
              <a:t>Design and build a microprocessor</a:t>
            </a:r>
          </a:p>
          <a:p>
            <a:pPr lvl="1" eaLnBrk="1" hangingPunct="1"/>
            <a:endParaRPr lang="en-US" dirty="0" smtClean="0"/>
          </a:p>
          <a:p>
            <a:pPr eaLnBrk="1" hangingPunct="1">
              <a:buFontTx/>
              <a:buNone/>
            </a:pPr>
            <a:endParaRPr lang="en-US"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Game Plan</a:t>
            </a:r>
            <a:endParaRPr lang="en-US" sz="4400" dirty="0">
              <a:solidFill>
                <a:schemeClr val="bg1"/>
              </a:solidFill>
              <a:latin typeface="+mj-lt"/>
            </a:endParaRPr>
          </a:p>
        </p:txBody>
      </p:sp>
    </p:spTree>
    <p:extLst>
      <p:ext uri="{BB962C8B-B14F-4D97-AF65-F5344CB8AC3E}">
        <p14:creationId xmlns="" xmlns:p14="http://schemas.microsoft.com/office/powerpoint/2010/main" val="1826218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63.tmp"/>
          <p:cNvPicPr>
            <a:picLocks/>
          </p:cNvPicPr>
          <p:nvPr/>
        </p:nvPicPr>
        <p:blipFill>
          <a:blip r:embed="rId3"/>
          <a:stretch>
            <a:fillRect/>
          </a:stretch>
        </p:blipFill>
        <p:spPr>
          <a:xfrm>
            <a:off x="0" y="-1"/>
            <a:ext cx="9118600" cy="6819900"/>
          </a:xfrm>
          <a:prstGeom prst="rect">
            <a:avLst/>
          </a:prstGeom>
        </p:spPr>
      </p:pic>
      <p:pic>
        <p:nvPicPr>
          <p:cNvPr id="3" name="图片 2" descr="ws_765.tmp"/>
          <p:cNvPicPr>
            <a:picLocks/>
          </p:cNvPicPr>
          <p:nvPr/>
        </p:nvPicPr>
        <p:blipFill>
          <a:blip r:embed="rId4"/>
          <a:stretch>
            <a:fillRect/>
          </a:stretch>
        </p:blipFill>
        <p:spPr>
          <a:xfrm>
            <a:off x="101600" y="444500"/>
            <a:ext cx="8572500" cy="927100"/>
          </a:xfrm>
          <a:prstGeom prst="rect">
            <a:avLst/>
          </a:prstGeom>
        </p:spPr>
      </p:pic>
      <p:pic>
        <p:nvPicPr>
          <p:cNvPr id="4" name="图片 3" descr="ws_766.tmp"/>
          <p:cNvPicPr>
            <a:picLocks/>
          </p:cNvPicPr>
          <p:nvPr/>
        </p:nvPicPr>
        <p:blipFill>
          <a:blip r:embed="rId5"/>
          <a:stretch>
            <a:fillRect/>
          </a:stretch>
        </p:blipFill>
        <p:spPr>
          <a:xfrm>
            <a:off x="5016500" y="4305299"/>
            <a:ext cx="241300" cy="241300"/>
          </a:xfrm>
          <a:prstGeom prst="rect">
            <a:avLst/>
          </a:prstGeom>
        </p:spPr>
      </p:pic>
      <p:sp>
        <p:nvSpPr>
          <p:cNvPr id="5" name="TextBox 4"/>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28</a:t>
            </a:r>
            <a:endParaRPr lang="zh-CN" altLang="en-US" sz="1398">
              <a:solidFill>
                <a:srgbClr val="000000"/>
              </a:solidFill>
              <a:latin typeface="Tahoma"/>
            </a:endParaRPr>
          </a:p>
        </p:txBody>
      </p:sp>
      <p:sp>
        <p:nvSpPr>
          <p:cNvPr id="7" name="TextBox 6"/>
          <p:cNvSpPr txBox="1"/>
          <p:nvPr/>
        </p:nvSpPr>
        <p:spPr>
          <a:xfrm>
            <a:off x="1230255" y="405129"/>
            <a:ext cx="4804200" cy="147476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(18)</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4244"/>
              </a:lnSpc>
              <a:buClrTx/>
              <a:buSzTx/>
              <a:buNone/>
              <a:tabLst>
                <a:tab pos="381000" algn="l"/>
              </a:tabLst>
              <a:defRPr/>
            </a:pPr>
            <a:r>
              <a:rPr lang="en-US" altLang="zh-CN" sz="4398" smtClean="0">
                <a:solidFill>
                  <a:srgbClr val="33339A"/>
                </a:solidFill>
                <a:latin typeface="Tahoma"/>
              </a:rPr>
              <a:t>	</a:t>
            </a:r>
            <a:r>
              <a:rPr lang="zh-CN" altLang="en-US" sz="2802" smtClean="0">
                <a:solidFill>
                  <a:srgbClr val="000000"/>
                </a:solidFill>
                <a:latin typeface="Times New Roman"/>
              </a:rPr>
              <a:t>异或非门或同或门 </a:t>
            </a:r>
            <a:r>
              <a:rPr lang="en-US" altLang="zh-CN" sz="2802" b="1" smtClean="0">
                <a:solidFill>
                  <a:srgbClr val="000000"/>
                </a:solidFill>
                <a:latin typeface="Tahoma"/>
              </a:rPr>
              <a:t>(</a:t>
            </a:r>
            <a:r>
              <a:rPr lang="en-US" altLang="zh-CN" sz="2961" b="1" smtClean="0">
                <a:solidFill>
                  <a:srgbClr val="000000"/>
                </a:solidFill>
                <a:latin typeface="Tahoma"/>
              </a:rPr>
              <a:t>XNOR</a:t>
            </a:r>
            <a:r>
              <a:rPr lang="en-US" altLang="zh-CN" sz="2802" b="1" smtClean="0">
                <a:solidFill>
                  <a:srgbClr val="000000"/>
                </a:solidFill>
                <a:latin typeface="Tahoma"/>
              </a:rPr>
              <a:t>)</a:t>
            </a:r>
            <a:endParaRPr lang="zh-CN" altLang="en-US" sz="2802" b="1">
              <a:solidFill>
                <a:srgbClr val="000000"/>
              </a:solidFill>
              <a:latin typeface="Tahoma"/>
            </a:endParaRPr>
          </a:p>
        </p:txBody>
      </p:sp>
      <p:sp>
        <p:nvSpPr>
          <p:cNvPr id="9" name="TextBox 8"/>
          <p:cNvSpPr txBox="1"/>
          <p:nvPr/>
        </p:nvSpPr>
        <p:spPr>
          <a:xfrm>
            <a:off x="2005209" y="4179315"/>
            <a:ext cx="2834109" cy="1603003"/>
          </a:xfrm>
          <a:prstGeom prst="rect">
            <a:avLst/>
          </a:prstGeom>
          <a:noFill/>
        </p:spPr>
        <p:txBody>
          <a:bodyPr vert="horz" wrap="none" lIns="0" tIns="0" rIns="0" bIns="0" rtlCol="0">
            <a:spAutoFit/>
          </a:bodyPr>
          <a:lstStyle/>
          <a:p>
            <a:pPr>
              <a:lnSpc>
                <a:spcPts val="2894"/>
              </a:lnSpc>
            </a:pPr>
            <a:r>
              <a:rPr lang="en-US" altLang="zh-CN" sz="2400" smtClean="0">
                <a:solidFill>
                  <a:srgbClr val="000000"/>
                </a:solidFill>
                <a:latin typeface="Tahoma"/>
              </a:rPr>
              <a:t>(a) XNOR</a:t>
            </a:r>
            <a:r>
              <a:rPr lang="zh-CN" altLang="en-US" sz="2400" smtClean="0">
                <a:solidFill>
                  <a:srgbClr val="000000"/>
                </a:solidFill>
                <a:latin typeface="Times New Roman"/>
              </a:rPr>
              <a:t>逻辑功能</a:t>
            </a:r>
          </a:p>
          <a:p>
            <a:pPr>
              <a:lnSpc>
                <a:spcPts val="3168"/>
              </a:lnSpc>
            </a:pPr>
            <a:r>
              <a:rPr lang="en-US" altLang="zh-CN" sz="2400" smtClean="0">
                <a:solidFill>
                  <a:srgbClr val="000000"/>
                </a:solidFill>
                <a:latin typeface="Tahoma"/>
              </a:rPr>
              <a:t>(b) XNOR</a:t>
            </a:r>
            <a:r>
              <a:rPr lang="zh-CN" altLang="en-US" sz="2400" smtClean="0">
                <a:solidFill>
                  <a:srgbClr val="000000"/>
                </a:solidFill>
                <a:latin typeface="Times New Roman"/>
              </a:rPr>
              <a:t>门电子功能</a:t>
            </a:r>
          </a:p>
          <a:p>
            <a:pPr>
              <a:lnSpc>
                <a:spcPts val="3162"/>
              </a:lnSpc>
            </a:pPr>
            <a:r>
              <a:rPr lang="en-US" altLang="zh-CN" sz="2400" smtClean="0">
                <a:solidFill>
                  <a:srgbClr val="000000"/>
                </a:solidFill>
                <a:latin typeface="Tahoma"/>
              </a:rPr>
              <a:t>(c) </a:t>
            </a:r>
            <a:r>
              <a:rPr lang="zh-CN" altLang="en-US" sz="2400" smtClean="0">
                <a:solidFill>
                  <a:srgbClr val="000000"/>
                </a:solidFill>
                <a:latin typeface="Times New Roman"/>
              </a:rPr>
              <a:t>标准符号</a:t>
            </a:r>
          </a:p>
          <a:p>
            <a:pPr>
              <a:lnSpc>
                <a:spcPts val="3162"/>
              </a:lnSpc>
            </a:pPr>
            <a:r>
              <a:rPr lang="en-US" altLang="zh-CN" sz="2400" smtClean="0">
                <a:solidFill>
                  <a:srgbClr val="000000"/>
                </a:solidFill>
                <a:latin typeface="Tahoma"/>
              </a:rPr>
              <a:t>(d) IEEE </a:t>
            </a:r>
            <a:r>
              <a:rPr lang="zh-CN" altLang="en-US" sz="2400" smtClean="0">
                <a:solidFill>
                  <a:srgbClr val="000000"/>
                </a:solidFill>
                <a:latin typeface="Times New Roman"/>
              </a:rPr>
              <a:t>块符号</a:t>
            </a:r>
            <a:endParaRPr lang="zh-CN" altLang="en-US" sz="2400">
              <a:solidFill>
                <a:srgbClr val="000000"/>
              </a:solidFill>
              <a:latin typeface="Times New Roman"/>
            </a:endParaRPr>
          </a:p>
        </p:txBody>
      </p:sp>
      <p:sp>
        <p:nvSpPr>
          <p:cNvPr id="10" name="TextBox 9"/>
          <p:cNvSpPr txBox="1"/>
          <p:nvPr/>
        </p:nvSpPr>
        <p:spPr>
          <a:xfrm>
            <a:off x="5711577" y="2990115"/>
            <a:ext cx="218008" cy="180755"/>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(c)</a:t>
            </a:r>
            <a:endParaRPr lang="zh-CN" altLang="en-US" sz="1534">
              <a:solidFill>
                <a:srgbClr val="000000"/>
              </a:solidFill>
              <a:latin typeface="Times New Roman"/>
            </a:endParaRPr>
          </a:p>
        </p:txBody>
      </p:sp>
      <p:sp>
        <p:nvSpPr>
          <p:cNvPr id="11" name="TextBox 10"/>
          <p:cNvSpPr txBox="1"/>
          <p:nvPr/>
        </p:nvSpPr>
        <p:spPr>
          <a:xfrm>
            <a:off x="6332613" y="3490745"/>
            <a:ext cx="109004" cy="180755"/>
          </a:xfrm>
          <a:prstGeom prst="rect">
            <a:avLst/>
          </a:prstGeom>
          <a:noFill/>
        </p:spPr>
        <p:txBody>
          <a:bodyPr vert="horz" wrap="none" lIns="0" tIns="0" rIns="0" bIns="0" rtlCol="0">
            <a:spAutoFit/>
          </a:bodyPr>
          <a:lstStyle/>
          <a:p>
            <a:pPr>
              <a:lnSpc>
                <a:spcPts val="1381"/>
              </a:lnSpc>
            </a:pPr>
            <a:r>
              <a:rPr lang="en-US" altLang="zh-CN" sz="1534" i="1" smtClean="0">
                <a:solidFill>
                  <a:srgbClr val="000000"/>
                </a:solidFill>
                <a:latin typeface="Times New Roman"/>
              </a:rPr>
              <a:t>Y</a:t>
            </a:r>
            <a:endParaRPr lang="zh-CN" altLang="en-US" sz="1534" i="1">
              <a:solidFill>
                <a:srgbClr val="000000"/>
              </a:solidFill>
              <a:latin typeface="Times New Roman"/>
            </a:endParaRPr>
          </a:p>
        </p:txBody>
      </p:sp>
      <p:sp>
        <p:nvSpPr>
          <p:cNvPr id="12" name="TextBox 11"/>
          <p:cNvSpPr txBox="1"/>
          <p:nvPr/>
        </p:nvSpPr>
        <p:spPr>
          <a:xfrm>
            <a:off x="5070748" y="3360446"/>
            <a:ext cx="120226" cy="418000"/>
          </a:xfrm>
          <a:prstGeom prst="rect">
            <a:avLst/>
          </a:prstGeom>
          <a:noFill/>
        </p:spPr>
        <p:txBody>
          <a:bodyPr vert="horz" wrap="none" lIns="0" tIns="0" rIns="0" bIns="0" rtlCol="0">
            <a:spAutoFit/>
          </a:bodyPr>
          <a:lstStyle/>
          <a:p>
            <a:pPr>
              <a:lnSpc>
                <a:spcPts val="1381"/>
              </a:lnSpc>
            </a:pPr>
            <a:r>
              <a:rPr lang="en-US" altLang="zh-CN" sz="1534" i="1" smtClean="0">
                <a:solidFill>
                  <a:srgbClr val="000000"/>
                </a:solidFill>
                <a:latin typeface="Times New Roman"/>
              </a:rPr>
              <a:t>A</a:t>
            </a:r>
          </a:p>
          <a:p>
            <a:pPr>
              <a:lnSpc>
                <a:spcPts val="2034"/>
              </a:lnSpc>
            </a:pPr>
            <a:r>
              <a:rPr lang="en-US" altLang="zh-CN" sz="1534" i="1" smtClean="0">
                <a:solidFill>
                  <a:srgbClr val="000000"/>
                </a:solidFill>
                <a:latin typeface="Times New Roman"/>
              </a:rPr>
              <a:t>B</a:t>
            </a:r>
            <a:endParaRPr lang="zh-CN" altLang="en-US" sz="1534" i="1">
              <a:solidFill>
                <a:srgbClr val="000000"/>
              </a:solidFill>
              <a:latin typeface="Times New Roman"/>
            </a:endParaRPr>
          </a:p>
        </p:txBody>
      </p:sp>
      <p:sp>
        <p:nvSpPr>
          <p:cNvPr id="13" name="TextBox 12"/>
          <p:cNvSpPr txBox="1"/>
          <p:nvPr/>
        </p:nvSpPr>
        <p:spPr>
          <a:xfrm>
            <a:off x="2193417" y="2947410"/>
            <a:ext cx="99386" cy="375744"/>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0</a:t>
            </a:r>
          </a:p>
          <a:p>
            <a:pPr>
              <a:lnSpc>
                <a:spcPts val="1536"/>
              </a:lnSpc>
            </a:pPr>
            <a:r>
              <a:rPr lang="en-US" altLang="zh-CN" sz="1534" smtClean="0">
                <a:solidFill>
                  <a:srgbClr val="000000"/>
                </a:solidFill>
                <a:latin typeface="Times New Roman"/>
              </a:rPr>
              <a:t>0</a:t>
            </a:r>
            <a:endParaRPr lang="zh-CN" altLang="en-US" sz="1534">
              <a:solidFill>
                <a:srgbClr val="000000"/>
              </a:solidFill>
              <a:latin typeface="Times New Roman"/>
            </a:endParaRPr>
          </a:p>
        </p:txBody>
      </p:sp>
      <p:sp>
        <p:nvSpPr>
          <p:cNvPr id="14" name="TextBox 13"/>
          <p:cNvSpPr txBox="1"/>
          <p:nvPr/>
        </p:nvSpPr>
        <p:spPr>
          <a:xfrm>
            <a:off x="2193417" y="3337568"/>
            <a:ext cx="99386" cy="375744"/>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1</a:t>
            </a:r>
          </a:p>
          <a:p>
            <a:pPr>
              <a:lnSpc>
                <a:spcPts val="1530"/>
              </a:lnSpc>
            </a:pPr>
            <a:r>
              <a:rPr lang="en-US" altLang="zh-CN" sz="1534" smtClean="0">
                <a:solidFill>
                  <a:srgbClr val="000000"/>
                </a:solidFill>
                <a:latin typeface="Times New Roman"/>
              </a:rPr>
              <a:t>1</a:t>
            </a:r>
            <a:endParaRPr lang="zh-CN" altLang="en-US" sz="1534">
              <a:solidFill>
                <a:srgbClr val="000000"/>
              </a:solidFill>
              <a:latin typeface="Times New Roman"/>
            </a:endParaRPr>
          </a:p>
        </p:txBody>
      </p:sp>
      <p:sp>
        <p:nvSpPr>
          <p:cNvPr id="15" name="TextBox 14"/>
          <p:cNvSpPr txBox="1"/>
          <p:nvPr/>
        </p:nvSpPr>
        <p:spPr>
          <a:xfrm>
            <a:off x="2386958" y="2947428"/>
            <a:ext cx="99386" cy="375744"/>
          </a:xfrm>
          <a:prstGeom prst="rect">
            <a:avLst/>
          </a:prstGeom>
          <a:noFill/>
        </p:spPr>
        <p:txBody>
          <a:bodyPr vert="horz" wrap="none" lIns="0" tIns="0" rIns="0" bIns="0" rtlCol="0">
            <a:spAutoFit/>
          </a:bodyPr>
          <a:lstStyle/>
          <a:p>
            <a:pPr>
              <a:lnSpc>
                <a:spcPts val="1381"/>
              </a:lnSpc>
            </a:pPr>
            <a:r>
              <a:rPr lang="en-US" altLang="zh-CN" sz="1534" dirty="0" smtClean="0">
                <a:solidFill>
                  <a:srgbClr val="000000"/>
                </a:solidFill>
                <a:latin typeface="Times New Roman"/>
              </a:rPr>
              <a:t>0</a:t>
            </a:r>
          </a:p>
          <a:p>
            <a:pPr>
              <a:lnSpc>
                <a:spcPts val="1536"/>
              </a:lnSpc>
            </a:pPr>
            <a:r>
              <a:rPr lang="en-US" altLang="zh-CN" sz="1534" dirty="0" smtClean="0">
                <a:solidFill>
                  <a:srgbClr val="000000"/>
                </a:solidFill>
                <a:latin typeface="Times New Roman"/>
              </a:rPr>
              <a:t>1</a:t>
            </a:r>
            <a:endParaRPr lang="zh-CN" altLang="en-US" sz="1534" dirty="0">
              <a:solidFill>
                <a:srgbClr val="000000"/>
              </a:solidFill>
              <a:latin typeface="Times New Roman"/>
            </a:endParaRPr>
          </a:p>
        </p:txBody>
      </p:sp>
      <p:sp>
        <p:nvSpPr>
          <p:cNvPr id="16" name="TextBox 15"/>
          <p:cNvSpPr txBox="1"/>
          <p:nvPr/>
        </p:nvSpPr>
        <p:spPr>
          <a:xfrm>
            <a:off x="2386958" y="3337586"/>
            <a:ext cx="99386" cy="375744"/>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0</a:t>
            </a:r>
          </a:p>
          <a:p>
            <a:pPr>
              <a:lnSpc>
                <a:spcPts val="1530"/>
              </a:lnSpc>
            </a:pPr>
            <a:r>
              <a:rPr lang="en-US" altLang="zh-CN" sz="1534" smtClean="0">
                <a:solidFill>
                  <a:srgbClr val="000000"/>
                </a:solidFill>
                <a:latin typeface="Times New Roman"/>
              </a:rPr>
              <a:t>1</a:t>
            </a:r>
            <a:endParaRPr lang="zh-CN" altLang="en-US" sz="1534">
              <a:solidFill>
                <a:srgbClr val="000000"/>
              </a:solidFill>
              <a:latin typeface="Times New Roman"/>
            </a:endParaRPr>
          </a:p>
        </p:txBody>
      </p:sp>
      <p:sp>
        <p:nvSpPr>
          <p:cNvPr id="17" name="TextBox 16"/>
          <p:cNvSpPr txBox="1"/>
          <p:nvPr/>
        </p:nvSpPr>
        <p:spPr>
          <a:xfrm>
            <a:off x="3200775" y="2947445"/>
            <a:ext cx="99386" cy="375744"/>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1</a:t>
            </a:r>
          </a:p>
          <a:p>
            <a:pPr>
              <a:lnSpc>
                <a:spcPts val="1536"/>
              </a:lnSpc>
            </a:pPr>
            <a:r>
              <a:rPr lang="en-US" altLang="zh-CN" sz="1534" smtClean="0">
                <a:solidFill>
                  <a:srgbClr val="000000"/>
                </a:solidFill>
                <a:latin typeface="Times New Roman"/>
              </a:rPr>
              <a:t>0</a:t>
            </a:r>
            <a:endParaRPr lang="zh-CN" altLang="en-US" sz="1534">
              <a:solidFill>
                <a:srgbClr val="000000"/>
              </a:solidFill>
              <a:latin typeface="Times New Roman"/>
            </a:endParaRPr>
          </a:p>
        </p:txBody>
      </p:sp>
      <p:sp>
        <p:nvSpPr>
          <p:cNvPr id="18" name="TextBox 17"/>
          <p:cNvSpPr txBox="1"/>
          <p:nvPr/>
        </p:nvSpPr>
        <p:spPr>
          <a:xfrm>
            <a:off x="3200775" y="3337604"/>
            <a:ext cx="99386" cy="375744"/>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0</a:t>
            </a:r>
          </a:p>
          <a:p>
            <a:pPr>
              <a:lnSpc>
                <a:spcPts val="1530"/>
              </a:lnSpc>
            </a:pPr>
            <a:r>
              <a:rPr lang="en-US" altLang="zh-CN" sz="1534" smtClean="0">
                <a:solidFill>
                  <a:srgbClr val="000000"/>
                </a:solidFill>
                <a:latin typeface="Times New Roman"/>
              </a:rPr>
              <a:t>1</a:t>
            </a:r>
            <a:endParaRPr lang="zh-CN" altLang="en-US" sz="1534">
              <a:solidFill>
                <a:srgbClr val="000000"/>
              </a:solidFill>
              <a:latin typeface="Times New Roman"/>
            </a:endParaRPr>
          </a:p>
        </p:txBody>
      </p:sp>
      <p:sp>
        <p:nvSpPr>
          <p:cNvPr id="19" name="TextBox 18"/>
          <p:cNvSpPr txBox="1"/>
          <p:nvPr/>
        </p:nvSpPr>
        <p:spPr>
          <a:xfrm>
            <a:off x="2908161" y="3771172"/>
            <a:ext cx="218008" cy="180755"/>
          </a:xfrm>
          <a:prstGeom prst="rect">
            <a:avLst/>
          </a:prstGeom>
          <a:noFill/>
        </p:spPr>
        <p:txBody>
          <a:bodyPr vert="horz" wrap="none" lIns="0" tIns="0" rIns="0" bIns="0" rtlCol="0">
            <a:spAutoFit/>
          </a:bodyPr>
          <a:lstStyle/>
          <a:p>
            <a:pPr>
              <a:lnSpc>
                <a:spcPts val="1381"/>
              </a:lnSpc>
            </a:pPr>
            <a:r>
              <a:rPr lang="en-US" altLang="zh-CN" sz="1534" smtClean="0">
                <a:solidFill>
                  <a:srgbClr val="000000"/>
                </a:solidFill>
                <a:latin typeface="Times New Roman"/>
              </a:rPr>
              <a:t>(a)</a:t>
            </a:r>
            <a:endParaRPr lang="zh-CN" altLang="en-US" sz="1534">
              <a:solidFill>
                <a:srgbClr val="000000"/>
              </a:solidFill>
              <a:latin typeface="Times New Roman"/>
            </a:endParaRPr>
          </a:p>
        </p:txBody>
      </p:sp>
      <p:sp>
        <p:nvSpPr>
          <p:cNvPr id="20" name="TextBox 19"/>
          <p:cNvSpPr txBox="1"/>
          <p:nvPr/>
        </p:nvSpPr>
        <p:spPr>
          <a:xfrm>
            <a:off x="6318108" y="2602271"/>
            <a:ext cx="109004" cy="180755"/>
          </a:xfrm>
          <a:prstGeom prst="rect">
            <a:avLst/>
          </a:prstGeom>
          <a:noFill/>
        </p:spPr>
        <p:txBody>
          <a:bodyPr vert="horz" wrap="none" lIns="0" tIns="0" rIns="0" bIns="0" rtlCol="0">
            <a:spAutoFit/>
          </a:bodyPr>
          <a:lstStyle/>
          <a:p>
            <a:pPr>
              <a:lnSpc>
                <a:spcPts val="1381"/>
              </a:lnSpc>
            </a:pPr>
            <a:r>
              <a:rPr lang="en-US" altLang="zh-CN" sz="1534" i="1" smtClean="0">
                <a:solidFill>
                  <a:srgbClr val="000000"/>
                </a:solidFill>
                <a:latin typeface="Times New Roman"/>
              </a:rPr>
              <a:t>Y</a:t>
            </a:r>
            <a:endParaRPr lang="zh-CN" altLang="en-US" sz="1534" i="1">
              <a:solidFill>
                <a:srgbClr val="000000"/>
              </a:solidFill>
              <a:latin typeface="Times New Roman"/>
            </a:endParaRPr>
          </a:p>
        </p:txBody>
      </p:sp>
      <p:sp>
        <p:nvSpPr>
          <p:cNvPr id="21" name="TextBox 20"/>
          <p:cNvSpPr txBox="1"/>
          <p:nvPr/>
        </p:nvSpPr>
        <p:spPr>
          <a:xfrm>
            <a:off x="5072239" y="2471970"/>
            <a:ext cx="120226" cy="418000"/>
          </a:xfrm>
          <a:prstGeom prst="rect">
            <a:avLst/>
          </a:prstGeom>
          <a:noFill/>
        </p:spPr>
        <p:txBody>
          <a:bodyPr vert="horz" wrap="none" lIns="0" tIns="0" rIns="0" bIns="0" rtlCol="0">
            <a:spAutoFit/>
          </a:bodyPr>
          <a:lstStyle/>
          <a:p>
            <a:pPr>
              <a:lnSpc>
                <a:spcPts val="1381"/>
              </a:lnSpc>
            </a:pPr>
            <a:r>
              <a:rPr lang="en-US" altLang="zh-CN" sz="1534" i="1" smtClean="0">
                <a:solidFill>
                  <a:srgbClr val="000000"/>
                </a:solidFill>
                <a:latin typeface="Times New Roman"/>
              </a:rPr>
              <a:t>A</a:t>
            </a:r>
          </a:p>
          <a:p>
            <a:pPr>
              <a:lnSpc>
                <a:spcPts val="2040"/>
              </a:lnSpc>
            </a:pPr>
            <a:r>
              <a:rPr lang="en-US" altLang="zh-CN" sz="1534" i="1" smtClean="0">
                <a:solidFill>
                  <a:srgbClr val="000000"/>
                </a:solidFill>
                <a:latin typeface="Times New Roman"/>
              </a:rPr>
              <a:t>B</a:t>
            </a:r>
            <a:endParaRPr lang="zh-CN" altLang="en-US" sz="1534" i="1">
              <a:solidFill>
                <a:srgbClr val="000000"/>
              </a:solidFill>
              <a:latin typeface="Times New Roman"/>
            </a:endParaRPr>
          </a:p>
        </p:txBody>
      </p:sp>
      <p:sp>
        <p:nvSpPr>
          <p:cNvPr id="22" name="TextBox 21"/>
          <p:cNvSpPr txBox="1"/>
          <p:nvPr/>
        </p:nvSpPr>
        <p:spPr>
          <a:xfrm>
            <a:off x="4102246" y="2650218"/>
            <a:ext cx="448841" cy="180755"/>
          </a:xfrm>
          <a:prstGeom prst="rect">
            <a:avLst/>
          </a:prstGeom>
          <a:noFill/>
        </p:spPr>
        <p:txBody>
          <a:bodyPr vert="horz" wrap="none" lIns="0" tIns="0" rIns="0" bIns="0" rtlCol="0">
            <a:spAutoFit/>
          </a:bodyPr>
          <a:lstStyle/>
          <a:p>
            <a:pPr>
              <a:lnSpc>
                <a:spcPts val="1381"/>
              </a:lnSpc>
            </a:pPr>
            <a:r>
              <a:rPr lang="en-US" altLang="zh-CN" sz="1534" i="1" smtClean="0">
                <a:solidFill>
                  <a:srgbClr val="000000"/>
                </a:solidFill>
                <a:latin typeface="Times New Roman"/>
              </a:rPr>
              <a:t>AB  Y</a:t>
            </a:r>
            <a:endParaRPr lang="zh-CN" altLang="en-US" sz="1534" i="1">
              <a:solidFill>
                <a:srgbClr val="000000"/>
              </a:solidFill>
              <a:latin typeface="Times New Roman"/>
            </a:endParaRPr>
          </a:p>
        </p:txBody>
      </p:sp>
      <p:sp>
        <p:nvSpPr>
          <p:cNvPr id="23" name="TextBox 22"/>
          <p:cNvSpPr txBox="1"/>
          <p:nvPr/>
        </p:nvSpPr>
        <p:spPr>
          <a:xfrm>
            <a:off x="4106067" y="2947384"/>
            <a:ext cx="524887" cy="371897"/>
          </a:xfrm>
          <a:prstGeom prst="rect">
            <a:avLst/>
          </a:prstGeom>
          <a:noFill/>
        </p:spPr>
        <p:txBody>
          <a:bodyPr vert="horz" wrap="none" lIns="0" tIns="0" rIns="0" bIns="0" rtlCol="0">
            <a:spAutoFit/>
          </a:bodyPr>
          <a:lstStyle/>
          <a:p>
            <a:pPr>
              <a:lnSpc>
                <a:spcPts val="1381"/>
              </a:lnSpc>
            </a:pPr>
            <a:r>
              <a:rPr lang="pt-BR" altLang="zh-CN" sz="1534" smtClean="0">
                <a:solidFill>
                  <a:srgbClr val="000000"/>
                </a:solidFill>
                <a:latin typeface="Times New Roman"/>
              </a:rPr>
              <a:t>L L  H</a:t>
            </a:r>
          </a:p>
          <a:p>
            <a:pPr>
              <a:lnSpc>
                <a:spcPts val="1536"/>
              </a:lnSpc>
            </a:pPr>
            <a:r>
              <a:rPr lang="pt-BR" altLang="zh-CN" sz="1534" smtClean="0">
                <a:solidFill>
                  <a:srgbClr val="000000"/>
                </a:solidFill>
                <a:latin typeface="Times New Roman"/>
              </a:rPr>
              <a:t>L H  L</a:t>
            </a:r>
            <a:endParaRPr lang="zh-CN" altLang="en-US" sz="1534">
              <a:solidFill>
                <a:srgbClr val="000000"/>
              </a:solidFill>
              <a:latin typeface="Times New Roman"/>
            </a:endParaRPr>
          </a:p>
        </p:txBody>
      </p:sp>
      <p:sp>
        <p:nvSpPr>
          <p:cNvPr id="24" name="TextBox 23"/>
          <p:cNvSpPr txBox="1"/>
          <p:nvPr/>
        </p:nvSpPr>
        <p:spPr>
          <a:xfrm>
            <a:off x="4106067" y="3337540"/>
            <a:ext cx="577081" cy="600742"/>
          </a:xfrm>
          <a:prstGeom prst="rect">
            <a:avLst/>
          </a:prstGeom>
          <a:noFill/>
        </p:spPr>
        <p:txBody>
          <a:bodyPr vert="horz" wrap="none" lIns="0" tIns="0" rIns="0" bIns="0" rtlCol="0">
            <a:spAutoFit/>
          </a:bodyPr>
          <a:lstStyle/>
          <a:p>
            <a:pPr marL="0" marR="0" lvl="0" indent="0" defTabSz="914400" eaLnBrk="1" fontAlgn="auto" latinLnBrk="0" hangingPunct="1">
              <a:lnSpc>
                <a:spcPts val="1381"/>
              </a:lnSpc>
              <a:buClrTx/>
              <a:buSzTx/>
              <a:buNone/>
              <a:tabLst>
                <a:tab pos="203200" algn="l"/>
              </a:tabLst>
              <a:defRPr/>
            </a:pPr>
            <a:r>
              <a:rPr lang="pt-BR" altLang="zh-CN" sz="1534" smtClean="0">
                <a:solidFill>
                  <a:srgbClr val="000000"/>
                </a:solidFill>
                <a:latin typeface="Times New Roman"/>
              </a:rPr>
              <a:t>H L  L</a:t>
            </a:r>
          </a:p>
          <a:p>
            <a:pPr marL="0" marR="0" lvl="0" indent="0" defTabSz="914400" eaLnBrk="1" fontAlgn="auto" latinLnBrk="0" hangingPunct="1">
              <a:lnSpc>
                <a:spcPts val="1530"/>
              </a:lnSpc>
              <a:buClrTx/>
              <a:buSzTx/>
              <a:buNone/>
              <a:tabLst>
                <a:tab pos="203200" algn="l"/>
              </a:tabLst>
              <a:defRPr/>
            </a:pPr>
            <a:r>
              <a:rPr lang="pt-BR" altLang="zh-CN" sz="1534" smtClean="0">
                <a:solidFill>
                  <a:srgbClr val="000000"/>
                </a:solidFill>
                <a:latin typeface="Times New Roman"/>
              </a:rPr>
              <a:t>H H  H</a:t>
            </a:r>
          </a:p>
          <a:p>
            <a:pPr marL="0" marR="0" lvl="0" indent="0" defTabSz="914400" eaLnBrk="1" fontAlgn="auto" latinLnBrk="0" hangingPunct="1">
              <a:lnSpc>
                <a:spcPts val="1884"/>
              </a:lnSpc>
              <a:buClrTx/>
              <a:buSzTx/>
              <a:buNone/>
              <a:tabLst>
                <a:tab pos="203200" algn="l"/>
              </a:tabLst>
              <a:defRPr/>
            </a:pPr>
            <a:r>
              <a:rPr lang="pt-BR" altLang="zh-CN" sz="1534" smtClean="0">
                <a:solidFill>
                  <a:srgbClr val="000000"/>
                </a:solidFill>
                <a:latin typeface="Times New Roman"/>
              </a:rPr>
              <a:t>	(b)</a:t>
            </a:r>
            <a:endParaRPr lang="zh-CN" altLang="en-US" sz="1534">
              <a:solidFill>
                <a:srgbClr val="000000"/>
              </a:solidFill>
              <a:latin typeface="Times New Roman"/>
            </a:endParaRPr>
          </a:p>
        </p:txBody>
      </p:sp>
      <p:sp>
        <p:nvSpPr>
          <p:cNvPr id="25" name="TextBox 24"/>
          <p:cNvSpPr txBox="1"/>
          <p:nvPr/>
        </p:nvSpPr>
        <p:spPr>
          <a:xfrm>
            <a:off x="2240781" y="2584794"/>
            <a:ext cx="1529265" cy="230832"/>
          </a:xfrm>
          <a:prstGeom prst="rect">
            <a:avLst/>
          </a:prstGeom>
          <a:noFill/>
        </p:spPr>
        <p:txBody>
          <a:bodyPr vert="horz" wrap="none" lIns="0" tIns="0" rIns="0" bIns="0" rtlCol="0">
            <a:spAutoFit/>
          </a:bodyPr>
          <a:lstStyle/>
          <a:p>
            <a:pPr>
              <a:lnSpc>
                <a:spcPts val="1780"/>
              </a:lnSpc>
            </a:pPr>
            <a:r>
              <a:rPr lang="pt-BR" altLang="zh-CN" sz="1534" i="1" dirty="0" smtClean="0">
                <a:solidFill>
                  <a:srgbClr val="000000"/>
                </a:solidFill>
                <a:latin typeface="Times New Roman"/>
              </a:rPr>
              <a:t>a </a:t>
            </a:r>
            <a:r>
              <a:rPr lang="pt-BR" altLang="zh-CN" sz="1534" i="1" dirty="0" smtClean="0">
                <a:solidFill>
                  <a:srgbClr val="000000"/>
                </a:solidFill>
                <a:latin typeface="Times New Roman"/>
              </a:rPr>
              <a:t>b  </a:t>
            </a:r>
            <a:r>
              <a:rPr lang="pt-BR" altLang="zh-CN" sz="1534" i="1" dirty="0" smtClean="0">
                <a:solidFill>
                  <a:srgbClr val="000000"/>
                </a:solidFill>
                <a:latin typeface="Times New Roman"/>
              </a:rPr>
              <a:t>f</a:t>
            </a:r>
            <a:r>
              <a:rPr lang="pt-BR" altLang="zh-CN" sz="1023" i="1" baseline="-25000" dirty="0" smtClean="0">
                <a:solidFill>
                  <a:srgbClr val="000000"/>
                </a:solidFill>
                <a:latin typeface="Times New Roman"/>
              </a:rPr>
              <a:t>XNOR</a:t>
            </a:r>
            <a:r>
              <a:rPr lang="pt-BR" altLang="zh-CN" sz="1534" i="1" dirty="0" smtClean="0">
                <a:solidFill>
                  <a:srgbClr val="000000"/>
                </a:solidFill>
                <a:latin typeface="Times New Roman"/>
              </a:rPr>
              <a:t>(a, </a:t>
            </a:r>
            <a:r>
              <a:rPr lang="pt-BR" altLang="zh-CN" sz="1534" i="1" dirty="0" smtClean="0">
                <a:solidFill>
                  <a:srgbClr val="000000"/>
                </a:solidFill>
                <a:latin typeface="Times New Roman"/>
              </a:rPr>
              <a:t>b)=a   b</a:t>
            </a:r>
            <a:endParaRPr lang="zh-CN" altLang="en-US" sz="1534" i="1" dirty="0">
              <a:solidFill>
                <a:srgbClr val="000000"/>
              </a:solidFill>
              <a:latin typeface="Times New Roman"/>
            </a:endParaRPr>
          </a:p>
        </p:txBody>
      </p:sp>
      <p:sp>
        <p:nvSpPr>
          <p:cNvPr id="26" name="TextBox 25"/>
          <p:cNvSpPr txBox="1"/>
          <p:nvPr/>
        </p:nvSpPr>
        <p:spPr>
          <a:xfrm>
            <a:off x="5651397" y="3381726"/>
            <a:ext cx="293350" cy="730969"/>
          </a:xfrm>
          <a:prstGeom prst="rect">
            <a:avLst/>
          </a:prstGeom>
          <a:noFill/>
        </p:spPr>
        <p:txBody>
          <a:bodyPr vert="horz" wrap="none" lIns="0" tIns="0" rIns="0" bIns="0" rtlCol="0">
            <a:spAutoFit/>
          </a:bodyPr>
          <a:lstStyle/>
          <a:p>
            <a:pPr marL="0" marR="0" lvl="0" indent="0" defTabSz="914400" eaLnBrk="1" fontAlgn="auto" latinLnBrk="0" hangingPunct="1">
              <a:lnSpc>
                <a:spcPts val="1381"/>
              </a:lnSpc>
              <a:buClrTx/>
              <a:buSzTx/>
              <a:buNone/>
              <a:tabLst>
                <a:tab pos="63500" algn="l"/>
              </a:tabLst>
              <a:defRPr/>
            </a:pPr>
            <a:r>
              <a:rPr lang="en-US" altLang="zh-CN" sz="1534" smtClean="0">
                <a:solidFill>
                  <a:srgbClr val="000000"/>
                </a:solidFill>
                <a:latin typeface="Times New Roman"/>
              </a:rPr>
              <a:t>=1</a:t>
            </a:r>
          </a:p>
          <a:p>
            <a:pPr marL="0" marR="0" lvl="0" indent="0" defTabSz="914400" eaLnBrk="1" fontAlgn="auto" latinLnBrk="0" hangingPunct="1">
              <a:lnSpc>
                <a:spcPts val="1000"/>
              </a:lnSpc>
              <a:buClrTx/>
              <a:buSzTx/>
              <a:buNone/>
              <a:tabLst>
                <a:tab pos="63500" algn="l"/>
              </a:tabLst>
              <a:defRPr/>
            </a:pPr>
            <a:endParaRPr lang="en-US" altLang="zh-CN" sz="1534" smtClean="0">
              <a:solidFill>
                <a:srgbClr val="000000"/>
              </a:solidFill>
              <a:latin typeface="Times New Roman"/>
            </a:endParaRPr>
          </a:p>
          <a:p>
            <a:pPr marL="0" marR="0" lvl="0" indent="0" defTabSz="914400" eaLnBrk="1" fontAlgn="auto" latinLnBrk="0" hangingPunct="1">
              <a:lnSpc>
                <a:spcPts val="1000"/>
              </a:lnSpc>
              <a:buClrTx/>
              <a:buSzTx/>
              <a:buNone/>
              <a:tabLst>
                <a:tab pos="63500" algn="l"/>
              </a:tabLst>
              <a:defRPr/>
            </a:pPr>
            <a:endParaRPr lang="en-US" altLang="zh-CN" sz="1534" smtClean="0">
              <a:solidFill>
                <a:srgbClr val="000000"/>
              </a:solidFill>
              <a:latin typeface="Times New Roman"/>
            </a:endParaRPr>
          </a:p>
          <a:p>
            <a:pPr marL="0" marR="0" lvl="0" indent="0" defTabSz="914400" eaLnBrk="1" fontAlgn="auto" latinLnBrk="0" hangingPunct="1">
              <a:lnSpc>
                <a:spcPts val="2254"/>
              </a:lnSpc>
              <a:buClrTx/>
              <a:buSzTx/>
              <a:buNone/>
              <a:tabLst>
                <a:tab pos="63500" algn="l"/>
              </a:tabLst>
              <a:defRPr/>
            </a:pPr>
            <a:r>
              <a:rPr lang="en-US" altLang="zh-CN" sz="1534" smtClean="0">
                <a:solidFill>
                  <a:srgbClr val="000000"/>
                </a:solidFill>
                <a:latin typeface="Times New Roman"/>
              </a:rPr>
              <a:t>	(d)</a:t>
            </a:r>
            <a:endParaRPr lang="zh-CN" altLang="en-US" sz="1534">
              <a:solidFill>
                <a:srgbClr val="000000"/>
              </a:solidFill>
              <a:latin typeface="Times New Roman"/>
            </a:endParaRPr>
          </a:p>
        </p:txBody>
      </p:sp>
      <p:sp>
        <p:nvSpPr>
          <p:cNvPr id="27" name="TextBox 26"/>
          <p:cNvSpPr txBox="1"/>
          <p:nvPr/>
        </p:nvSpPr>
        <p:spPr>
          <a:xfrm>
            <a:off x="2025801" y="1885665"/>
            <a:ext cx="3061736" cy="423193"/>
          </a:xfrm>
          <a:prstGeom prst="rect">
            <a:avLst/>
          </a:prstGeom>
          <a:noFill/>
        </p:spPr>
        <p:txBody>
          <a:bodyPr vert="horz" wrap="none" lIns="0" tIns="0" rIns="0" bIns="0" rtlCol="0">
            <a:spAutoFit/>
          </a:bodyPr>
          <a:lstStyle/>
          <a:p>
            <a:pPr>
              <a:lnSpc>
                <a:spcPts val="3303"/>
              </a:lnSpc>
            </a:pPr>
            <a:r>
              <a:rPr lang="pt-BR" altLang="zh-CN" sz="2394" i="1" dirty="0" smtClean="0">
                <a:solidFill>
                  <a:srgbClr val="000000"/>
                </a:solidFill>
                <a:latin typeface="Times New Roman"/>
              </a:rPr>
              <a:t>f </a:t>
            </a:r>
            <a:r>
              <a:rPr lang="pt-BR" altLang="zh-CN" sz="1396" i="1" dirty="0" smtClean="0">
                <a:solidFill>
                  <a:srgbClr val="000000"/>
                </a:solidFill>
                <a:latin typeface="Times New Roman"/>
              </a:rPr>
              <a:t>XNOR </a:t>
            </a:r>
            <a:r>
              <a:rPr lang="pt-BR" altLang="zh-CN" sz="2394" dirty="0" smtClean="0">
                <a:solidFill>
                  <a:srgbClr val="000000"/>
                </a:solidFill>
                <a:latin typeface="Times New Roman"/>
              </a:rPr>
              <a:t>(</a:t>
            </a:r>
            <a:r>
              <a:rPr lang="pt-BR" altLang="zh-CN" sz="2394" i="1" dirty="0" smtClean="0">
                <a:solidFill>
                  <a:srgbClr val="000000"/>
                </a:solidFill>
                <a:latin typeface="Times New Roman"/>
              </a:rPr>
              <a:t>a</a:t>
            </a:r>
            <a:r>
              <a:rPr lang="pt-BR" altLang="zh-CN" sz="2394" dirty="0" smtClean="0">
                <a:solidFill>
                  <a:srgbClr val="000000"/>
                </a:solidFill>
                <a:latin typeface="Times New Roman"/>
              </a:rPr>
              <a:t>, </a:t>
            </a:r>
            <a:r>
              <a:rPr lang="pt-BR" altLang="zh-CN" sz="2394" i="1" dirty="0" smtClean="0">
                <a:solidFill>
                  <a:srgbClr val="000000"/>
                </a:solidFill>
                <a:latin typeface="Times New Roman"/>
              </a:rPr>
              <a:t>b</a:t>
            </a:r>
            <a:r>
              <a:rPr lang="pt-BR" altLang="zh-CN" sz="2394" dirty="0" smtClean="0">
                <a:solidFill>
                  <a:srgbClr val="000000"/>
                </a:solidFill>
                <a:latin typeface="Times New Roman"/>
              </a:rPr>
              <a:t>) </a:t>
            </a:r>
            <a:r>
              <a:rPr lang="pt-BR" altLang="zh-CN" sz="2394" dirty="0" smtClean="0">
                <a:solidFill>
                  <a:srgbClr val="000000"/>
                </a:solidFill>
                <a:latin typeface="Symbol"/>
              </a:rPr>
              <a:t>= </a:t>
            </a:r>
            <a:r>
              <a:rPr lang="pt-BR" altLang="zh-CN" sz="2394" i="1" dirty="0" smtClean="0">
                <a:solidFill>
                  <a:srgbClr val="000000"/>
                </a:solidFill>
                <a:latin typeface="Times New Roman"/>
              </a:rPr>
              <a:t>a </a:t>
            </a:r>
            <a:r>
              <a:rPr lang="pt-BR" altLang="zh-CN" sz="2394" dirty="0" smtClean="0">
                <a:solidFill>
                  <a:srgbClr val="000000"/>
                </a:solidFill>
                <a:latin typeface="Symbol"/>
              </a:rPr>
              <a:t> </a:t>
            </a:r>
            <a:r>
              <a:rPr lang="pt-BR" altLang="zh-CN" sz="2394" i="1" dirty="0" smtClean="0">
                <a:solidFill>
                  <a:srgbClr val="000000"/>
                </a:solidFill>
                <a:latin typeface="Times New Roman"/>
              </a:rPr>
              <a:t>b </a:t>
            </a:r>
            <a:r>
              <a:rPr lang="pt-BR" altLang="zh-CN" sz="2394" dirty="0" smtClean="0">
                <a:solidFill>
                  <a:srgbClr val="000000"/>
                </a:solidFill>
                <a:latin typeface="Symbol"/>
              </a:rPr>
              <a:t>= </a:t>
            </a:r>
            <a:r>
              <a:rPr lang="pt-BR" altLang="zh-CN" sz="2394" i="1" dirty="0" smtClean="0">
                <a:solidFill>
                  <a:srgbClr val="000000"/>
                </a:solidFill>
                <a:latin typeface="Times New Roman"/>
              </a:rPr>
              <a:t>a </a:t>
            </a:r>
            <a:r>
              <a:rPr lang="pt-BR" altLang="zh-CN" sz="2394" i="1" dirty="0" smtClean="0">
                <a:solidFill>
                  <a:srgbClr val="000000"/>
                </a:solidFill>
                <a:latin typeface="楷体_GB2312"/>
                <a:ea typeface="楷体_GB2312"/>
              </a:rPr>
              <a:t> </a:t>
            </a:r>
            <a:r>
              <a:rPr lang="pt-BR" altLang="zh-CN" sz="2394" i="1" dirty="0" smtClean="0">
                <a:solidFill>
                  <a:srgbClr val="000000"/>
                </a:solidFill>
                <a:latin typeface="Times New Roman"/>
              </a:rPr>
              <a:t> </a:t>
            </a:r>
            <a:r>
              <a:rPr lang="pt-BR" altLang="zh-CN" sz="2394" i="1" dirty="0" smtClean="0">
                <a:solidFill>
                  <a:srgbClr val="000000"/>
                </a:solidFill>
                <a:latin typeface="Times New Roman"/>
              </a:rPr>
              <a:t>b</a:t>
            </a:r>
            <a:endParaRPr lang="zh-CN" altLang="en-US" sz="2394" i="1" dirty="0">
              <a:solidFill>
                <a:srgbClr val="000000"/>
              </a:solidFill>
              <a:latin typeface="Times New Roman"/>
            </a:endParaRPr>
          </a:p>
        </p:txBody>
      </p:sp>
      <p:sp>
        <p:nvSpPr>
          <p:cNvPr id="28" name="TextBox 27"/>
          <p:cNvSpPr txBox="1"/>
          <p:nvPr/>
        </p:nvSpPr>
        <p:spPr>
          <a:xfrm>
            <a:off x="5489852" y="4242375"/>
            <a:ext cx="2923877" cy="1179810"/>
          </a:xfrm>
          <a:prstGeom prst="rect">
            <a:avLst/>
          </a:prstGeom>
          <a:noFill/>
        </p:spPr>
        <p:txBody>
          <a:bodyPr vert="horz" wrap="none" lIns="0" tIns="0" rIns="0" bIns="0" rtlCol="0">
            <a:spAutoFit/>
          </a:bodyPr>
          <a:lstStyle/>
          <a:p>
            <a:pPr>
              <a:lnSpc>
                <a:spcPts val="2799"/>
              </a:lnSpc>
            </a:pPr>
            <a:r>
              <a:rPr lang="zh-CN" altLang="en-US" sz="2802" smtClean="0">
                <a:solidFill>
                  <a:srgbClr val="000000"/>
                </a:solidFill>
                <a:latin typeface="Times New Roman"/>
              </a:rPr>
              <a:t>功能</a:t>
            </a:r>
          </a:p>
          <a:p>
            <a:pPr>
              <a:lnSpc>
                <a:spcPts val="3220"/>
              </a:lnSpc>
            </a:pPr>
            <a:r>
              <a:rPr lang="en-US" altLang="zh-CN" sz="1698" smtClean="0">
                <a:solidFill>
                  <a:srgbClr val="1C1C1C"/>
                </a:solidFill>
                <a:latin typeface="Times New Roman"/>
              </a:rPr>
              <a:t>(a)    </a:t>
            </a:r>
            <a:r>
              <a:rPr lang="zh-CN" altLang="en-US" sz="2400" smtClean="0">
                <a:solidFill>
                  <a:srgbClr val="000000"/>
                </a:solidFill>
                <a:latin typeface="Times New Roman"/>
              </a:rPr>
              <a:t>相同为</a:t>
            </a:r>
            <a:r>
              <a:rPr lang="en-US" altLang="zh-CN" sz="2405" smtClean="0">
                <a:solidFill>
                  <a:srgbClr val="000000"/>
                </a:solidFill>
                <a:latin typeface="Times New Roman"/>
              </a:rPr>
              <a:t>1</a:t>
            </a:r>
            <a:r>
              <a:rPr lang="zh-CN" altLang="en-US" sz="2400" smtClean="0">
                <a:solidFill>
                  <a:srgbClr val="000000"/>
                </a:solidFill>
                <a:latin typeface="Times New Roman"/>
              </a:rPr>
              <a:t>，不同为</a:t>
            </a:r>
            <a:r>
              <a:rPr lang="en-US" altLang="zh-CN" sz="2405" smtClean="0">
                <a:solidFill>
                  <a:srgbClr val="000000"/>
                </a:solidFill>
                <a:latin typeface="Times New Roman"/>
              </a:rPr>
              <a:t>0</a:t>
            </a:r>
          </a:p>
          <a:p>
            <a:pPr>
              <a:lnSpc>
                <a:spcPts val="3162"/>
              </a:lnSpc>
            </a:pPr>
            <a:r>
              <a:rPr lang="en-US" altLang="zh-CN" sz="1698" smtClean="0">
                <a:solidFill>
                  <a:srgbClr val="1C1C1C"/>
                </a:solidFill>
                <a:latin typeface="Times New Roman"/>
              </a:rPr>
              <a:t>(b)    </a:t>
            </a:r>
            <a:r>
              <a:rPr lang="en-US" altLang="zh-CN" sz="2405" smtClean="0">
                <a:solidFill>
                  <a:srgbClr val="000000"/>
                </a:solidFill>
                <a:latin typeface="Times New Roman"/>
              </a:rPr>
              <a:t>1</a:t>
            </a:r>
            <a:r>
              <a:rPr lang="zh-CN" altLang="en-US" sz="2400" smtClean="0">
                <a:solidFill>
                  <a:srgbClr val="000000"/>
                </a:solidFill>
                <a:latin typeface="Times New Roman"/>
              </a:rPr>
              <a:t>通过，</a:t>
            </a:r>
            <a:r>
              <a:rPr lang="en-US" altLang="zh-CN" sz="2405" smtClean="0">
                <a:solidFill>
                  <a:srgbClr val="000000"/>
                </a:solidFill>
                <a:latin typeface="Times New Roman"/>
              </a:rPr>
              <a:t>0</a:t>
            </a:r>
            <a:r>
              <a:rPr lang="zh-CN" altLang="en-US" sz="2400" smtClean="0">
                <a:solidFill>
                  <a:srgbClr val="000000"/>
                </a:solidFill>
                <a:latin typeface="Times New Roman"/>
              </a:rPr>
              <a:t>取反</a:t>
            </a:r>
            <a:endParaRPr lang="zh-CN" altLang="en-US" sz="2400">
              <a:solidFill>
                <a:srgbClr val="000000"/>
              </a:solidFill>
              <a:latin typeface="Times New Roman"/>
            </a:endParaRPr>
          </a:p>
        </p:txBody>
      </p:sp>
      <p:graphicFrame>
        <p:nvGraphicFramePr>
          <p:cNvPr id="501762" name="Object 2"/>
          <p:cNvGraphicFramePr>
            <a:graphicFrameLocks noChangeAspect="1"/>
          </p:cNvGraphicFramePr>
          <p:nvPr/>
        </p:nvGraphicFramePr>
        <p:xfrm>
          <a:off x="3777342" y="1981199"/>
          <a:ext cx="228600" cy="246185"/>
        </p:xfrm>
        <a:graphic>
          <a:graphicData uri="http://schemas.openxmlformats.org/presentationml/2006/ole">
            <p:oleObj spid="_x0000_s501762" name="Equation" r:id="rId6" imgW="164880" imgH="177480" progId="Equation.DSMT4">
              <p:embed/>
            </p:oleObj>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67.tmp"/>
          <p:cNvPicPr>
            <a:picLocks/>
          </p:cNvPicPr>
          <p:nvPr/>
        </p:nvPicPr>
        <p:blipFill>
          <a:blip r:embed="rId3"/>
          <a:stretch>
            <a:fillRect/>
          </a:stretch>
        </p:blipFill>
        <p:spPr>
          <a:xfrm>
            <a:off x="0" y="-1"/>
            <a:ext cx="9118600" cy="6819900"/>
          </a:xfrm>
          <a:prstGeom prst="rect">
            <a:avLst/>
          </a:prstGeom>
        </p:spPr>
      </p:pic>
      <p:pic>
        <p:nvPicPr>
          <p:cNvPr id="3" name="图片 2" descr="ws_769.tmp"/>
          <p:cNvPicPr>
            <a:picLocks/>
          </p:cNvPicPr>
          <p:nvPr/>
        </p:nvPicPr>
        <p:blipFill>
          <a:blip r:embed="rId4"/>
          <a:stretch>
            <a:fillRect/>
          </a:stretch>
        </p:blipFill>
        <p:spPr>
          <a:xfrm>
            <a:off x="101600" y="444500"/>
            <a:ext cx="8572500" cy="927100"/>
          </a:xfrm>
          <a:prstGeom prst="rect">
            <a:avLst/>
          </a:prstGeom>
        </p:spPr>
      </p:pic>
      <p:sp>
        <p:nvSpPr>
          <p:cNvPr id="4" name="TextBox 3"/>
          <p:cNvSpPr txBox="1"/>
          <p:nvPr/>
        </p:nvSpPr>
        <p:spPr>
          <a:xfrm>
            <a:off x="8388483" y="6502654"/>
            <a:ext cx="195566" cy="200311"/>
          </a:xfrm>
          <a:prstGeom prst="rect">
            <a:avLst/>
          </a:prstGeom>
          <a:noFill/>
        </p:spPr>
        <p:txBody>
          <a:bodyPr vert="horz" wrap="none" lIns="0" tIns="0" rIns="0" bIns="0" rtlCol="0">
            <a:spAutoFit/>
          </a:bodyPr>
          <a:lstStyle/>
          <a:p>
            <a:pPr>
              <a:lnSpc>
                <a:spcPts val="1686"/>
              </a:lnSpc>
            </a:pPr>
            <a:r>
              <a:rPr lang="en-US" altLang="zh-CN" sz="1398" smtClean="0">
                <a:solidFill>
                  <a:srgbClr val="000000"/>
                </a:solidFill>
                <a:latin typeface="Tahoma"/>
              </a:rPr>
              <a:t>29</a:t>
            </a:r>
            <a:endParaRPr lang="zh-CN" altLang="en-US" sz="1398">
              <a:solidFill>
                <a:srgbClr val="000000"/>
              </a:solidFill>
              <a:latin typeface="Tahoma"/>
            </a:endParaRPr>
          </a:p>
        </p:txBody>
      </p:sp>
      <p:sp>
        <p:nvSpPr>
          <p:cNvPr id="6" name="TextBox 5"/>
          <p:cNvSpPr txBox="1"/>
          <p:nvPr/>
        </p:nvSpPr>
        <p:spPr>
          <a:xfrm>
            <a:off x="1230255" y="405129"/>
            <a:ext cx="4433906" cy="1474763"/>
          </a:xfrm>
          <a:prstGeom prst="rect">
            <a:avLst/>
          </a:prstGeom>
          <a:noFill/>
        </p:spPr>
        <p:txBody>
          <a:bodyPr vert="horz" wrap="none" lIns="0" tIns="0" rIns="0" bIns="0" rtlCol="0">
            <a:spAutoFit/>
          </a:bodyPr>
          <a:lstStyle/>
          <a:p>
            <a:pPr marL="0" marR="0" lvl="0" indent="0" defTabSz="914400" eaLnBrk="1" fontAlgn="auto" latinLnBrk="0" hangingPunct="1">
              <a:lnSpc>
                <a:spcPts val="5304"/>
              </a:lnSpc>
              <a:buClrTx/>
              <a:buSzTx/>
              <a:buNone/>
              <a:tabLst>
                <a:tab pos="381000" algn="l"/>
              </a:tabLst>
              <a:defRPr/>
            </a:pPr>
            <a:r>
              <a:rPr lang="zh-CN" altLang="en-US" sz="4398" smtClean="0">
                <a:solidFill>
                  <a:srgbClr val="33339A"/>
                </a:solidFill>
                <a:latin typeface="Times New Roman"/>
              </a:rPr>
              <a:t>基本功能模块</a:t>
            </a:r>
            <a:r>
              <a:rPr lang="en-US" altLang="zh-CN" sz="4398" smtClean="0">
                <a:solidFill>
                  <a:srgbClr val="33339A"/>
                </a:solidFill>
                <a:latin typeface="Tahoma"/>
              </a:rPr>
              <a:t>(19)</a:t>
            </a: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1000"/>
              </a:lnSpc>
              <a:buClrTx/>
              <a:buSzTx/>
              <a:buNone/>
              <a:tabLst>
                <a:tab pos="381000" algn="l"/>
              </a:tabLst>
              <a:defRPr/>
            </a:pPr>
            <a:endParaRPr lang="en-US" altLang="zh-CN" sz="4398" smtClean="0">
              <a:solidFill>
                <a:srgbClr val="33339A"/>
              </a:solidFill>
              <a:latin typeface="Tahoma"/>
            </a:endParaRPr>
          </a:p>
          <a:p>
            <a:pPr marL="0" marR="0" lvl="0" indent="0" defTabSz="914400" eaLnBrk="1" fontAlgn="auto" latinLnBrk="0" hangingPunct="1">
              <a:lnSpc>
                <a:spcPts val="4211"/>
              </a:lnSpc>
              <a:buClrTx/>
              <a:buSzTx/>
              <a:buNone/>
              <a:tabLst>
                <a:tab pos="381000" algn="l"/>
              </a:tabLst>
              <a:defRPr/>
            </a:pPr>
            <a:r>
              <a:rPr lang="en-US" altLang="zh-CN" sz="4398" smtClean="0">
                <a:solidFill>
                  <a:srgbClr val="33339A"/>
                </a:solidFill>
                <a:latin typeface="Tahoma"/>
              </a:rPr>
              <a:t>	</a:t>
            </a:r>
            <a:r>
              <a:rPr lang="en-US" altLang="zh-CN" sz="2802" smtClean="0">
                <a:solidFill>
                  <a:srgbClr val="000000"/>
                </a:solidFill>
                <a:latin typeface="Tahoma"/>
              </a:rPr>
              <a:t>XNOR</a:t>
            </a:r>
            <a:r>
              <a:rPr lang="zh-CN" altLang="en-US" sz="2802" smtClean="0">
                <a:solidFill>
                  <a:srgbClr val="000000"/>
                </a:solidFill>
                <a:latin typeface="Times New Roman"/>
              </a:rPr>
              <a:t>的</a:t>
            </a:r>
            <a:r>
              <a:rPr lang="en-US" altLang="zh-CN" sz="2802" smtClean="0">
                <a:solidFill>
                  <a:srgbClr val="000000"/>
                </a:solidFill>
                <a:latin typeface="Tahoma"/>
              </a:rPr>
              <a:t>SOP</a:t>
            </a:r>
            <a:r>
              <a:rPr lang="zh-CN" altLang="en-US" sz="2802" smtClean="0">
                <a:solidFill>
                  <a:srgbClr val="000000"/>
                </a:solidFill>
                <a:latin typeface="Times New Roman"/>
              </a:rPr>
              <a:t>和</a:t>
            </a:r>
            <a:r>
              <a:rPr lang="en-US" altLang="zh-CN" sz="2802" smtClean="0">
                <a:solidFill>
                  <a:srgbClr val="000000"/>
                </a:solidFill>
                <a:latin typeface="Tahoma"/>
              </a:rPr>
              <a:t>POS</a:t>
            </a:r>
            <a:endParaRPr lang="zh-CN" altLang="en-US" sz="2802">
              <a:solidFill>
                <a:srgbClr val="000000"/>
              </a:solidFill>
              <a:latin typeface="Tahoma"/>
            </a:endParaRPr>
          </a:p>
        </p:txBody>
      </p:sp>
      <p:sp>
        <p:nvSpPr>
          <p:cNvPr id="7" name="TextBox 6"/>
          <p:cNvSpPr txBox="1"/>
          <p:nvPr/>
        </p:nvSpPr>
        <p:spPr>
          <a:xfrm>
            <a:off x="1719459" y="1881316"/>
            <a:ext cx="169918" cy="364972"/>
          </a:xfrm>
          <a:prstGeom prst="rect">
            <a:avLst/>
          </a:prstGeom>
          <a:noFill/>
        </p:spPr>
        <p:txBody>
          <a:bodyPr vert="horz" wrap="none" lIns="0" tIns="0" rIns="0" bIns="0" rtlCol="0">
            <a:spAutoFit/>
          </a:bodyPr>
          <a:lstStyle/>
          <a:p>
            <a:pPr>
              <a:lnSpc>
                <a:spcPts val="3059"/>
              </a:lnSpc>
            </a:pPr>
            <a:r>
              <a:rPr lang="en-US" altLang="zh-CN" sz="2536" smtClean="0">
                <a:solidFill>
                  <a:srgbClr val="000000"/>
                </a:solidFill>
                <a:latin typeface="Tahoma"/>
              </a:rPr>
              <a:t>a</a:t>
            </a:r>
            <a:endParaRPr lang="zh-CN" altLang="en-US" sz="2536">
              <a:solidFill>
                <a:srgbClr val="000000"/>
              </a:solidFill>
              <a:latin typeface="Tahoma"/>
            </a:endParaRPr>
          </a:p>
        </p:txBody>
      </p:sp>
      <p:sp>
        <p:nvSpPr>
          <p:cNvPr id="9" name="TextBox 8"/>
          <p:cNvSpPr txBox="1"/>
          <p:nvPr/>
        </p:nvSpPr>
        <p:spPr>
          <a:xfrm>
            <a:off x="4197516" y="5093908"/>
            <a:ext cx="179536" cy="364972"/>
          </a:xfrm>
          <a:prstGeom prst="rect">
            <a:avLst/>
          </a:prstGeom>
          <a:noFill/>
        </p:spPr>
        <p:txBody>
          <a:bodyPr vert="horz" wrap="none" lIns="0" tIns="0" rIns="0" bIns="0" rtlCol="0">
            <a:spAutoFit/>
          </a:bodyPr>
          <a:lstStyle/>
          <a:p>
            <a:pPr>
              <a:lnSpc>
                <a:spcPts val="3059"/>
              </a:lnSpc>
            </a:pPr>
            <a:r>
              <a:rPr lang="en-US" altLang="zh-CN" sz="2536" smtClean="0">
                <a:solidFill>
                  <a:srgbClr val="000000"/>
                </a:solidFill>
                <a:latin typeface="Tahoma"/>
              </a:rPr>
              <a:t>b</a:t>
            </a:r>
            <a:endParaRPr lang="zh-CN" altLang="en-US" sz="2536">
              <a:solidFill>
                <a:srgbClr val="000000"/>
              </a:solidFill>
              <a:latin typeface="Tahoma"/>
            </a:endParaRPr>
          </a:p>
        </p:txBody>
      </p:sp>
      <p:sp>
        <p:nvSpPr>
          <p:cNvPr id="10" name="TextBox 9"/>
          <p:cNvSpPr txBox="1"/>
          <p:nvPr/>
        </p:nvSpPr>
        <p:spPr>
          <a:xfrm>
            <a:off x="2451012" y="1881316"/>
            <a:ext cx="1203856" cy="397545"/>
          </a:xfrm>
          <a:prstGeom prst="rect">
            <a:avLst/>
          </a:prstGeom>
          <a:noFill/>
        </p:spPr>
        <p:txBody>
          <a:bodyPr vert="horz" wrap="none" lIns="0" tIns="0" rIns="0" bIns="0" rtlCol="0">
            <a:spAutoFit/>
          </a:bodyPr>
          <a:lstStyle/>
          <a:p>
            <a:pPr>
              <a:lnSpc>
                <a:spcPts val="3059"/>
              </a:lnSpc>
            </a:pPr>
            <a:r>
              <a:rPr lang="en-US" altLang="zh-CN" sz="2536" dirty="0" smtClean="0">
                <a:solidFill>
                  <a:srgbClr val="000000"/>
                </a:solidFill>
                <a:latin typeface="Tahoma"/>
              </a:rPr>
              <a:t>b </a:t>
            </a:r>
            <a:r>
              <a:rPr lang="en-US" altLang="zh-CN" sz="2342" dirty="0" smtClean="0">
                <a:solidFill>
                  <a:srgbClr val="000000"/>
                </a:solidFill>
                <a:latin typeface="Symbol"/>
              </a:rPr>
              <a:t>= </a:t>
            </a:r>
            <a:r>
              <a:rPr lang="en-US" altLang="zh-CN" sz="2342" i="1" dirty="0" smtClean="0">
                <a:solidFill>
                  <a:srgbClr val="000000"/>
                </a:solidFill>
                <a:latin typeface="Times New Roman"/>
              </a:rPr>
              <a:t>a </a:t>
            </a:r>
            <a:r>
              <a:rPr lang="pt-BR" altLang="zh-CN" sz="2342" dirty="0" smtClean="0">
                <a:solidFill>
                  <a:srgbClr val="000000"/>
                </a:solidFill>
                <a:latin typeface="Symbol"/>
              </a:rPr>
              <a:t>⋅</a:t>
            </a:r>
            <a:r>
              <a:rPr lang="en-US" altLang="zh-CN" sz="2342" dirty="0" smtClean="0">
                <a:solidFill>
                  <a:srgbClr val="000000"/>
                </a:solidFill>
                <a:latin typeface="Symbol"/>
              </a:rPr>
              <a:t> </a:t>
            </a:r>
            <a:r>
              <a:rPr lang="en-US" altLang="zh-CN" sz="2342" i="1" dirty="0" smtClean="0">
                <a:solidFill>
                  <a:srgbClr val="000000"/>
                </a:solidFill>
                <a:latin typeface="Times New Roman"/>
              </a:rPr>
              <a:t>b</a:t>
            </a:r>
            <a:endParaRPr lang="zh-CN" altLang="en-US" sz="2342" i="1" dirty="0">
              <a:solidFill>
                <a:srgbClr val="000000"/>
              </a:solidFill>
              <a:latin typeface="Times New Roman"/>
            </a:endParaRPr>
          </a:p>
        </p:txBody>
      </p:sp>
      <p:sp>
        <p:nvSpPr>
          <p:cNvPr id="11" name="TextBox 10"/>
          <p:cNvSpPr txBox="1"/>
          <p:nvPr/>
        </p:nvSpPr>
        <p:spPr>
          <a:xfrm>
            <a:off x="2785482" y="2383852"/>
            <a:ext cx="2393284" cy="2295500"/>
          </a:xfrm>
          <a:prstGeom prst="rect">
            <a:avLst/>
          </a:prstGeom>
          <a:noFill/>
        </p:spPr>
        <p:txBody>
          <a:bodyPr vert="horz" wrap="none" lIns="0" tIns="0" rIns="0" bIns="0" rtlCol="0">
            <a:spAutoFit/>
          </a:bodyPr>
          <a:lstStyle/>
          <a:p>
            <a:pPr>
              <a:lnSpc>
                <a:spcPts val="2866"/>
              </a:lnSpc>
            </a:pPr>
            <a:r>
              <a:rPr lang="pt-BR" altLang="zh-CN" sz="2342" dirty="0" smtClean="0">
                <a:solidFill>
                  <a:srgbClr val="000000"/>
                </a:solidFill>
                <a:latin typeface="Symbol"/>
              </a:rPr>
              <a:t>= </a:t>
            </a:r>
            <a:r>
              <a:rPr lang="pt-BR" altLang="zh-CN" sz="2342" i="1" dirty="0" smtClean="0">
                <a:solidFill>
                  <a:srgbClr val="000000"/>
                </a:solidFill>
                <a:latin typeface="Times New Roman"/>
              </a:rPr>
              <a:t>a b </a:t>
            </a:r>
            <a:r>
              <a:rPr lang="pt-BR" altLang="zh-CN" sz="2342" dirty="0" smtClean="0">
                <a:solidFill>
                  <a:srgbClr val="000000"/>
                </a:solidFill>
                <a:latin typeface="Symbol"/>
              </a:rPr>
              <a:t>+</a:t>
            </a:r>
            <a:r>
              <a:rPr lang="pt-BR" altLang="zh-CN" sz="2342" i="1" dirty="0" smtClean="0">
                <a:solidFill>
                  <a:srgbClr val="000000"/>
                </a:solidFill>
                <a:latin typeface="Times New Roman"/>
              </a:rPr>
              <a:t>ab</a:t>
            </a:r>
            <a:endParaRPr lang="pt-BR" altLang="zh-CN" sz="2342" i="1" dirty="0" smtClean="0">
              <a:solidFill>
                <a:srgbClr val="000000"/>
              </a:solidFill>
              <a:latin typeface="Times New Roman"/>
            </a:endParaRPr>
          </a:p>
          <a:p>
            <a:pPr>
              <a:lnSpc>
                <a:spcPts val="1000"/>
              </a:lnSpc>
            </a:pPr>
            <a:endParaRPr lang="pt-BR" altLang="zh-CN" sz="2342" i="1" dirty="0" smtClean="0">
              <a:solidFill>
                <a:srgbClr val="000000"/>
              </a:solidFill>
              <a:latin typeface="Times New Roman"/>
            </a:endParaRPr>
          </a:p>
          <a:p>
            <a:pPr>
              <a:lnSpc>
                <a:spcPts val="2948"/>
              </a:lnSpc>
            </a:pPr>
            <a:r>
              <a:rPr lang="pt-BR" altLang="zh-CN" sz="2342" dirty="0" smtClean="0">
                <a:solidFill>
                  <a:srgbClr val="000000"/>
                </a:solidFill>
                <a:latin typeface="Symbol"/>
              </a:rPr>
              <a:t>=</a:t>
            </a:r>
            <a:r>
              <a:rPr lang="pt-BR" altLang="zh-CN" sz="2342" i="1" dirty="0" smtClean="0">
                <a:solidFill>
                  <a:srgbClr val="000000"/>
                </a:solidFill>
                <a:latin typeface="Times New Roman"/>
              </a:rPr>
              <a:t>a b</a:t>
            </a:r>
            <a:r>
              <a:rPr lang="pt-BR" altLang="zh-CN" sz="2342" dirty="0" smtClean="0">
                <a:solidFill>
                  <a:srgbClr val="000000"/>
                </a:solidFill>
                <a:latin typeface="Symbol"/>
              </a:rPr>
              <a:t>⋅</a:t>
            </a:r>
            <a:r>
              <a:rPr lang="pt-BR" altLang="zh-CN" sz="2342" i="1" dirty="0" smtClean="0">
                <a:solidFill>
                  <a:srgbClr val="000000"/>
                </a:solidFill>
                <a:latin typeface="Times New Roman"/>
              </a:rPr>
              <a:t>ab</a:t>
            </a:r>
            <a:endParaRPr lang="pt-BR" altLang="zh-CN" sz="2342" i="1" dirty="0" smtClean="0">
              <a:solidFill>
                <a:srgbClr val="000000"/>
              </a:solidFill>
              <a:latin typeface="Times New Roman"/>
            </a:endParaRPr>
          </a:p>
          <a:p>
            <a:pPr>
              <a:lnSpc>
                <a:spcPts val="3660"/>
              </a:lnSpc>
            </a:pPr>
            <a:r>
              <a:rPr lang="pt-BR" altLang="zh-CN" sz="2342" dirty="0" smtClean="0">
                <a:solidFill>
                  <a:srgbClr val="000000"/>
                </a:solidFill>
                <a:latin typeface="Symbol"/>
              </a:rPr>
              <a:t>= </a:t>
            </a:r>
            <a:r>
              <a:rPr lang="pt-BR" altLang="zh-CN" sz="2342" dirty="0" smtClean="0">
                <a:solidFill>
                  <a:srgbClr val="000000"/>
                </a:solidFill>
                <a:latin typeface="Times New Roman"/>
              </a:rPr>
              <a:t>(</a:t>
            </a:r>
            <a:r>
              <a:rPr lang="pt-BR" altLang="zh-CN" sz="2342" i="1" dirty="0" smtClean="0">
                <a:solidFill>
                  <a:srgbClr val="000000"/>
                </a:solidFill>
                <a:latin typeface="Times New Roman"/>
              </a:rPr>
              <a:t>a </a:t>
            </a:r>
            <a:r>
              <a:rPr lang="pt-BR" altLang="zh-CN" sz="2342" dirty="0" smtClean="0">
                <a:solidFill>
                  <a:srgbClr val="000000"/>
                </a:solidFill>
                <a:latin typeface="Symbol"/>
              </a:rPr>
              <a:t>+ </a:t>
            </a:r>
            <a:r>
              <a:rPr lang="pt-BR" altLang="zh-CN" sz="2342" i="1" dirty="0" smtClean="0">
                <a:solidFill>
                  <a:srgbClr val="000000"/>
                </a:solidFill>
                <a:latin typeface="Times New Roman"/>
              </a:rPr>
              <a:t>b </a:t>
            </a:r>
            <a:r>
              <a:rPr lang="pt-BR" altLang="zh-CN" sz="2342" dirty="0" smtClean="0">
                <a:solidFill>
                  <a:srgbClr val="000000"/>
                </a:solidFill>
                <a:latin typeface="Times New Roman"/>
              </a:rPr>
              <a:t>)(</a:t>
            </a:r>
            <a:r>
              <a:rPr lang="pt-BR" altLang="zh-CN" sz="2342" i="1" dirty="0" smtClean="0">
                <a:solidFill>
                  <a:srgbClr val="000000"/>
                </a:solidFill>
                <a:latin typeface="Times New Roman"/>
              </a:rPr>
              <a:t>a </a:t>
            </a:r>
            <a:r>
              <a:rPr lang="pt-BR" altLang="zh-CN" sz="2342" dirty="0" smtClean="0">
                <a:solidFill>
                  <a:srgbClr val="000000"/>
                </a:solidFill>
                <a:latin typeface="Symbol"/>
              </a:rPr>
              <a:t>+ </a:t>
            </a:r>
            <a:r>
              <a:rPr lang="pt-BR" altLang="zh-CN" sz="2342" i="1" dirty="0" smtClean="0">
                <a:solidFill>
                  <a:srgbClr val="000000"/>
                </a:solidFill>
                <a:latin typeface="Times New Roman"/>
              </a:rPr>
              <a:t>b</a:t>
            </a:r>
            <a:r>
              <a:rPr lang="pt-BR" altLang="zh-CN" sz="2342" dirty="0" smtClean="0">
                <a:solidFill>
                  <a:srgbClr val="000000"/>
                </a:solidFill>
                <a:latin typeface="Times New Roman"/>
              </a:rPr>
              <a:t>)</a:t>
            </a:r>
          </a:p>
          <a:p>
            <a:pPr>
              <a:lnSpc>
                <a:spcPts val="3660"/>
              </a:lnSpc>
            </a:pPr>
            <a:r>
              <a:rPr lang="pt-BR" altLang="zh-CN" sz="2342" dirty="0" smtClean="0">
                <a:solidFill>
                  <a:srgbClr val="000000"/>
                </a:solidFill>
                <a:latin typeface="Symbol"/>
              </a:rPr>
              <a:t>= </a:t>
            </a:r>
            <a:r>
              <a:rPr lang="pt-BR" altLang="zh-CN" sz="2342" i="1" dirty="0" smtClean="0">
                <a:solidFill>
                  <a:srgbClr val="000000"/>
                </a:solidFill>
                <a:latin typeface="Times New Roman"/>
              </a:rPr>
              <a:t>aa </a:t>
            </a:r>
            <a:r>
              <a:rPr lang="pt-BR" altLang="zh-CN" sz="2342" dirty="0" smtClean="0">
                <a:solidFill>
                  <a:srgbClr val="000000"/>
                </a:solidFill>
                <a:latin typeface="Symbol"/>
              </a:rPr>
              <a:t>+ </a:t>
            </a:r>
            <a:r>
              <a:rPr lang="pt-BR" altLang="zh-CN" sz="2342" i="1" dirty="0" smtClean="0">
                <a:solidFill>
                  <a:srgbClr val="000000"/>
                </a:solidFill>
                <a:latin typeface="Times New Roman"/>
              </a:rPr>
              <a:t>ab </a:t>
            </a:r>
            <a:r>
              <a:rPr lang="pt-BR" altLang="zh-CN" sz="2342" dirty="0" smtClean="0">
                <a:solidFill>
                  <a:srgbClr val="000000"/>
                </a:solidFill>
                <a:latin typeface="Symbol"/>
              </a:rPr>
              <a:t>+</a:t>
            </a:r>
            <a:r>
              <a:rPr lang="pt-BR" altLang="zh-CN" sz="2342" i="1" dirty="0" smtClean="0">
                <a:solidFill>
                  <a:srgbClr val="000000"/>
                </a:solidFill>
                <a:latin typeface="Times New Roman"/>
              </a:rPr>
              <a:t>a b</a:t>
            </a:r>
            <a:r>
              <a:rPr lang="pt-BR" altLang="zh-CN" sz="2342" dirty="0" smtClean="0">
                <a:solidFill>
                  <a:srgbClr val="000000"/>
                </a:solidFill>
                <a:latin typeface="Symbol"/>
              </a:rPr>
              <a:t>+</a:t>
            </a:r>
            <a:r>
              <a:rPr lang="pt-BR" altLang="zh-CN" sz="2342" i="1" dirty="0" smtClean="0">
                <a:solidFill>
                  <a:srgbClr val="000000"/>
                </a:solidFill>
                <a:latin typeface="Times New Roman"/>
              </a:rPr>
              <a:t>b </a:t>
            </a:r>
            <a:r>
              <a:rPr lang="pt-BR" altLang="zh-CN" sz="2342" i="1" dirty="0" smtClean="0">
                <a:solidFill>
                  <a:srgbClr val="000000"/>
                </a:solidFill>
                <a:latin typeface="Times New Roman"/>
              </a:rPr>
              <a:t>b</a:t>
            </a:r>
          </a:p>
          <a:p>
            <a:pPr>
              <a:lnSpc>
                <a:spcPts val="3660"/>
              </a:lnSpc>
            </a:pPr>
            <a:r>
              <a:rPr lang="pt-BR" altLang="zh-CN" sz="2342" dirty="0" smtClean="0">
                <a:solidFill>
                  <a:srgbClr val="000000"/>
                </a:solidFill>
                <a:latin typeface="Symbol"/>
              </a:rPr>
              <a:t>= </a:t>
            </a:r>
            <a:r>
              <a:rPr lang="pt-BR" altLang="zh-CN" sz="2342" i="1" dirty="0" smtClean="0">
                <a:solidFill>
                  <a:srgbClr val="000000"/>
                </a:solidFill>
                <a:latin typeface="Times New Roman"/>
              </a:rPr>
              <a:t>ab </a:t>
            </a:r>
            <a:r>
              <a:rPr lang="pt-BR" altLang="zh-CN" sz="2342" dirty="0" smtClean="0">
                <a:solidFill>
                  <a:srgbClr val="000000"/>
                </a:solidFill>
                <a:latin typeface="Symbol"/>
              </a:rPr>
              <a:t>+ </a:t>
            </a:r>
            <a:r>
              <a:rPr lang="pt-BR" altLang="zh-CN" sz="2342" i="1" dirty="0" smtClean="0">
                <a:solidFill>
                  <a:srgbClr val="000000"/>
                </a:solidFill>
                <a:latin typeface="Times New Roman"/>
              </a:rPr>
              <a:t>a b</a:t>
            </a:r>
            <a:endParaRPr lang="zh-CN" altLang="en-US" sz="2342" i="1" dirty="0">
              <a:solidFill>
                <a:srgbClr val="000000"/>
              </a:solidFill>
              <a:latin typeface="Times New Roman"/>
            </a:endParaRPr>
          </a:p>
        </p:txBody>
      </p:sp>
      <p:sp>
        <p:nvSpPr>
          <p:cNvPr id="12" name="TextBox 11"/>
          <p:cNvSpPr txBox="1"/>
          <p:nvPr/>
        </p:nvSpPr>
        <p:spPr>
          <a:xfrm>
            <a:off x="1792627" y="5065061"/>
            <a:ext cx="1365758" cy="397353"/>
          </a:xfrm>
          <a:prstGeom prst="rect">
            <a:avLst/>
          </a:prstGeom>
          <a:noFill/>
        </p:spPr>
        <p:txBody>
          <a:bodyPr vert="horz" wrap="none" lIns="0" tIns="0" rIns="0" bIns="0" rtlCol="0">
            <a:spAutoFit/>
          </a:bodyPr>
          <a:lstStyle/>
          <a:p>
            <a:pPr>
              <a:lnSpc>
                <a:spcPts val="3307"/>
              </a:lnSpc>
            </a:pPr>
            <a:r>
              <a:rPr lang="en-US" altLang="zh-CN" sz="2702" i="1" dirty="0" smtClean="0">
                <a:solidFill>
                  <a:srgbClr val="000000"/>
                </a:solidFill>
                <a:latin typeface="Times New Roman"/>
              </a:rPr>
              <a:t>a </a:t>
            </a:r>
            <a:r>
              <a:rPr lang="en-US" altLang="zh-CN" sz="2702" i="1" dirty="0" smtClean="0">
                <a:solidFill>
                  <a:srgbClr val="000000"/>
                </a:solidFill>
                <a:latin typeface="Times New Roman"/>
              </a:rPr>
              <a:t> </a:t>
            </a:r>
            <a:r>
              <a:rPr lang="en-US" altLang="zh-CN" sz="2702" dirty="0" smtClean="0">
                <a:solidFill>
                  <a:srgbClr val="000000"/>
                </a:solidFill>
                <a:latin typeface="Symbol"/>
              </a:rPr>
              <a:t> </a:t>
            </a:r>
            <a:r>
              <a:rPr lang="en-US" altLang="zh-CN" sz="2702" i="1" dirty="0" smtClean="0">
                <a:solidFill>
                  <a:srgbClr val="000000"/>
                </a:solidFill>
                <a:latin typeface="Times New Roman"/>
              </a:rPr>
              <a:t>b  </a:t>
            </a:r>
            <a:r>
              <a:rPr lang="en-US" altLang="zh-CN" sz="2400" dirty="0" smtClean="0">
                <a:solidFill>
                  <a:srgbClr val="000000"/>
                </a:solidFill>
                <a:latin typeface="Tahoma"/>
              </a:rPr>
              <a:t>=  </a:t>
            </a:r>
            <a:r>
              <a:rPr lang="en-US" altLang="zh-CN" sz="2536" dirty="0" smtClean="0">
                <a:solidFill>
                  <a:srgbClr val="000000"/>
                </a:solidFill>
                <a:latin typeface="Tahoma"/>
              </a:rPr>
              <a:t>a</a:t>
            </a:r>
            <a:endParaRPr lang="zh-CN" altLang="en-US" sz="2536" dirty="0">
              <a:solidFill>
                <a:srgbClr val="000000"/>
              </a:solidFill>
              <a:latin typeface="Tahoma"/>
            </a:endParaRPr>
          </a:p>
        </p:txBody>
      </p:sp>
      <p:graphicFrame>
        <p:nvGraphicFramePr>
          <p:cNvPr id="502786" name="Object 2"/>
          <p:cNvGraphicFramePr>
            <a:graphicFrameLocks noChangeAspect="1"/>
          </p:cNvGraphicFramePr>
          <p:nvPr/>
        </p:nvGraphicFramePr>
        <p:xfrm>
          <a:off x="1959428" y="5127170"/>
          <a:ext cx="304800" cy="328246"/>
        </p:xfrm>
        <a:graphic>
          <a:graphicData uri="http://schemas.openxmlformats.org/presentationml/2006/ole">
            <p:oleObj spid="_x0000_s502786" name="Equation" r:id="rId5" imgW="164880" imgH="177480" progId="Equation.DSMT4">
              <p:embed/>
            </p:oleObj>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3"/>
          <p:cNvSpPr>
            <a:spLocks noGrp="1" noChangeArrowheads="1"/>
          </p:cNvSpPr>
          <p:nvPr>
            <p:ph type="body" idx="4294967295"/>
            <p:custDataLst>
              <p:tags r:id="rId1"/>
            </p:custDataLst>
          </p:nvPr>
        </p:nvSpPr>
        <p:spPr>
          <a:xfrm>
            <a:off x="914400" y="1371600"/>
            <a:ext cx="8229600" cy="4525963"/>
          </a:xfrm>
        </p:spPr>
        <p:txBody>
          <a:bodyPr/>
          <a:lstStyle/>
          <a:p>
            <a:pPr eaLnBrk="1" hangingPunct="1"/>
            <a:r>
              <a:rPr lang="en-US" b="1" dirty="0" smtClean="0"/>
              <a:t>Perform logic functions: </a:t>
            </a:r>
          </a:p>
          <a:p>
            <a:pPr lvl="1" eaLnBrk="1" hangingPunct="1"/>
            <a:r>
              <a:rPr lang="en-US" dirty="0" smtClean="0"/>
              <a:t>inversion (NOT), AND, OR, NAND, NOR, etc.</a:t>
            </a:r>
          </a:p>
          <a:p>
            <a:pPr eaLnBrk="1" hangingPunct="1"/>
            <a:r>
              <a:rPr lang="en-US" b="1" dirty="0" smtClean="0"/>
              <a:t>Single-input: </a:t>
            </a:r>
          </a:p>
          <a:p>
            <a:pPr lvl="1" eaLnBrk="1" hangingPunct="1"/>
            <a:r>
              <a:rPr lang="en-US" dirty="0" smtClean="0"/>
              <a:t>NOT gate, buffer</a:t>
            </a:r>
          </a:p>
          <a:p>
            <a:pPr eaLnBrk="1" hangingPunct="1"/>
            <a:r>
              <a:rPr lang="en-US" b="1" dirty="0" smtClean="0"/>
              <a:t>Two-input: </a:t>
            </a:r>
          </a:p>
          <a:p>
            <a:pPr lvl="1" eaLnBrk="1" hangingPunct="1"/>
            <a:r>
              <a:rPr lang="en-US" dirty="0" smtClean="0"/>
              <a:t>AND, OR, XOR, NAND, NOR, XNOR</a:t>
            </a:r>
          </a:p>
          <a:p>
            <a:pPr eaLnBrk="1" hangingPunct="1"/>
            <a:r>
              <a:rPr lang="en-US" b="1" dirty="0" smtClean="0"/>
              <a:t>Multiple-input</a:t>
            </a:r>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Logic Gates</a:t>
            </a:r>
            <a:endParaRPr lang="en-US" sz="4400" dirty="0">
              <a:solidFill>
                <a:schemeClr val="bg1"/>
              </a:solidFill>
              <a:latin typeface="+mj-lt"/>
            </a:endParaRPr>
          </a:p>
        </p:txBody>
      </p:sp>
    </p:spTree>
    <p:extLst>
      <p:ext uri="{BB962C8B-B14F-4D97-AF65-F5344CB8AC3E}">
        <p14:creationId xmlns="" xmlns:p14="http://schemas.microsoft.com/office/powerpoint/2010/main" val="2706356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4" name="Object 4"/>
          <p:cNvGraphicFramePr>
            <a:graphicFrameLocks noGrp="1" noChangeAspect="1"/>
          </p:cNvGraphicFramePr>
          <p:nvPr>
            <p:ph sz="half" idx="4294967295"/>
            <p:extLst>
              <p:ext uri="{D42A27DB-BD31-4B8C-83A1-F6EECF244321}">
                <p14:modId xmlns="" xmlns:p14="http://schemas.microsoft.com/office/powerpoint/2010/main" val="2969874656"/>
              </p:ext>
            </p:extLst>
          </p:nvPr>
        </p:nvGraphicFramePr>
        <p:xfrm>
          <a:off x="1943100" y="1365250"/>
          <a:ext cx="2641600" cy="3663950"/>
        </p:xfrm>
        <a:graphic>
          <a:graphicData uri="http://schemas.openxmlformats.org/presentationml/2006/ole">
            <p:oleObj spid="_x0000_s16430" name="VISIO" r:id="rId5" imgW="885960" imgH="1228680" progId="Visio.Drawing.11">
              <p:embed/>
            </p:oleObj>
          </a:graphicData>
        </a:graphic>
      </p:graphicFrame>
      <p:graphicFrame>
        <p:nvGraphicFramePr>
          <p:cNvPr id="78855" name="Object 5"/>
          <p:cNvGraphicFramePr>
            <a:graphicFrameLocks noGrp="1" noChangeAspect="1"/>
          </p:cNvGraphicFramePr>
          <p:nvPr>
            <p:ph sz="half" idx="4294967295"/>
            <p:extLst>
              <p:ext uri="{D42A27DB-BD31-4B8C-83A1-F6EECF244321}">
                <p14:modId xmlns="" xmlns:p14="http://schemas.microsoft.com/office/powerpoint/2010/main" val="2608057419"/>
              </p:ext>
            </p:extLst>
          </p:nvPr>
        </p:nvGraphicFramePr>
        <p:xfrm>
          <a:off x="5316538" y="1447800"/>
          <a:ext cx="2535237" cy="3516313"/>
        </p:xfrm>
        <a:graphic>
          <a:graphicData uri="http://schemas.openxmlformats.org/presentationml/2006/ole">
            <p:oleObj spid="_x0000_s16431" name="VISIO" r:id="rId6" imgW="885960" imgH="1228680" progId="Visio.Drawing.11">
              <p:embed/>
            </p:oleObj>
          </a:graphicData>
        </a:graphic>
      </p:graphicFrame>
      <p:sp>
        <p:nvSpPr>
          <p:cNvPr id="7885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Single-Input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2844737467"/>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4" name="Object 4"/>
          <p:cNvGraphicFramePr>
            <a:graphicFrameLocks noGrp="1" noChangeAspect="1"/>
          </p:cNvGraphicFramePr>
          <p:nvPr>
            <p:ph sz="half" idx="4294967295"/>
            <p:extLst>
              <p:ext uri="{D42A27DB-BD31-4B8C-83A1-F6EECF244321}">
                <p14:modId xmlns="" xmlns:p14="http://schemas.microsoft.com/office/powerpoint/2010/main" val="3424423294"/>
              </p:ext>
            </p:extLst>
          </p:nvPr>
        </p:nvGraphicFramePr>
        <p:xfrm>
          <a:off x="1943100" y="1365250"/>
          <a:ext cx="2641600" cy="3663950"/>
        </p:xfrm>
        <a:graphic>
          <a:graphicData uri="http://schemas.openxmlformats.org/presentationml/2006/ole">
            <p:oleObj spid="_x0000_s47130" name="VISIO" r:id="rId5" imgW="885960" imgH="1228680" progId="Visio.Drawing.11">
              <p:embed/>
            </p:oleObj>
          </a:graphicData>
        </a:graphic>
      </p:graphicFrame>
      <p:graphicFrame>
        <p:nvGraphicFramePr>
          <p:cNvPr id="78855" name="Object 5"/>
          <p:cNvGraphicFramePr>
            <a:graphicFrameLocks noGrp="1" noChangeAspect="1"/>
          </p:cNvGraphicFramePr>
          <p:nvPr>
            <p:ph sz="half" idx="4294967295"/>
            <p:extLst>
              <p:ext uri="{D42A27DB-BD31-4B8C-83A1-F6EECF244321}">
                <p14:modId xmlns="" xmlns:p14="http://schemas.microsoft.com/office/powerpoint/2010/main" val="3946575575"/>
              </p:ext>
            </p:extLst>
          </p:nvPr>
        </p:nvGraphicFramePr>
        <p:xfrm>
          <a:off x="5316538" y="1447800"/>
          <a:ext cx="2535237" cy="3516313"/>
        </p:xfrm>
        <a:graphic>
          <a:graphicData uri="http://schemas.openxmlformats.org/presentationml/2006/ole">
            <p:oleObj spid="_x0000_s47131" name="VISIO" r:id="rId6" imgW="885960" imgH="1228680" progId="Visio.Drawing.11">
              <p:embed/>
            </p:oleObj>
          </a:graphicData>
        </a:graphic>
      </p:graphicFrame>
      <p:sp>
        <p:nvSpPr>
          <p:cNvPr id="7885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Single-Input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1937363663"/>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2" name="Object 4"/>
          <p:cNvGraphicFramePr>
            <a:graphicFrameLocks noGrp="1" noChangeAspect="1"/>
          </p:cNvGraphicFramePr>
          <p:nvPr>
            <p:ph sz="half" idx="4294967295"/>
            <p:extLst>
              <p:ext uri="{D42A27DB-BD31-4B8C-83A1-F6EECF244321}">
                <p14:modId xmlns="" xmlns:p14="http://schemas.microsoft.com/office/powerpoint/2010/main" val="4192023945"/>
              </p:ext>
            </p:extLst>
          </p:nvPr>
        </p:nvGraphicFramePr>
        <p:xfrm>
          <a:off x="1682750" y="1438275"/>
          <a:ext cx="2301875" cy="3787775"/>
        </p:xfrm>
        <a:graphic>
          <a:graphicData uri="http://schemas.openxmlformats.org/presentationml/2006/ole">
            <p:oleObj spid="_x0000_s18476" name="VISIO" r:id="rId5" imgW="885960" imgH="1457280" progId="Visio.Drawing.11">
              <p:embed/>
            </p:oleObj>
          </a:graphicData>
        </a:graphic>
      </p:graphicFrame>
      <p:graphicFrame>
        <p:nvGraphicFramePr>
          <p:cNvPr id="80903" name="Object 5"/>
          <p:cNvGraphicFramePr>
            <a:graphicFrameLocks noGrp="1" noChangeAspect="1"/>
          </p:cNvGraphicFramePr>
          <p:nvPr>
            <p:ph sz="half" idx="4294967295"/>
            <p:extLst>
              <p:ext uri="{D42A27DB-BD31-4B8C-83A1-F6EECF244321}">
                <p14:modId xmlns="" xmlns:p14="http://schemas.microsoft.com/office/powerpoint/2010/main" val="3538282583"/>
              </p:ext>
            </p:extLst>
          </p:nvPr>
        </p:nvGraphicFramePr>
        <p:xfrm>
          <a:off x="5005388" y="1447800"/>
          <a:ext cx="2332037" cy="3835400"/>
        </p:xfrm>
        <a:graphic>
          <a:graphicData uri="http://schemas.openxmlformats.org/presentationml/2006/ole">
            <p:oleObj spid="_x0000_s18477" name="VISIO" r:id="rId6" imgW="885960" imgH="1457280" progId="Visio.Drawing.11">
              <p:embed/>
            </p:oleObj>
          </a:graphicData>
        </a:graphic>
      </p:graphicFrame>
      <p:sp>
        <p:nvSpPr>
          <p:cNvPr id="8090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Two-Input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244739685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2" name="Object 4"/>
          <p:cNvGraphicFramePr>
            <a:graphicFrameLocks noGrp="1" noChangeAspect="1"/>
          </p:cNvGraphicFramePr>
          <p:nvPr>
            <p:ph sz="half" idx="4294967295"/>
            <p:extLst>
              <p:ext uri="{D42A27DB-BD31-4B8C-83A1-F6EECF244321}">
                <p14:modId xmlns="" xmlns:p14="http://schemas.microsoft.com/office/powerpoint/2010/main" val="3463158048"/>
              </p:ext>
            </p:extLst>
          </p:nvPr>
        </p:nvGraphicFramePr>
        <p:xfrm>
          <a:off x="1682750" y="1438275"/>
          <a:ext cx="2301875" cy="3787775"/>
        </p:xfrm>
        <a:graphic>
          <a:graphicData uri="http://schemas.openxmlformats.org/presentationml/2006/ole">
            <p:oleObj spid="_x0000_s48154" name="VISIO" r:id="rId5" imgW="885960" imgH="1457280" progId="Visio.Drawing.11">
              <p:embed/>
            </p:oleObj>
          </a:graphicData>
        </a:graphic>
      </p:graphicFrame>
      <p:graphicFrame>
        <p:nvGraphicFramePr>
          <p:cNvPr id="80903" name="Object 5"/>
          <p:cNvGraphicFramePr>
            <a:graphicFrameLocks noGrp="1" noChangeAspect="1"/>
          </p:cNvGraphicFramePr>
          <p:nvPr>
            <p:ph sz="half" idx="4294967295"/>
            <p:extLst>
              <p:ext uri="{D42A27DB-BD31-4B8C-83A1-F6EECF244321}">
                <p14:modId xmlns="" xmlns:p14="http://schemas.microsoft.com/office/powerpoint/2010/main" val="3448940321"/>
              </p:ext>
            </p:extLst>
          </p:nvPr>
        </p:nvGraphicFramePr>
        <p:xfrm>
          <a:off x="5005388" y="1447800"/>
          <a:ext cx="2332037" cy="3835400"/>
        </p:xfrm>
        <a:graphic>
          <a:graphicData uri="http://schemas.openxmlformats.org/presentationml/2006/ole">
            <p:oleObj spid="_x0000_s48155" name="VISIO" r:id="rId6" imgW="885960" imgH="1457280" progId="Visio.Drawing.11">
              <p:embed/>
            </p:oleObj>
          </a:graphicData>
        </a:graphic>
      </p:graphicFrame>
      <p:sp>
        <p:nvSpPr>
          <p:cNvPr id="8090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Two-Input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355234665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0" name="Object 4"/>
          <p:cNvGraphicFramePr>
            <a:graphicFrameLocks noGrp="1" noChangeAspect="1"/>
          </p:cNvGraphicFramePr>
          <p:nvPr>
            <p:ph sz="half" idx="4294967295"/>
            <p:extLst>
              <p:ext uri="{D42A27DB-BD31-4B8C-83A1-F6EECF244321}">
                <p14:modId xmlns="" xmlns:p14="http://schemas.microsoft.com/office/powerpoint/2010/main" val="857525615"/>
              </p:ext>
            </p:extLst>
          </p:nvPr>
        </p:nvGraphicFramePr>
        <p:xfrm>
          <a:off x="914400" y="1466850"/>
          <a:ext cx="8001000" cy="3255963"/>
        </p:xfrm>
        <a:graphic>
          <a:graphicData uri="http://schemas.openxmlformats.org/presentationml/2006/ole">
            <p:oleObj spid="_x0000_s20505" name="VISIO" r:id="rId5" imgW="3580920" imgH="1457280" progId="Visio.Drawing.11">
              <p:embed/>
            </p:oleObj>
          </a:graphicData>
        </a:graphic>
      </p:graphicFrame>
      <p:sp>
        <p:nvSpPr>
          <p:cNvPr id="8294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More Two-Input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1039774480"/>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0" name="Object 4"/>
          <p:cNvGraphicFramePr>
            <a:graphicFrameLocks noGrp="1" noChangeAspect="1"/>
          </p:cNvGraphicFramePr>
          <p:nvPr>
            <p:ph sz="half" idx="4294967295"/>
            <p:extLst>
              <p:ext uri="{D42A27DB-BD31-4B8C-83A1-F6EECF244321}">
                <p14:modId xmlns="" xmlns:p14="http://schemas.microsoft.com/office/powerpoint/2010/main" val="3920827044"/>
              </p:ext>
            </p:extLst>
          </p:nvPr>
        </p:nvGraphicFramePr>
        <p:xfrm>
          <a:off x="914400" y="1466850"/>
          <a:ext cx="8001000" cy="3257550"/>
        </p:xfrm>
        <a:graphic>
          <a:graphicData uri="http://schemas.openxmlformats.org/presentationml/2006/ole">
            <p:oleObj spid="_x0000_s49166" name="VISIO" r:id="rId5" imgW="3584448" imgH="1456944" progId="Visio.Drawing.11">
              <p:embed/>
            </p:oleObj>
          </a:graphicData>
        </a:graphic>
      </p:graphicFrame>
      <p:sp>
        <p:nvSpPr>
          <p:cNvPr id="8294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More Two-Input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397621591"/>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8" name="Object 4"/>
          <p:cNvGraphicFramePr>
            <a:graphicFrameLocks noGrp="1" noChangeAspect="1"/>
          </p:cNvGraphicFramePr>
          <p:nvPr>
            <p:ph sz="half" idx="4294967295"/>
            <p:extLst>
              <p:ext uri="{D42A27DB-BD31-4B8C-83A1-F6EECF244321}">
                <p14:modId xmlns="" xmlns:p14="http://schemas.microsoft.com/office/powerpoint/2010/main" val="3352772920"/>
              </p:ext>
            </p:extLst>
          </p:nvPr>
        </p:nvGraphicFramePr>
        <p:xfrm>
          <a:off x="1531938" y="1219200"/>
          <a:ext cx="2374900" cy="4733925"/>
        </p:xfrm>
        <a:graphic>
          <a:graphicData uri="http://schemas.openxmlformats.org/presentationml/2006/ole">
            <p:oleObj spid="_x0000_s50202" name="VISIO" r:id="rId5" imgW="961200" imgH="1914480" progId="Visio.Drawing.11">
              <p:embed/>
            </p:oleObj>
          </a:graphicData>
        </a:graphic>
      </p:graphicFrame>
      <p:graphicFrame>
        <p:nvGraphicFramePr>
          <p:cNvPr id="85000" name="Object 7"/>
          <p:cNvGraphicFramePr>
            <a:graphicFrameLocks noGrp="1" noChangeAspect="1"/>
          </p:cNvGraphicFramePr>
          <p:nvPr>
            <p:ph sz="half" idx="4294967295"/>
            <p:extLst>
              <p:ext uri="{D42A27DB-BD31-4B8C-83A1-F6EECF244321}">
                <p14:modId xmlns="" xmlns:p14="http://schemas.microsoft.com/office/powerpoint/2010/main" val="499729498"/>
              </p:ext>
            </p:extLst>
          </p:nvPr>
        </p:nvGraphicFramePr>
        <p:xfrm>
          <a:off x="4724400" y="1143000"/>
          <a:ext cx="2484438" cy="4953000"/>
        </p:xfrm>
        <a:graphic>
          <a:graphicData uri="http://schemas.openxmlformats.org/presentationml/2006/ole">
            <p:oleObj spid="_x0000_s50203" name="VISIO" r:id="rId6" imgW="961200" imgH="1914480" progId="Visio.Drawing.11">
              <p:embed/>
            </p:oleObj>
          </a:graphicData>
        </a:graphic>
      </p:graphicFrame>
      <p:sp>
        <p:nvSpPr>
          <p:cNvPr id="8499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Multiple-Input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26300512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066800" y="304800"/>
            <a:ext cx="7543800" cy="838200"/>
          </a:xfrm>
        </p:spPr>
        <p:txBody>
          <a:bodyPr/>
          <a:lstStyle/>
          <a:p>
            <a:r>
              <a:rPr lang="zh-CN" altLang="en-US"/>
              <a:t>课程主要内容</a:t>
            </a:r>
          </a:p>
        </p:txBody>
      </p:sp>
      <p:sp>
        <p:nvSpPr>
          <p:cNvPr id="60419" name="Rectangle 3"/>
          <p:cNvSpPr>
            <a:spLocks noGrp="1" noChangeArrowheads="1"/>
          </p:cNvSpPr>
          <p:nvPr>
            <p:ph type="body" idx="1"/>
          </p:nvPr>
        </p:nvSpPr>
        <p:spPr>
          <a:xfrm>
            <a:off x="1066800" y="1447800"/>
            <a:ext cx="7543800" cy="4114800"/>
          </a:xfrm>
        </p:spPr>
        <p:txBody>
          <a:bodyPr>
            <a:normAutofit fontScale="92500" lnSpcReduction="10000"/>
          </a:bodyPr>
          <a:lstStyle/>
          <a:p>
            <a:pPr>
              <a:lnSpc>
                <a:spcPct val="90000"/>
              </a:lnSpc>
            </a:pPr>
            <a:r>
              <a:rPr lang="en-US" altLang="zh-CN" sz="2800" b="1" dirty="0" smtClean="0">
                <a:latin typeface="Arial"/>
              </a:rPr>
              <a:t>“</a:t>
            </a:r>
            <a:r>
              <a:rPr lang="zh-CN" altLang="en-US" sz="2800" b="1" dirty="0"/>
              <a:t>数字逻辑</a:t>
            </a:r>
            <a:r>
              <a:rPr lang="zh-CN" altLang="en-US" sz="2800" b="1" dirty="0">
                <a:latin typeface="Arial"/>
              </a:rPr>
              <a:t>”</a:t>
            </a:r>
            <a:r>
              <a:rPr lang="zh-CN" altLang="en-US" sz="2800" b="1" dirty="0"/>
              <a:t>课程大纲</a:t>
            </a:r>
          </a:p>
          <a:p>
            <a:pPr lvl="1">
              <a:lnSpc>
                <a:spcPct val="90000"/>
              </a:lnSpc>
            </a:pPr>
            <a:r>
              <a:rPr lang="zh-CN" altLang="en-US" sz="2400" b="1" dirty="0"/>
              <a:t>数制与码制</a:t>
            </a:r>
          </a:p>
          <a:p>
            <a:pPr lvl="1">
              <a:lnSpc>
                <a:spcPct val="90000"/>
              </a:lnSpc>
            </a:pPr>
            <a:r>
              <a:rPr lang="zh-CN" altLang="en-US" sz="2400" b="1" dirty="0"/>
              <a:t>逻辑代数</a:t>
            </a:r>
          </a:p>
          <a:p>
            <a:pPr lvl="1">
              <a:lnSpc>
                <a:spcPct val="90000"/>
              </a:lnSpc>
            </a:pPr>
            <a:r>
              <a:rPr lang="zh-CN" altLang="en-US" sz="2400" b="1" dirty="0"/>
              <a:t>逻辑电路表示</a:t>
            </a:r>
          </a:p>
          <a:p>
            <a:pPr lvl="1">
              <a:lnSpc>
                <a:spcPct val="90000"/>
              </a:lnSpc>
            </a:pPr>
            <a:r>
              <a:rPr lang="zh-CN" altLang="en-US" sz="2400" b="1" dirty="0"/>
              <a:t>组合电路分析与设计</a:t>
            </a:r>
          </a:p>
          <a:p>
            <a:pPr lvl="1">
              <a:lnSpc>
                <a:spcPct val="90000"/>
              </a:lnSpc>
            </a:pPr>
            <a:r>
              <a:rPr lang="zh-CN" altLang="en-US" sz="2400" b="1" dirty="0"/>
              <a:t>时序电路分析与设计</a:t>
            </a:r>
          </a:p>
          <a:p>
            <a:pPr lvl="1">
              <a:lnSpc>
                <a:spcPct val="90000"/>
              </a:lnSpc>
            </a:pPr>
            <a:r>
              <a:rPr lang="zh-CN" altLang="en-US" sz="2400" b="1" dirty="0"/>
              <a:t>逻辑门阵列</a:t>
            </a:r>
          </a:p>
          <a:p>
            <a:pPr>
              <a:lnSpc>
                <a:spcPct val="90000"/>
              </a:lnSpc>
            </a:pPr>
            <a:r>
              <a:rPr lang="zh-CN" altLang="en-US" sz="2800" b="1" dirty="0"/>
              <a:t>组合逻辑</a:t>
            </a:r>
          </a:p>
          <a:p>
            <a:pPr>
              <a:lnSpc>
                <a:spcPct val="90000"/>
              </a:lnSpc>
            </a:pPr>
            <a:r>
              <a:rPr lang="zh-CN" altLang="en-US" sz="2800" b="1" dirty="0"/>
              <a:t>时序逻辑（同步时序）</a:t>
            </a:r>
          </a:p>
          <a:p>
            <a:pPr>
              <a:lnSpc>
                <a:spcPct val="90000"/>
              </a:lnSpc>
            </a:pPr>
            <a:r>
              <a:rPr lang="zh-CN" altLang="en-US" sz="2800" b="1" dirty="0" smtClean="0"/>
              <a:t>硬件描述语言</a:t>
            </a:r>
            <a:endParaRPr lang="zh-CN" altLang="en-US" sz="2800" b="1" dirty="0"/>
          </a:p>
          <a:p>
            <a:pPr>
              <a:lnSpc>
                <a:spcPct val="90000"/>
              </a:lnSpc>
            </a:pPr>
            <a:r>
              <a:rPr lang="zh-CN" altLang="en-US" sz="2800" b="1" dirty="0" smtClean="0"/>
              <a:t>常用数字模块</a:t>
            </a:r>
            <a:endParaRPr lang="zh-CN" altLang="en-US" sz="2800" b="1"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8" name="Object 4"/>
          <p:cNvGraphicFramePr>
            <a:graphicFrameLocks noGrp="1" noChangeAspect="1"/>
          </p:cNvGraphicFramePr>
          <p:nvPr>
            <p:ph sz="half" idx="4294967295"/>
            <p:extLst>
              <p:ext uri="{D42A27DB-BD31-4B8C-83A1-F6EECF244321}">
                <p14:modId xmlns="" xmlns:p14="http://schemas.microsoft.com/office/powerpoint/2010/main" val="3667714415"/>
              </p:ext>
            </p:extLst>
          </p:nvPr>
        </p:nvGraphicFramePr>
        <p:xfrm>
          <a:off x="1477962" y="1219200"/>
          <a:ext cx="2484438" cy="4733925"/>
        </p:xfrm>
        <a:graphic>
          <a:graphicData uri="http://schemas.openxmlformats.org/presentationml/2006/ole">
            <p:oleObj spid="_x0000_s22572" name="VISIO" r:id="rId6" imgW="961644" imgH="1914144" progId="Visio.Drawing.11">
              <p:embed/>
            </p:oleObj>
          </a:graphicData>
        </a:graphic>
      </p:graphicFrame>
      <p:graphicFrame>
        <p:nvGraphicFramePr>
          <p:cNvPr id="85000" name="Object 7"/>
          <p:cNvGraphicFramePr>
            <a:graphicFrameLocks noGrp="1" noChangeAspect="1"/>
          </p:cNvGraphicFramePr>
          <p:nvPr>
            <p:ph sz="half" idx="4294967295"/>
            <p:extLst>
              <p:ext uri="{D42A27DB-BD31-4B8C-83A1-F6EECF244321}">
                <p14:modId xmlns="" xmlns:p14="http://schemas.microsoft.com/office/powerpoint/2010/main" val="3577098683"/>
              </p:ext>
            </p:extLst>
          </p:nvPr>
        </p:nvGraphicFramePr>
        <p:xfrm>
          <a:off x="4724400" y="1143000"/>
          <a:ext cx="2484437" cy="4953000"/>
        </p:xfrm>
        <a:graphic>
          <a:graphicData uri="http://schemas.openxmlformats.org/presentationml/2006/ole">
            <p:oleObj spid="_x0000_s22573" name="VISIO" r:id="rId7" imgW="961644" imgH="1914144" progId="Visio.Drawing.11">
              <p:embed/>
            </p:oleObj>
          </a:graphicData>
        </a:graphic>
      </p:graphicFrame>
      <p:sp>
        <p:nvSpPr>
          <p:cNvPr id="8499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4999" name="Rectangle 6"/>
          <p:cNvSpPr>
            <a:spLocks noChangeArrowheads="1"/>
          </p:cNvSpPr>
          <p:nvPr>
            <p:custDataLst>
              <p:tags r:id="rId3"/>
            </p:custDataLst>
          </p:nvPr>
        </p:nvSpPr>
        <p:spPr bwMode="auto">
          <a:xfrm>
            <a:off x="2362200" y="5943600"/>
            <a:ext cx="475932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en-US"/>
              <a:t> Multi-input XOR: Odd parity</a:t>
            </a: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Multiple-Input Logic Gates</a:t>
            </a:r>
            <a:endParaRPr lang="en-US" sz="4400" dirty="0">
              <a:solidFill>
                <a:schemeClr val="bg1"/>
              </a:solidFill>
              <a:latin typeface="+mj-lt"/>
            </a:endParaRPr>
          </a:p>
        </p:txBody>
      </p:sp>
    </p:spTree>
    <p:extLst>
      <p:ext uri="{BB962C8B-B14F-4D97-AF65-F5344CB8AC3E}">
        <p14:creationId xmlns="" xmlns:p14="http://schemas.microsoft.com/office/powerpoint/2010/main" val="2855846078"/>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4294967295"/>
            <p:custDataLst>
              <p:tags r:id="rId1"/>
            </p:custDataLst>
          </p:nvPr>
        </p:nvSpPr>
        <p:spPr>
          <a:xfrm>
            <a:off x="914400" y="1295400"/>
            <a:ext cx="8229600" cy="4525963"/>
          </a:xfrm>
        </p:spPr>
        <p:txBody>
          <a:bodyPr/>
          <a:lstStyle/>
          <a:p>
            <a:pPr eaLnBrk="1" hangingPunct="1"/>
            <a:r>
              <a:rPr lang="en-US" dirty="0" smtClean="0"/>
              <a:t>Discrete voltages represent 1 and 0</a:t>
            </a:r>
          </a:p>
          <a:p>
            <a:pPr eaLnBrk="1" hangingPunct="1"/>
            <a:r>
              <a:rPr lang="en-US" dirty="0" smtClean="0"/>
              <a:t>For example: </a:t>
            </a:r>
          </a:p>
          <a:p>
            <a:pPr lvl="1" eaLnBrk="1" hangingPunct="1"/>
            <a:r>
              <a:rPr lang="en-US" dirty="0" smtClean="0"/>
              <a:t>0 = </a:t>
            </a:r>
            <a:r>
              <a:rPr lang="en-US" i="1" dirty="0" smtClean="0"/>
              <a:t>ground</a:t>
            </a:r>
            <a:r>
              <a:rPr lang="en-US" dirty="0" smtClean="0"/>
              <a:t> (GND) or 0 volts</a:t>
            </a:r>
          </a:p>
          <a:p>
            <a:pPr lvl="1" eaLnBrk="1" hangingPunct="1"/>
            <a:r>
              <a:rPr lang="en-US" dirty="0" smtClean="0"/>
              <a:t>1 = </a:t>
            </a:r>
            <a:r>
              <a:rPr lang="en-US" i="1" dirty="0" smtClean="0"/>
              <a:t>V</a:t>
            </a:r>
            <a:r>
              <a:rPr lang="en-US" i="1" baseline="-25000" dirty="0" smtClean="0"/>
              <a:t>DD</a:t>
            </a:r>
            <a:r>
              <a:rPr lang="en-US" dirty="0" smtClean="0"/>
              <a:t> or 5 volts</a:t>
            </a:r>
          </a:p>
          <a:p>
            <a:pPr eaLnBrk="1" hangingPunct="1"/>
            <a:r>
              <a:rPr lang="en-US" dirty="0" smtClean="0"/>
              <a:t>What about 4.99 volts?  Is that a 0 or a 1?</a:t>
            </a:r>
          </a:p>
          <a:p>
            <a:pPr eaLnBrk="1" hangingPunct="1"/>
            <a:r>
              <a:rPr lang="en-US" dirty="0" smtClean="0"/>
              <a:t>What about 3.2 volts?</a:t>
            </a:r>
          </a:p>
        </p:txBody>
      </p:sp>
      <p:sp>
        <p:nvSpPr>
          <p:cNvPr id="4" name="TextBox 3"/>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Logic Levels</a:t>
            </a:r>
            <a:endParaRPr lang="en-US" sz="4400" dirty="0">
              <a:solidFill>
                <a:schemeClr val="bg1"/>
              </a:solidFill>
              <a:latin typeface="+mj-lt"/>
            </a:endParaRPr>
          </a:p>
        </p:txBody>
      </p:sp>
    </p:spTree>
    <p:extLst>
      <p:ext uri="{BB962C8B-B14F-4D97-AF65-F5344CB8AC3E}">
        <p14:creationId xmlns="" xmlns:p14="http://schemas.microsoft.com/office/powerpoint/2010/main" val="11844388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3"/>
          <p:cNvSpPr>
            <a:spLocks noGrp="1" noChangeArrowheads="1"/>
          </p:cNvSpPr>
          <p:nvPr>
            <p:ph type="body" sz="half" idx="4294967295"/>
            <p:custDataLst>
              <p:tags r:id="rId1"/>
            </p:custDataLst>
          </p:nvPr>
        </p:nvSpPr>
        <p:spPr>
          <a:xfrm>
            <a:off x="914400" y="1219200"/>
            <a:ext cx="7467600" cy="4953000"/>
          </a:xfrm>
        </p:spPr>
        <p:txBody>
          <a:bodyPr/>
          <a:lstStyle/>
          <a:p>
            <a:pPr eaLnBrk="1" hangingPunct="1"/>
            <a:r>
              <a:rPr lang="en-US" i="1" dirty="0" smtClean="0"/>
              <a:t>Range</a:t>
            </a:r>
            <a:r>
              <a:rPr lang="en-US" dirty="0" smtClean="0"/>
              <a:t> of voltages for 1 and 0</a:t>
            </a:r>
          </a:p>
          <a:p>
            <a:pPr eaLnBrk="1" hangingPunct="1"/>
            <a:r>
              <a:rPr lang="en-US" dirty="0" smtClean="0"/>
              <a:t>Different ranges for inputs and outputs to allow for </a:t>
            </a:r>
            <a:r>
              <a:rPr lang="en-US" i="1" dirty="0" smtClean="0"/>
              <a:t>noise</a:t>
            </a:r>
            <a:endParaRPr lang="en-US" dirty="0" smtClean="0"/>
          </a:p>
        </p:txBody>
      </p:sp>
      <p:sp>
        <p:nvSpPr>
          <p:cNvPr id="4" name="TextBox 3"/>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Logic Levels</a:t>
            </a:r>
            <a:endParaRPr lang="en-US" sz="4400" dirty="0">
              <a:solidFill>
                <a:schemeClr val="bg1"/>
              </a:solidFill>
              <a:latin typeface="+mj-lt"/>
            </a:endParaRPr>
          </a:p>
        </p:txBody>
      </p:sp>
    </p:spTree>
    <p:extLst>
      <p:ext uri="{BB962C8B-B14F-4D97-AF65-F5344CB8AC3E}">
        <p14:creationId xmlns="" xmlns:p14="http://schemas.microsoft.com/office/powerpoint/2010/main" val="34808507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What is Noise?</a:t>
            </a:r>
            <a:endParaRPr lang="en-US" sz="4400" dirty="0">
              <a:solidFill>
                <a:schemeClr val="bg1"/>
              </a:solidFill>
              <a:latin typeface="+mj-lt"/>
            </a:endParaRPr>
          </a:p>
        </p:txBody>
      </p:sp>
    </p:spTree>
    <p:extLst>
      <p:ext uri="{BB962C8B-B14F-4D97-AF65-F5344CB8AC3E}">
        <p14:creationId xmlns="" xmlns:p14="http://schemas.microsoft.com/office/powerpoint/2010/main" val="30555589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3"/>
          <p:cNvSpPr>
            <a:spLocks noGrp="1" noChangeArrowheads="1"/>
          </p:cNvSpPr>
          <p:nvPr>
            <p:ph type="body" sz="half" idx="4294967295"/>
            <p:custDataLst>
              <p:tags r:id="rId2"/>
            </p:custDataLst>
          </p:nvPr>
        </p:nvSpPr>
        <p:spPr>
          <a:xfrm>
            <a:off x="914400" y="1219200"/>
            <a:ext cx="7467600" cy="4953000"/>
          </a:xfrm>
        </p:spPr>
        <p:txBody>
          <a:bodyPr/>
          <a:lstStyle/>
          <a:p>
            <a:pPr eaLnBrk="1" hangingPunct="1"/>
            <a:r>
              <a:rPr lang="en-US" b="1" dirty="0" smtClean="0"/>
              <a:t>Anything that degrades the signal</a:t>
            </a:r>
          </a:p>
          <a:p>
            <a:pPr lvl="1" eaLnBrk="1" hangingPunct="1"/>
            <a:r>
              <a:rPr lang="en-US" dirty="0" smtClean="0"/>
              <a:t>E.g., resistance, power supply noise, coupling to neighboring wires, etc.</a:t>
            </a:r>
          </a:p>
          <a:p>
            <a:pPr eaLnBrk="1" hangingPunct="1"/>
            <a:r>
              <a:rPr lang="en-US" b="1" dirty="0" smtClean="0"/>
              <a:t>Example:</a:t>
            </a:r>
            <a:r>
              <a:rPr lang="en-US" dirty="0" smtClean="0"/>
              <a:t> a gate (driver) outputs 5 V but, because of resistance in a long wire, receiver gets 4.5 V</a:t>
            </a:r>
          </a:p>
        </p:txBody>
      </p:sp>
      <p:graphicFrame>
        <p:nvGraphicFramePr>
          <p:cNvPr id="89094" name="Object 4"/>
          <p:cNvGraphicFramePr>
            <a:graphicFrameLocks noGrp="1" noChangeAspect="1"/>
          </p:cNvGraphicFramePr>
          <p:nvPr>
            <p:ph sz="half" idx="4294967295"/>
            <p:extLst>
              <p:ext uri="{D42A27DB-BD31-4B8C-83A1-F6EECF244321}">
                <p14:modId xmlns="" xmlns:p14="http://schemas.microsoft.com/office/powerpoint/2010/main" val="2012474712"/>
              </p:ext>
            </p:extLst>
          </p:nvPr>
        </p:nvGraphicFramePr>
        <p:xfrm>
          <a:off x="1828800" y="4572000"/>
          <a:ext cx="5029200" cy="1792288"/>
        </p:xfrm>
        <a:graphic>
          <a:graphicData uri="http://schemas.openxmlformats.org/presentationml/2006/ole">
            <p:oleObj spid="_x0000_s23576" name="VISIO" r:id="rId5" imgW="1978401" imgH="705263" progId="Visio.Drawing.11">
              <p:embed/>
            </p:oleObj>
          </a:graphicData>
        </a:graphic>
      </p:graphicFrame>
      <p:sp>
        <p:nvSpPr>
          <p:cNvPr id="5" name="TextBox 4"/>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What is Noise?</a:t>
            </a:r>
            <a:endParaRPr lang="en-US" sz="4400" dirty="0">
              <a:solidFill>
                <a:schemeClr val="bg1"/>
              </a:solidFill>
              <a:latin typeface="+mj-lt"/>
            </a:endParaRPr>
          </a:p>
        </p:txBody>
      </p:sp>
    </p:spTree>
    <p:extLst>
      <p:ext uri="{BB962C8B-B14F-4D97-AF65-F5344CB8AC3E}">
        <p14:creationId xmlns="" xmlns:p14="http://schemas.microsoft.com/office/powerpoint/2010/main" val="3427721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3"/>
          <p:cNvSpPr>
            <a:spLocks noGrp="1" noChangeArrowheads="1"/>
          </p:cNvSpPr>
          <p:nvPr>
            <p:ph type="body" sz="half" idx="4294967295"/>
            <p:custDataLst>
              <p:tags r:id="rId1"/>
            </p:custDataLst>
          </p:nvPr>
        </p:nvSpPr>
        <p:spPr>
          <a:xfrm>
            <a:off x="914400" y="1219200"/>
            <a:ext cx="7467600" cy="4953000"/>
          </a:xfrm>
        </p:spPr>
        <p:txBody>
          <a:bodyPr/>
          <a:lstStyle/>
          <a:p>
            <a:pPr eaLnBrk="1" hangingPunct="1"/>
            <a:r>
              <a:rPr lang="en-US" dirty="0" smtClean="0"/>
              <a:t>With logically valid inputs, every circuit element must produce logically valid outputs</a:t>
            </a:r>
          </a:p>
          <a:p>
            <a:pPr eaLnBrk="1" hangingPunct="1"/>
            <a:endParaRPr lang="en-US" dirty="0" smtClean="0"/>
          </a:p>
          <a:p>
            <a:pPr eaLnBrk="1" hangingPunct="1"/>
            <a:r>
              <a:rPr lang="en-US" dirty="0" smtClean="0"/>
              <a:t>Use limited ranges of voltages to represent discrete values</a:t>
            </a:r>
          </a:p>
        </p:txBody>
      </p:sp>
      <p:sp>
        <p:nvSpPr>
          <p:cNvPr id="4" name="TextBox 3"/>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Static Discipline</a:t>
            </a:r>
            <a:endParaRPr lang="en-US" sz="4400" dirty="0">
              <a:solidFill>
                <a:schemeClr val="bg1"/>
              </a:solidFill>
              <a:latin typeface="+mj-lt"/>
            </a:endParaRPr>
          </a:p>
        </p:txBody>
      </p:sp>
    </p:spTree>
    <p:extLst>
      <p:ext uri="{BB962C8B-B14F-4D97-AF65-F5344CB8AC3E}">
        <p14:creationId xmlns="" xmlns:p14="http://schemas.microsoft.com/office/powerpoint/2010/main" val="8250137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43" name="Object 5"/>
          <p:cNvGraphicFramePr>
            <a:graphicFrameLocks noGrp="1" noChangeAspect="1"/>
          </p:cNvGraphicFramePr>
          <p:nvPr>
            <p:ph sz="half" idx="4294967295"/>
            <p:extLst>
              <p:ext uri="{D42A27DB-BD31-4B8C-83A1-F6EECF244321}">
                <p14:modId xmlns="" xmlns:p14="http://schemas.microsoft.com/office/powerpoint/2010/main" val="1639987013"/>
              </p:ext>
            </p:extLst>
          </p:nvPr>
        </p:nvGraphicFramePr>
        <p:xfrm>
          <a:off x="2971800" y="865188"/>
          <a:ext cx="4191000" cy="1096962"/>
        </p:xfrm>
        <a:graphic>
          <a:graphicData uri="http://schemas.openxmlformats.org/presentationml/2006/ole">
            <p:oleObj spid="_x0000_s24622" name="VISIO" r:id="rId6" imgW="1978401" imgH="517498" progId="Visio.Drawing.11">
              <p:embed/>
            </p:oleObj>
          </a:graphicData>
        </a:graphic>
      </p:graphicFrame>
      <p:graphicFrame>
        <p:nvGraphicFramePr>
          <p:cNvPr id="91144" name="Object 6"/>
          <p:cNvGraphicFramePr>
            <a:graphicFrameLocks noGrp="1" noChangeAspect="1"/>
          </p:cNvGraphicFramePr>
          <p:nvPr>
            <p:ph sz="half" idx="4294967295"/>
            <p:extLst>
              <p:ext uri="{D42A27DB-BD31-4B8C-83A1-F6EECF244321}">
                <p14:modId xmlns="" xmlns:p14="http://schemas.microsoft.com/office/powerpoint/2010/main" val="2323603042"/>
              </p:ext>
            </p:extLst>
          </p:nvPr>
        </p:nvGraphicFramePr>
        <p:xfrm>
          <a:off x="1066800" y="1839913"/>
          <a:ext cx="8534400" cy="3570287"/>
        </p:xfrm>
        <a:graphic>
          <a:graphicData uri="http://schemas.openxmlformats.org/presentationml/2006/ole">
            <p:oleObj spid="_x0000_s24623" name="VISIO" r:id="rId7" imgW="4030077" imgH="1686831" progId="Visio.Drawing.11">
              <p:embed/>
            </p:oleObj>
          </a:graphicData>
        </a:graphic>
      </p:graphicFrame>
      <p:sp>
        <p:nvSpPr>
          <p:cNvPr id="9114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1142"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Logic Levels</a:t>
            </a:r>
            <a:endParaRPr lang="en-US" sz="4400" dirty="0">
              <a:solidFill>
                <a:schemeClr val="bg1"/>
              </a:solidFill>
              <a:latin typeface="+mj-lt"/>
            </a:endParaRPr>
          </a:p>
        </p:txBody>
      </p:sp>
    </p:spTree>
    <p:extLst>
      <p:ext uri="{BB962C8B-B14F-4D97-AF65-F5344CB8AC3E}">
        <p14:creationId xmlns="" xmlns:p14="http://schemas.microsoft.com/office/powerpoint/2010/main" val="749777272"/>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extLst>
              <p:ext uri="{D42A27DB-BD31-4B8C-83A1-F6EECF244321}">
                <p14:modId xmlns="" xmlns:p14="http://schemas.microsoft.com/office/powerpoint/2010/main" val="218480438"/>
              </p:ext>
            </p:extLst>
          </p:nvPr>
        </p:nvGraphicFramePr>
        <p:xfrm>
          <a:off x="2895600" y="865188"/>
          <a:ext cx="4191000" cy="1096962"/>
        </p:xfrm>
        <a:graphic>
          <a:graphicData uri="http://schemas.openxmlformats.org/presentationml/2006/ole">
            <p:oleObj spid="_x0000_s25646" name="VISIO" r:id="rId8" imgW="1978401" imgH="517498" progId="Visio.Drawing.11">
              <p:embed/>
            </p:oleObj>
          </a:graphicData>
        </a:graphic>
      </p:graphicFrame>
      <p:graphicFrame>
        <p:nvGraphicFramePr>
          <p:cNvPr id="92168" name="Object 6"/>
          <p:cNvGraphicFramePr>
            <a:graphicFrameLocks noGrp="1" noChangeAspect="1"/>
          </p:cNvGraphicFramePr>
          <p:nvPr>
            <p:ph sz="half" idx="4294967295"/>
            <p:extLst>
              <p:ext uri="{D42A27DB-BD31-4B8C-83A1-F6EECF244321}">
                <p14:modId xmlns="" xmlns:p14="http://schemas.microsoft.com/office/powerpoint/2010/main" val="3312889503"/>
              </p:ext>
            </p:extLst>
          </p:nvPr>
        </p:nvGraphicFramePr>
        <p:xfrm>
          <a:off x="990600" y="1839913"/>
          <a:ext cx="8534400" cy="3570287"/>
        </p:xfrm>
        <a:graphic>
          <a:graphicData uri="http://schemas.openxmlformats.org/presentationml/2006/ole">
            <p:oleObj spid="_x0000_s25647" name="VISIO" r:id="rId9" imgW="4030077" imgH="1686831" progId="Visio.Drawing.11">
              <p:embed/>
            </p:oleObj>
          </a:graphicData>
        </a:graphic>
      </p:graphicFrame>
      <p:sp>
        <p:nvSpPr>
          <p:cNvPr id="92164"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2169" name="Text Box 7"/>
          <p:cNvSpPr txBox="1">
            <a:spLocks noChangeArrowheads="1"/>
          </p:cNvSpPr>
          <p:nvPr>
            <p:custDataLst>
              <p:tags r:id="rId4"/>
            </p:custDataLst>
          </p:nvPr>
        </p:nvSpPr>
        <p:spPr bwMode="auto">
          <a:xfrm>
            <a:off x="3352800" y="5334000"/>
            <a:ext cx="3276600" cy="1160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i="1" dirty="0">
                <a:solidFill>
                  <a:schemeClr val="accent2"/>
                </a:solidFill>
              </a:rPr>
              <a:t>NM</a:t>
            </a:r>
            <a:r>
              <a:rPr lang="en-US" i="1" baseline="-25000" dirty="0">
                <a:solidFill>
                  <a:schemeClr val="accent2"/>
                </a:solidFill>
              </a:rPr>
              <a:t>H</a:t>
            </a:r>
            <a:r>
              <a:rPr lang="en-US" dirty="0">
                <a:solidFill>
                  <a:schemeClr val="accent2"/>
                </a:solidFill>
              </a:rPr>
              <a:t> = </a:t>
            </a:r>
            <a:r>
              <a:rPr lang="en-US" i="1" dirty="0">
                <a:solidFill>
                  <a:schemeClr val="accent2"/>
                </a:solidFill>
              </a:rPr>
              <a:t>V</a:t>
            </a:r>
            <a:r>
              <a:rPr lang="en-US" i="1" baseline="-25000" dirty="0">
                <a:solidFill>
                  <a:schemeClr val="accent2"/>
                </a:solidFill>
              </a:rPr>
              <a:t>OH</a:t>
            </a:r>
            <a:r>
              <a:rPr lang="en-US" dirty="0">
                <a:solidFill>
                  <a:schemeClr val="accent2"/>
                </a:solidFill>
              </a:rPr>
              <a:t> – </a:t>
            </a:r>
            <a:r>
              <a:rPr lang="en-US" i="1" dirty="0">
                <a:solidFill>
                  <a:schemeClr val="accent2"/>
                </a:solidFill>
              </a:rPr>
              <a:t>V</a:t>
            </a:r>
            <a:r>
              <a:rPr lang="en-US" i="1" baseline="-25000" dirty="0">
                <a:solidFill>
                  <a:schemeClr val="accent2"/>
                </a:solidFill>
              </a:rPr>
              <a:t>IH</a:t>
            </a:r>
          </a:p>
          <a:p>
            <a:pPr eaLnBrk="1" hangingPunct="1">
              <a:spcBef>
                <a:spcPct val="50000"/>
              </a:spcBef>
            </a:pPr>
            <a:r>
              <a:rPr lang="en-US" i="1" dirty="0">
                <a:solidFill>
                  <a:schemeClr val="accent2"/>
                </a:solidFill>
              </a:rPr>
              <a:t>NM</a:t>
            </a:r>
            <a:r>
              <a:rPr lang="en-US" i="1" baseline="-25000" dirty="0">
                <a:solidFill>
                  <a:schemeClr val="accent2"/>
                </a:solidFill>
              </a:rPr>
              <a:t>L</a:t>
            </a:r>
            <a:r>
              <a:rPr lang="en-US" dirty="0">
                <a:solidFill>
                  <a:schemeClr val="accent2"/>
                </a:solidFill>
              </a:rPr>
              <a:t> =  </a:t>
            </a:r>
            <a:r>
              <a:rPr lang="en-US" i="1" dirty="0">
                <a:solidFill>
                  <a:schemeClr val="accent2"/>
                </a:solidFill>
              </a:rPr>
              <a:t>V</a:t>
            </a:r>
            <a:r>
              <a:rPr lang="en-US" i="1" baseline="-25000" dirty="0">
                <a:solidFill>
                  <a:schemeClr val="accent2"/>
                </a:solidFill>
              </a:rPr>
              <a:t>IL</a:t>
            </a:r>
            <a:r>
              <a:rPr lang="en-US" dirty="0">
                <a:solidFill>
                  <a:schemeClr val="accent2"/>
                </a:solidFill>
              </a:rPr>
              <a:t>  – </a:t>
            </a:r>
            <a:r>
              <a:rPr lang="en-US" i="1" dirty="0">
                <a:solidFill>
                  <a:schemeClr val="accent2"/>
                </a:solidFill>
              </a:rPr>
              <a:t>V</a:t>
            </a:r>
            <a:r>
              <a:rPr lang="en-US" i="1" baseline="-25000" dirty="0">
                <a:solidFill>
                  <a:schemeClr val="accent2"/>
                </a:solidFill>
              </a:rPr>
              <a:t>OL</a:t>
            </a:r>
          </a:p>
        </p:txBody>
      </p:sp>
      <p:sp>
        <p:nvSpPr>
          <p:cNvPr id="92170" name="Rectangle 8"/>
          <p:cNvSpPr>
            <a:spLocks noChangeArrowheads="1"/>
          </p:cNvSpPr>
          <p:nvPr>
            <p:custDataLst>
              <p:tags r:id="rId5"/>
            </p:custDataLst>
          </p:nvPr>
        </p:nvSpPr>
        <p:spPr bwMode="auto">
          <a:xfrm>
            <a:off x="3276600" y="5334000"/>
            <a:ext cx="3048000" cy="1219200"/>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Noise Margins</a:t>
            </a:r>
            <a:endParaRPr lang="en-US" sz="4400" dirty="0">
              <a:solidFill>
                <a:schemeClr val="bg1"/>
              </a:solidFill>
              <a:latin typeface="+mj-lt"/>
            </a:endParaRPr>
          </a:p>
        </p:txBody>
      </p:sp>
    </p:spTree>
    <p:extLst>
      <p:ext uri="{BB962C8B-B14F-4D97-AF65-F5344CB8AC3E}">
        <p14:creationId xmlns="" xmlns:p14="http://schemas.microsoft.com/office/powerpoint/2010/main" val="883556805"/>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1" name="Object 5"/>
          <p:cNvGraphicFramePr>
            <a:graphicFrameLocks noGrp="1" noChangeAspect="1"/>
          </p:cNvGraphicFramePr>
          <p:nvPr>
            <p:ph idx="4294967295"/>
            <p:extLst>
              <p:ext uri="{D42A27DB-BD31-4B8C-83A1-F6EECF244321}">
                <p14:modId xmlns="" xmlns:p14="http://schemas.microsoft.com/office/powerpoint/2010/main" val="3959886822"/>
              </p:ext>
            </p:extLst>
          </p:nvPr>
        </p:nvGraphicFramePr>
        <p:xfrm>
          <a:off x="533400" y="1676400"/>
          <a:ext cx="8534400" cy="3810000"/>
        </p:xfrm>
        <a:graphic>
          <a:graphicData uri="http://schemas.openxmlformats.org/presentationml/2006/ole">
            <p:oleObj spid="_x0000_s26648" name="VISIO" r:id="rId11" imgW="5458922" imgH="2437891" progId="Visio.Drawing.11">
              <p:embed/>
            </p:oleObj>
          </a:graphicData>
        </a:graphic>
      </p:graphicFrame>
      <p:sp>
        <p:nvSpPr>
          <p:cNvPr id="9318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3190"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3192" name="Text Box 6"/>
          <p:cNvSpPr txBox="1">
            <a:spLocks noChangeArrowheads="1"/>
          </p:cNvSpPr>
          <p:nvPr>
            <p:custDataLst>
              <p:tags r:id="rId4"/>
            </p:custDataLst>
          </p:nvPr>
        </p:nvSpPr>
        <p:spPr bwMode="auto">
          <a:xfrm>
            <a:off x="1066800" y="1143000"/>
            <a:ext cx="81534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Ideal Buffer:                         Real Buffer:</a:t>
            </a:r>
          </a:p>
        </p:txBody>
      </p:sp>
      <p:sp>
        <p:nvSpPr>
          <p:cNvPr id="93193" name="Text Box 7"/>
          <p:cNvSpPr txBox="1">
            <a:spLocks noChangeArrowheads="1"/>
          </p:cNvSpPr>
          <p:nvPr>
            <p:custDataLst>
              <p:tags r:id="rId5"/>
            </p:custDataLst>
          </p:nvPr>
        </p:nvSpPr>
        <p:spPr bwMode="auto">
          <a:xfrm>
            <a:off x="914400" y="5576888"/>
            <a:ext cx="3733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i="1">
                <a:solidFill>
                  <a:schemeClr val="accent2"/>
                </a:solidFill>
              </a:rPr>
              <a:t>NM</a:t>
            </a:r>
            <a:r>
              <a:rPr lang="en-US" i="1" baseline="-25000">
                <a:solidFill>
                  <a:schemeClr val="accent2"/>
                </a:solidFill>
              </a:rPr>
              <a:t>H</a:t>
            </a:r>
            <a:r>
              <a:rPr lang="en-US">
                <a:solidFill>
                  <a:schemeClr val="accent2"/>
                </a:solidFill>
              </a:rPr>
              <a:t> = </a:t>
            </a:r>
            <a:r>
              <a:rPr lang="en-US" i="1">
                <a:solidFill>
                  <a:schemeClr val="accent2"/>
                </a:solidFill>
              </a:rPr>
              <a:t>NM</a:t>
            </a:r>
            <a:r>
              <a:rPr lang="en-US" i="1" baseline="-25000">
                <a:solidFill>
                  <a:schemeClr val="accent2"/>
                </a:solidFill>
              </a:rPr>
              <a:t>L</a:t>
            </a:r>
            <a:r>
              <a:rPr lang="en-US">
                <a:solidFill>
                  <a:schemeClr val="accent2"/>
                </a:solidFill>
              </a:rPr>
              <a:t> = </a:t>
            </a:r>
            <a:r>
              <a:rPr lang="en-US" i="1">
                <a:solidFill>
                  <a:schemeClr val="accent2"/>
                </a:solidFill>
              </a:rPr>
              <a:t>V</a:t>
            </a:r>
            <a:r>
              <a:rPr lang="en-US" i="1" baseline="-25000">
                <a:solidFill>
                  <a:schemeClr val="accent2"/>
                </a:solidFill>
              </a:rPr>
              <a:t>DD</a:t>
            </a:r>
            <a:r>
              <a:rPr lang="en-US">
                <a:solidFill>
                  <a:schemeClr val="accent2"/>
                </a:solidFill>
              </a:rPr>
              <a:t>/2</a:t>
            </a:r>
            <a:endParaRPr lang="en-US" i="1" baseline="-25000">
              <a:solidFill>
                <a:schemeClr val="accent2"/>
              </a:solidFill>
            </a:endParaRPr>
          </a:p>
        </p:txBody>
      </p:sp>
      <p:sp>
        <p:nvSpPr>
          <p:cNvPr id="93194" name="Rectangle 8"/>
          <p:cNvSpPr>
            <a:spLocks noChangeArrowheads="1"/>
          </p:cNvSpPr>
          <p:nvPr>
            <p:custDataLst>
              <p:tags r:id="rId6"/>
            </p:custDataLst>
          </p:nvPr>
        </p:nvSpPr>
        <p:spPr bwMode="auto">
          <a:xfrm>
            <a:off x="838200" y="5562600"/>
            <a:ext cx="3581400" cy="609600"/>
          </a:xfrm>
          <a:prstGeom prst="rect">
            <a:avLst/>
          </a:prstGeom>
          <a:noFill/>
          <a:ln w="9525">
            <a:solidFill>
              <a:srgbClr val="0000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95" name="Text Box 11"/>
          <p:cNvSpPr txBox="1">
            <a:spLocks noChangeArrowheads="1"/>
          </p:cNvSpPr>
          <p:nvPr>
            <p:custDataLst>
              <p:tags r:id="rId7"/>
            </p:custDataLst>
          </p:nvPr>
        </p:nvSpPr>
        <p:spPr bwMode="auto">
          <a:xfrm>
            <a:off x="4800600" y="5562600"/>
            <a:ext cx="373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i="1" dirty="0">
                <a:solidFill>
                  <a:schemeClr val="accent2"/>
                </a:solidFill>
              </a:rPr>
              <a:t>NM</a:t>
            </a:r>
            <a:r>
              <a:rPr lang="en-US" i="1" baseline="-25000" dirty="0">
                <a:solidFill>
                  <a:schemeClr val="accent2"/>
                </a:solidFill>
              </a:rPr>
              <a:t>H </a:t>
            </a:r>
            <a:r>
              <a:rPr lang="en-US" dirty="0">
                <a:solidFill>
                  <a:schemeClr val="accent2"/>
                </a:solidFill>
              </a:rPr>
              <a:t>, </a:t>
            </a:r>
            <a:r>
              <a:rPr lang="en-US" i="1" dirty="0">
                <a:solidFill>
                  <a:schemeClr val="accent2"/>
                </a:solidFill>
              </a:rPr>
              <a:t>NM</a:t>
            </a:r>
            <a:r>
              <a:rPr lang="en-US" i="1" baseline="-25000" dirty="0">
                <a:solidFill>
                  <a:schemeClr val="accent2"/>
                </a:solidFill>
              </a:rPr>
              <a:t>L</a:t>
            </a:r>
            <a:r>
              <a:rPr lang="en-US" dirty="0">
                <a:solidFill>
                  <a:schemeClr val="accent2"/>
                </a:solidFill>
              </a:rPr>
              <a:t> &lt; </a:t>
            </a:r>
            <a:r>
              <a:rPr lang="en-US" i="1" dirty="0">
                <a:solidFill>
                  <a:schemeClr val="accent2"/>
                </a:solidFill>
              </a:rPr>
              <a:t>V</a:t>
            </a:r>
            <a:r>
              <a:rPr lang="en-US" i="1" baseline="-25000" dirty="0">
                <a:solidFill>
                  <a:schemeClr val="accent2"/>
                </a:solidFill>
              </a:rPr>
              <a:t>DD</a:t>
            </a:r>
            <a:r>
              <a:rPr lang="en-US" dirty="0">
                <a:solidFill>
                  <a:schemeClr val="accent2"/>
                </a:solidFill>
              </a:rPr>
              <a:t>/2</a:t>
            </a:r>
            <a:endParaRPr lang="en-US" i="1" baseline="-25000" dirty="0">
              <a:solidFill>
                <a:schemeClr val="accent2"/>
              </a:solidFill>
            </a:endParaRPr>
          </a:p>
        </p:txBody>
      </p:sp>
      <p:sp>
        <p:nvSpPr>
          <p:cNvPr id="93196" name="Rectangle 12"/>
          <p:cNvSpPr>
            <a:spLocks noChangeArrowheads="1"/>
          </p:cNvSpPr>
          <p:nvPr>
            <p:custDataLst>
              <p:tags r:id="rId8"/>
            </p:custDataLst>
          </p:nvPr>
        </p:nvSpPr>
        <p:spPr bwMode="auto">
          <a:xfrm>
            <a:off x="4800600" y="5548313"/>
            <a:ext cx="3352800" cy="609600"/>
          </a:xfrm>
          <a:prstGeom prst="rect">
            <a:avLst/>
          </a:prstGeom>
          <a:noFill/>
          <a:ln w="9525">
            <a:solidFill>
              <a:srgbClr val="0000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Box 10"/>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DC Transfer Characteristics</a:t>
            </a:r>
            <a:endParaRPr lang="en-US" sz="4400" dirty="0">
              <a:solidFill>
                <a:schemeClr val="bg1"/>
              </a:solidFill>
              <a:latin typeface="+mj-lt"/>
            </a:endParaRPr>
          </a:p>
        </p:txBody>
      </p:sp>
    </p:spTree>
    <p:extLst>
      <p:ext uri="{BB962C8B-B14F-4D97-AF65-F5344CB8AC3E}">
        <p14:creationId xmlns="" xmlns:p14="http://schemas.microsoft.com/office/powerpoint/2010/main" val="277640136"/>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66" name="Object 6"/>
          <p:cNvGraphicFramePr>
            <a:graphicFrameLocks noGrp="1" noChangeAspect="1"/>
          </p:cNvGraphicFramePr>
          <p:nvPr>
            <p:ph sz="quarter" idx="4294967295"/>
            <p:extLst>
              <p:ext uri="{D42A27DB-BD31-4B8C-83A1-F6EECF244321}">
                <p14:modId xmlns="" xmlns:p14="http://schemas.microsoft.com/office/powerpoint/2010/main" val="2207331186"/>
              </p:ext>
            </p:extLst>
          </p:nvPr>
        </p:nvGraphicFramePr>
        <p:xfrm>
          <a:off x="4038600" y="2286000"/>
          <a:ext cx="4953000" cy="3142271"/>
        </p:xfrm>
        <a:graphic>
          <a:graphicData uri="http://schemas.openxmlformats.org/presentationml/2006/ole">
            <p:oleObj spid="_x0000_s27716" name="VISIO" r:id="rId6" imgW="2654955" imgH="1685782" progId="Visio.Drawing.11">
              <p:embed/>
            </p:oleObj>
          </a:graphicData>
        </a:graphic>
      </p:graphicFrame>
      <p:graphicFrame>
        <p:nvGraphicFramePr>
          <p:cNvPr id="94216" name="Object 7"/>
          <p:cNvGraphicFramePr>
            <a:graphicFrameLocks noGrp="1" noChangeAspect="1"/>
          </p:cNvGraphicFramePr>
          <p:nvPr>
            <p:ph sz="quarter" idx="4294967295"/>
            <p:extLst>
              <p:ext uri="{D42A27DB-BD31-4B8C-83A1-F6EECF244321}">
                <p14:modId xmlns="" xmlns:p14="http://schemas.microsoft.com/office/powerpoint/2010/main" val="1689366942"/>
              </p:ext>
            </p:extLst>
          </p:nvPr>
        </p:nvGraphicFramePr>
        <p:xfrm>
          <a:off x="3352800" y="1203325"/>
          <a:ext cx="2057400" cy="701675"/>
        </p:xfrm>
        <a:graphic>
          <a:graphicData uri="http://schemas.openxmlformats.org/presentationml/2006/ole">
            <p:oleObj spid="_x0000_s27717" name="VISIO" r:id="rId7" imgW="772431" imgH="262566" progId="Visio.Drawing.11">
              <p:embed/>
            </p:oleObj>
          </a:graphicData>
        </a:graphic>
      </p:graphicFrame>
      <p:graphicFrame>
        <p:nvGraphicFramePr>
          <p:cNvPr id="94217" name="Object 9"/>
          <p:cNvGraphicFramePr>
            <a:graphicFrameLocks noGrp="1" noChangeAspect="1"/>
          </p:cNvGraphicFramePr>
          <p:nvPr>
            <p:ph sz="half" idx="4294967295"/>
            <p:extLst>
              <p:ext uri="{D42A27DB-BD31-4B8C-83A1-F6EECF244321}">
                <p14:modId xmlns="" xmlns:p14="http://schemas.microsoft.com/office/powerpoint/2010/main" val="626847194"/>
              </p:ext>
            </p:extLst>
          </p:nvPr>
        </p:nvGraphicFramePr>
        <p:xfrm>
          <a:off x="762000" y="2380272"/>
          <a:ext cx="3657600" cy="3048000"/>
        </p:xfrm>
        <a:graphic>
          <a:graphicData uri="http://schemas.openxmlformats.org/presentationml/2006/ole">
            <p:oleObj spid="_x0000_s27718" name="VISIO" r:id="rId8" imgW="2601231" imgH="2294396" progId="Visio.Drawing.11">
              <p:embed/>
            </p:oleObj>
          </a:graphicData>
        </a:graphic>
      </p:graphicFrame>
      <p:sp>
        <p:nvSpPr>
          <p:cNvPr id="9421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4215" name="Rectangle 5"/>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DC Transfer Characteristics</a:t>
            </a:r>
            <a:endParaRPr lang="en-US" sz="4400" dirty="0">
              <a:solidFill>
                <a:schemeClr val="bg1"/>
              </a:solidFill>
              <a:latin typeface="+mj-lt"/>
            </a:endParaRPr>
          </a:p>
        </p:txBody>
      </p:sp>
    </p:spTree>
    <p:extLst>
      <p:ext uri="{BB962C8B-B14F-4D97-AF65-F5344CB8AC3E}">
        <p14:creationId xmlns="" xmlns:p14="http://schemas.microsoft.com/office/powerpoint/2010/main" val="3941453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066800" y="609600"/>
            <a:ext cx="7543800" cy="990600"/>
          </a:xfrm>
        </p:spPr>
        <p:txBody>
          <a:bodyPr/>
          <a:lstStyle/>
          <a:p>
            <a:r>
              <a:rPr lang="zh-CN" altLang="en-US" sz="3200"/>
              <a:t>学习数字逻辑电路的分析、设计和实现</a:t>
            </a:r>
          </a:p>
        </p:txBody>
      </p:sp>
      <p:sp>
        <p:nvSpPr>
          <p:cNvPr id="59395" name="Rectangle 3"/>
          <p:cNvSpPr>
            <a:spLocks noGrp="1" noChangeArrowheads="1"/>
          </p:cNvSpPr>
          <p:nvPr>
            <p:ph type="body" idx="1"/>
          </p:nvPr>
        </p:nvSpPr>
        <p:spPr/>
        <p:txBody>
          <a:bodyPr/>
          <a:lstStyle/>
          <a:p>
            <a:pPr marL="0" indent="0">
              <a:buFont typeface="Wingdings" pitchFamily="2" charset="2"/>
              <a:buNone/>
            </a:pPr>
            <a:r>
              <a:rPr lang="zh-CN" altLang="en-US" b="1" dirty="0"/>
              <a:t>通过计算机系统中用到的典型逻辑电路的设计、分析，达到：</a:t>
            </a:r>
          </a:p>
          <a:p>
            <a:pPr>
              <a:buFont typeface="Wingdings" pitchFamily="2" charset="2"/>
              <a:buNone/>
            </a:pPr>
            <a:r>
              <a:rPr lang="zh-CN" altLang="en-US" b="1" dirty="0"/>
              <a:t>	</a:t>
            </a:r>
            <a:r>
              <a:rPr lang="en-US" altLang="zh-CN" b="1" dirty="0"/>
              <a:t>1</a:t>
            </a:r>
            <a:r>
              <a:rPr lang="zh-CN" altLang="en-US" b="1" dirty="0"/>
              <a:t>、掌握逻辑设计和分析的基本方法</a:t>
            </a:r>
          </a:p>
          <a:p>
            <a:pPr>
              <a:buFont typeface="Wingdings" pitchFamily="2" charset="2"/>
              <a:buNone/>
            </a:pPr>
            <a:r>
              <a:rPr lang="zh-CN" altLang="en-US" b="1" dirty="0"/>
              <a:t>	</a:t>
            </a:r>
            <a:r>
              <a:rPr lang="en-US" altLang="zh-CN" b="1" dirty="0"/>
              <a:t>2</a:t>
            </a:r>
            <a:r>
              <a:rPr lang="zh-CN" altLang="en-US" b="1" dirty="0"/>
              <a:t>、实现逻辑设计中应当注意的问题</a:t>
            </a:r>
          </a:p>
          <a:p>
            <a:pPr>
              <a:buFont typeface="Wingdings" pitchFamily="2" charset="2"/>
              <a:buNone/>
            </a:pPr>
            <a:r>
              <a:rPr lang="zh-CN" altLang="en-US" b="1" dirty="0"/>
              <a:t>	</a:t>
            </a:r>
            <a:r>
              <a:rPr lang="en-US" altLang="zh-CN" b="1" dirty="0"/>
              <a:t>3</a:t>
            </a:r>
            <a:r>
              <a:rPr lang="zh-CN" altLang="en-US" b="1" dirty="0"/>
              <a:t>、熟悉计算机系统中</a:t>
            </a:r>
            <a:r>
              <a:rPr lang="zh-CN" altLang="en-US" b="1" dirty="0" smtClean="0"/>
              <a:t>常用数字模块器件</a:t>
            </a:r>
            <a:r>
              <a:rPr lang="zh-CN" altLang="en-US" b="1" dirty="0"/>
              <a:t>的性能及设计方法</a:t>
            </a:r>
          </a:p>
        </p:txBody>
      </p:sp>
      <p:sp>
        <p:nvSpPr>
          <p:cNvPr id="59396" name="Text Box 4"/>
          <p:cNvSpPr txBox="1">
            <a:spLocks noChangeArrowheads="1"/>
          </p:cNvSpPr>
          <p:nvPr/>
        </p:nvSpPr>
        <p:spPr bwMode="auto">
          <a:xfrm>
            <a:off x="7524750" y="6237288"/>
            <a:ext cx="1296988" cy="366712"/>
          </a:xfrm>
          <a:prstGeom prst="rect">
            <a:avLst/>
          </a:prstGeom>
          <a:noFill/>
          <a:ln w="9525">
            <a:noFill/>
            <a:miter lim="800000"/>
            <a:headEnd/>
            <a:tailEnd/>
          </a:ln>
          <a:effectLst/>
        </p:spPr>
        <p:txBody>
          <a:bodyPr>
            <a:spAutoFit/>
          </a:bodyPr>
          <a:lstStyle/>
          <a:p>
            <a:pPr>
              <a:spcBef>
                <a:spcPct val="50000"/>
              </a:spcBef>
            </a:pPr>
            <a:r>
              <a:rPr lang="en-US" altLang="zh-CN">
                <a:hlinkClick r:id="rId2" action="ppaction://hlinksldjump"/>
              </a:rPr>
              <a:t>BACK</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linds(horizont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8" name="Object 6"/>
          <p:cNvGraphicFramePr>
            <a:graphicFrameLocks noGrp="1" noChangeAspect="1"/>
          </p:cNvGraphicFramePr>
          <p:nvPr>
            <p:ph sz="half" idx="4294967295"/>
            <p:extLst>
              <p:ext uri="{D42A27DB-BD31-4B8C-83A1-F6EECF244321}">
                <p14:modId xmlns="" xmlns:p14="http://schemas.microsoft.com/office/powerpoint/2010/main" val="1338247466"/>
              </p:ext>
            </p:extLst>
          </p:nvPr>
        </p:nvGraphicFramePr>
        <p:xfrm>
          <a:off x="6970713" y="1447800"/>
          <a:ext cx="2173287" cy="3813175"/>
        </p:xfrm>
        <a:graphic>
          <a:graphicData uri="http://schemas.openxmlformats.org/presentationml/2006/ole">
            <p:oleObj spid="_x0000_s28696" r:id="rId6" imgW="1699200" imgH="2980800" progId="">
              <p:embed/>
            </p:oleObj>
          </a:graphicData>
        </a:graphic>
      </p:graphicFrame>
      <p:sp>
        <p:nvSpPr>
          <p:cNvPr id="95237" name="Rectangle 3"/>
          <p:cNvSpPr>
            <a:spLocks noGrp="1" noChangeArrowheads="1"/>
          </p:cNvSpPr>
          <p:nvPr>
            <p:ph type="body" sz="half" idx="4294967295"/>
            <p:custDataLst>
              <p:tags r:id="rId2"/>
            </p:custDataLst>
          </p:nvPr>
        </p:nvSpPr>
        <p:spPr>
          <a:xfrm>
            <a:off x="914400" y="1219200"/>
            <a:ext cx="6210300" cy="4953000"/>
          </a:xfrm>
        </p:spPr>
        <p:txBody>
          <a:bodyPr>
            <a:normAutofit fontScale="85000" lnSpcReduction="10000"/>
          </a:bodyPr>
          <a:lstStyle/>
          <a:p>
            <a:pPr eaLnBrk="1" hangingPunct="1">
              <a:lnSpc>
                <a:spcPct val="90000"/>
              </a:lnSpc>
            </a:pPr>
            <a:r>
              <a:rPr lang="en-US" dirty="0" smtClean="0"/>
              <a:t>In 1970’s and 1980’s, V</a:t>
            </a:r>
            <a:r>
              <a:rPr lang="en-US" baseline="-25000" dirty="0" smtClean="0"/>
              <a:t>DD</a:t>
            </a:r>
            <a:r>
              <a:rPr lang="en-US" dirty="0" smtClean="0"/>
              <a:t> = 5 V</a:t>
            </a:r>
          </a:p>
          <a:p>
            <a:pPr eaLnBrk="1" hangingPunct="1">
              <a:lnSpc>
                <a:spcPct val="90000"/>
              </a:lnSpc>
            </a:pPr>
            <a:r>
              <a:rPr lang="en-US" dirty="0" smtClean="0"/>
              <a:t>V</a:t>
            </a:r>
            <a:r>
              <a:rPr lang="en-US" baseline="-25000" dirty="0" smtClean="0"/>
              <a:t>DD</a:t>
            </a:r>
            <a:r>
              <a:rPr lang="en-US" dirty="0" smtClean="0"/>
              <a:t> has dropped</a:t>
            </a:r>
          </a:p>
          <a:p>
            <a:pPr lvl="1" eaLnBrk="1" hangingPunct="1">
              <a:lnSpc>
                <a:spcPct val="90000"/>
              </a:lnSpc>
            </a:pPr>
            <a:r>
              <a:rPr lang="en-US" dirty="0" smtClean="0"/>
              <a:t>Avoid frying tiny transistors</a:t>
            </a:r>
          </a:p>
          <a:p>
            <a:pPr lvl="1" eaLnBrk="1" hangingPunct="1">
              <a:lnSpc>
                <a:spcPct val="90000"/>
              </a:lnSpc>
            </a:pPr>
            <a:r>
              <a:rPr lang="en-US" dirty="0" smtClean="0"/>
              <a:t>Save power</a:t>
            </a:r>
          </a:p>
          <a:p>
            <a:pPr eaLnBrk="1" hangingPunct="1">
              <a:lnSpc>
                <a:spcPct val="90000"/>
              </a:lnSpc>
            </a:pPr>
            <a:r>
              <a:rPr lang="en-US" dirty="0" smtClean="0"/>
              <a:t>3.3 V, 2.5 V, 1.8 V, 1.5 V, 1.2 V, 1.0 V, …</a:t>
            </a:r>
          </a:p>
          <a:p>
            <a:pPr eaLnBrk="1" hangingPunct="1">
              <a:lnSpc>
                <a:spcPct val="90000"/>
              </a:lnSpc>
            </a:pPr>
            <a:r>
              <a:rPr lang="en-US" dirty="0" smtClean="0"/>
              <a:t>Be careful connecting chips with different supply voltages</a:t>
            </a:r>
          </a:p>
          <a:p>
            <a:pPr marL="0" indent="0" eaLnBrk="1" hangingPunct="1">
              <a:lnSpc>
                <a:spcPct val="90000"/>
              </a:lnSpc>
              <a:buNone/>
            </a:pPr>
            <a:endParaRPr lang="en-US" dirty="0" smtClean="0"/>
          </a:p>
          <a:p>
            <a:pPr eaLnBrk="1" hangingPunct="1">
              <a:lnSpc>
                <a:spcPct val="90000"/>
              </a:lnSpc>
              <a:buFontTx/>
              <a:buNone/>
            </a:pPr>
            <a:r>
              <a:rPr lang="en-US" dirty="0" smtClean="0">
                <a:solidFill>
                  <a:schemeClr val="accent2"/>
                </a:solidFill>
              </a:rPr>
              <a:t>Chips operate because they contain magic smoke</a:t>
            </a:r>
          </a:p>
          <a:p>
            <a:pPr eaLnBrk="1" hangingPunct="1">
              <a:lnSpc>
                <a:spcPct val="90000"/>
              </a:lnSpc>
              <a:buFontTx/>
              <a:buNone/>
            </a:pPr>
            <a:r>
              <a:rPr lang="en-US" dirty="0" smtClean="0">
                <a:solidFill>
                  <a:schemeClr val="accent2"/>
                </a:solidFill>
              </a:rPr>
              <a:t>Proof: </a:t>
            </a:r>
          </a:p>
          <a:p>
            <a:pPr lvl="1" eaLnBrk="1" hangingPunct="1">
              <a:lnSpc>
                <a:spcPct val="90000"/>
              </a:lnSpc>
            </a:pPr>
            <a:r>
              <a:rPr lang="en-US" dirty="0" smtClean="0">
                <a:solidFill>
                  <a:schemeClr val="accent2"/>
                </a:solidFill>
              </a:rPr>
              <a:t>if the magic smoke is let out, the chip stops working</a:t>
            </a:r>
          </a:p>
        </p:txBody>
      </p:sp>
      <p:sp>
        <p:nvSpPr>
          <p:cNvPr id="95239" name="Rectangle 8"/>
          <p:cNvSpPr>
            <a:spLocks noChangeArrowheads="1"/>
          </p:cNvSpPr>
          <p:nvPr>
            <p:custDataLst>
              <p:tags r:id="rId3"/>
            </p:custDataLst>
          </p:nvPr>
        </p:nvSpPr>
        <p:spPr bwMode="auto">
          <a:xfrm>
            <a:off x="6858000" y="1600200"/>
            <a:ext cx="53340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V</a:t>
            </a:r>
            <a:r>
              <a:rPr lang="en-US" sz="4400" baseline="-25000" dirty="0" smtClean="0">
                <a:solidFill>
                  <a:schemeClr val="bg1"/>
                </a:solidFill>
                <a:latin typeface="+mj-lt"/>
              </a:rPr>
              <a:t>DD</a:t>
            </a:r>
            <a:r>
              <a:rPr lang="en-US" sz="4400" dirty="0" smtClean="0">
                <a:solidFill>
                  <a:schemeClr val="bg1"/>
                </a:solidFill>
                <a:latin typeface="+mj-lt"/>
              </a:rPr>
              <a:t> Scaling</a:t>
            </a:r>
            <a:endParaRPr lang="en-US" sz="4400" dirty="0">
              <a:solidFill>
                <a:schemeClr val="bg1"/>
              </a:solidFill>
              <a:latin typeface="+mj-lt"/>
            </a:endParaRPr>
          </a:p>
        </p:txBody>
      </p:sp>
    </p:spTree>
    <p:extLst>
      <p:ext uri="{BB962C8B-B14F-4D97-AF65-F5344CB8AC3E}">
        <p14:creationId xmlns="" xmlns:p14="http://schemas.microsoft.com/office/powerpoint/2010/main" val="31126975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0041" name="Group 57"/>
          <p:cNvGraphicFramePr>
            <a:graphicFrameLocks noGrp="1"/>
          </p:cNvGraphicFramePr>
          <p:nvPr>
            <p:ph idx="4294967295"/>
            <p:custDataLst>
              <p:tags r:id="rId1"/>
            </p:custDataLst>
            <p:extLst>
              <p:ext uri="{D42A27DB-BD31-4B8C-83A1-F6EECF244321}">
                <p14:modId xmlns="" xmlns:p14="http://schemas.microsoft.com/office/powerpoint/2010/main" val="895434371"/>
              </p:ext>
            </p:extLst>
          </p:nvPr>
        </p:nvGraphicFramePr>
        <p:xfrm>
          <a:off x="990600" y="1524000"/>
          <a:ext cx="7772400" cy="3200402"/>
        </p:xfrm>
        <a:graphic>
          <a:graphicData uri="http://schemas.openxmlformats.org/drawingml/2006/table">
            <a:tbl>
              <a:tblPr/>
              <a:tblGrid>
                <a:gridCol w="1981200"/>
                <a:gridCol w="2057400"/>
                <a:gridCol w="990600"/>
                <a:gridCol w="914400"/>
                <a:gridCol w="914400"/>
                <a:gridCol w="914400"/>
              </a:tblGrid>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accent1"/>
                          </a:solidFill>
                          <a:effectLst/>
                          <a:latin typeface="Times New Roman" pitchFamily="18" charset="0"/>
                          <a:cs typeface="Arial" charset="0"/>
                        </a:rPr>
                        <a:t>Logic Family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accent1"/>
                          </a:solidFill>
                          <a:effectLst/>
                          <a:latin typeface="Times New Roman" pitchFamily="18" charset="0"/>
                          <a:cs typeface="Arial" charset="0"/>
                        </a:rPr>
                        <a:t>V</a:t>
                      </a:r>
                      <a:r>
                        <a:rPr kumimoji="0" lang="en-US" sz="2400" b="1" i="1" u="none" strike="noStrike" cap="none" normalizeH="0" baseline="-25000" dirty="0" smtClean="0">
                          <a:ln>
                            <a:noFill/>
                          </a:ln>
                          <a:solidFill>
                            <a:schemeClr val="accent1"/>
                          </a:solidFill>
                          <a:effectLst/>
                          <a:latin typeface="Times New Roman" pitchFamily="18" charset="0"/>
                          <a:cs typeface="Arial" charset="0"/>
                        </a:rPr>
                        <a:t>DD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accent1"/>
                          </a:solidFill>
                          <a:effectLst/>
                          <a:latin typeface="Times New Roman" pitchFamily="18" charset="0"/>
                          <a:cs typeface="Arial" charset="0"/>
                        </a:rPr>
                        <a:t>V</a:t>
                      </a:r>
                      <a:r>
                        <a:rPr kumimoji="0" lang="en-US" sz="2400" b="1" i="1" u="none" strike="noStrike" cap="none" normalizeH="0" baseline="-25000" dirty="0" smtClean="0">
                          <a:ln>
                            <a:noFill/>
                          </a:ln>
                          <a:solidFill>
                            <a:schemeClr val="accent1"/>
                          </a:solidFill>
                          <a:effectLst/>
                          <a:latin typeface="Times New Roman" pitchFamily="18" charset="0"/>
                          <a:cs typeface="Arial" charset="0"/>
                        </a:rPr>
                        <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accent1"/>
                          </a:solidFill>
                          <a:effectLst/>
                          <a:latin typeface="Times New Roman" pitchFamily="18" charset="0"/>
                          <a:cs typeface="Arial" charset="0"/>
                        </a:rPr>
                        <a:t>V</a:t>
                      </a:r>
                      <a:r>
                        <a:rPr kumimoji="0" lang="en-US" sz="2400" b="1" i="1" u="none" strike="noStrike" cap="none" normalizeH="0" baseline="-25000" dirty="0" smtClean="0">
                          <a:ln>
                            <a:noFill/>
                          </a:ln>
                          <a:solidFill>
                            <a:schemeClr val="accent1"/>
                          </a:solidFill>
                          <a:effectLst/>
                          <a:latin typeface="Times New Roman" pitchFamily="18" charset="0"/>
                          <a:cs typeface="Arial" charset="0"/>
                        </a:rPr>
                        <a: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accent1"/>
                          </a:solidFill>
                          <a:effectLst/>
                          <a:latin typeface="Times New Roman" pitchFamily="18" charset="0"/>
                          <a:cs typeface="Arial" charset="0"/>
                        </a:rPr>
                        <a:t>V</a:t>
                      </a:r>
                      <a:r>
                        <a:rPr kumimoji="0" lang="en-US" sz="2400" b="1" i="1" u="none" strike="noStrike" cap="none" normalizeH="0" baseline="-25000" dirty="0" smtClean="0">
                          <a:ln>
                            <a:noFill/>
                          </a:ln>
                          <a:solidFill>
                            <a:schemeClr val="accent1"/>
                          </a:solidFill>
                          <a:effectLst/>
                          <a:latin typeface="Times New Roman" pitchFamily="18" charset="0"/>
                          <a:cs typeface="Arial" charset="0"/>
                        </a:rPr>
                        <a:t>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accent1"/>
                          </a:solidFill>
                          <a:effectLst/>
                          <a:latin typeface="Times New Roman" pitchFamily="18" charset="0"/>
                          <a:cs typeface="Arial" charset="0"/>
                        </a:rPr>
                        <a:t>V</a:t>
                      </a:r>
                      <a:r>
                        <a:rPr kumimoji="0" lang="en-US" sz="2400" b="1" i="1" u="none" strike="noStrike" cap="none" normalizeH="0" baseline="-25000" dirty="0" smtClean="0">
                          <a:ln>
                            <a:noFill/>
                          </a:ln>
                          <a:solidFill>
                            <a:schemeClr val="accent1"/>
                          </a:solidFill>
                          <a:effectLst/>
                          <a:latin typeface="Times New Roman" pitchFamily="18" charset="0"/>
                          <a:cs typeface="Arial" charset="0"/>
                        </a:rPr>
                        <a:t>OH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5 (4.75 - 5.25)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5 (4.5 - 6)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1.35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3.15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3.84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5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LVTTL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LVCMOS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Arial" charset="0"/>
                        </a:rPr>
                        <a:t>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26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6262"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Logic Family Examples</a:t>
            </a:r>
            <a:endParaRPr lang="en-US" sz="4400" dirty="0">
              <a:solidFill>
                <a:schemeClr val="bg1"/>
              </a:solidFill>
              <a:latin typeface="+mj-lt"/>
            </a:endParaRPr>
          </a:p>
        </p:txBody>
      </p:sp>
    </p:spTree>
    <p:extLst>
      <p:ext uri="{BB962C8B-B14F-4D97-AF65-F5344CB8AC3E}">
        <p14:creationId xmlns="" xmlns:p14="http://schemas.microsoft.com/office/powerpoint/2010/main" val="4163199843"/>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4" name="Object 4"/>
          <p:cNvGraphicFramePr>
            <a:graphicFrameLocks noGrp="1" noChangeAspect="1"/>
          </p:cNvGraphicFramePr>
          <p:nvPr>
            <p:ph idx="4294967295"/>
            <p:extLst>
              <p:ext uri="{D42A27DB-BD31-4B8C-83A1-F6EECF244321}">
                <p14:modId xmlns="" xmlns:p14="http://schemas.microsoft.com/office/powerpoint/2010/main" val="4087789245"/>
              </p:ext>
            </p:extLst>
          </p:nvPr>
        </p:nvGraphicFramePr>
        <p:xfrm>
          <a:off x="990600" y="3508375"/>
          <a:ext cx="7967662" cy="2892425"/>
        </p:xfrm>
        <a:graphic>
          <a:graphicData uri="http://schemas.openxmlformats.org/presentationml/2006/ole">
            <p:oleObj spid="_x0000_s30743" name="VISIO" r:id="rId6" imgW="4053840" imgH="1467612" progId="Visio.Drawing.11">
              <p:embed/>
            </p:oleObj>
          </a:graphicData>
        </a:graphic>
      </p:graphicFrame>
      <p:sp>
        <p:nvSpPr>
          <p:cNvPr id="9933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9335" name="Rectangle 5"/>
          <p:cNvSpPr>
            <a:spLocks noChangeArrowheads="1"/>
          </p:cNvSpPr>
          <p:nvPr>
            <p:custDataLst>
              <p:tags r:id="rId3"/>
            </p:custDataLst>
          </p:nvPr>
        </p:nvSpPr>
        <p:spPr bwMode="auto">
          <a:xfrm>
            <a:off x="914400" y="1219200"/>
            <a:ext cx="81534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Times New Roman" pitchFamily="18" charset="0"/>
              </a:rPr>
              <a:t>Transistors </a:t>
            </a:r>
            <a:r>
              <a:rPr lang="en-US" sz="2800" dirty="0" smtClean="0">
                <a:latin typeface="Times New Roman" pitchFamily="18" charset="0"/>
              </a:rPr>
              <a:t>built from </a:t>
            </a:r>
            <a:r>
              <a:rPr lang="en-US" sz="2800" dirty="0">
                <a:latin typeface="Times New Roman" pitchFamily="18" charset="0"/>
              </a:rPr>
              <a:t>silicon, a semiconductor</a:t>
            </a:r>
          </a:p>
          <a:p>
            <a:pPr marL="342900" indent="-342900">
              <a:spcBef>
                <a:spcPct val="20000"/>
              </a:spcBef>
              <a:buFontTx/>
              <a:buChar char="•"/>
            </a:pPr>
            <a:r>
              <a:rPr lang="en-US" sz="2800" dirty="0">
                <a:latin typeface="Times New Roman" pitchFamily="18" charset="0"/>
              </a:rPr>
              <a:t>Pure silicon is a poor conductor (no free charges)</a:t>
            </a:r>
          </a:p>
          <a:p>
            <a:pPr marL="342900" indent="-342900">
              <a:spcBef>
                <a:spcPct val="20000"/>
              </a:spcBef>
              <a:buFontTx/>
              <a:buChar char="•"/>
            </a:pPr>
            <a:r>
              <a:rPr lang="en-US" sz="2800" dirty="0">
                <a:latin typeface="Times New Roman" pitchFamily="18" charset="0"/>
              </a:rPr>
              <a:t>Doped silicon is a good conductor (free charges)</a:t>
            </a:r>
          </a:p>
          <a:p>
            <a:pPr marL="742950" lvl="1" indent="-285750">
              <a:spcBef>
                <a:spcPct val="20000"/>
              </a:spcBef>
              <a:buFontTx/>
              <a:buChar char="–"/>
            </a:pPr>
            <a:r>
              <a:rPr lang="en-US" sz="2400" dirty="0">
                <a:latin typeface="Times New Roman" pitchFamily="18" charset="0"/>
              </a:rPr>
              <a:t>n-type (free </a:t>
            </a:r>
            <a:r>
              <a:rPr lang="en-US" sz="2400" i="1" dirty="0">
                <a:latin typeface="Times New Roman" pitchFamily="18" charset="0"/>
              </a:rPr>
              <a:t>n</a:t>
            </a:r>
            <a:r>
              <a:rPr lang="en-US" sz="2400" dirty="0">
                <a:latin typeface="Times New Roman" pitchFamily="18" charset="0"/>
              </a:rPr>
              <a:t>egative charges, electrons)</a:t>
            </a:r>
          </a:p>
          <a:p>
            <a:pPr marL="742950" lvl="1" indent="-285750">
              <a:spcBef>
                <a:spcPct val="20000"/>
              </a:spcBef>
              <a:buFontTx/>
              <a:buChar char="–"/>
            </a:pPr>
            <a:r>
              <a:rPr lang="en-US" sz="2400" dirty="0">
                <a:latin typeface="Times New Roman" pitchFamily="18" charset="0"/>
              </a:rPr>
              <a:t>p-type (free </a:t>
            </a:r>
            <a:r>
              <a:rPr lang="en-US" sz="2400" i="1" dirty="0">
                <a:latin typeface="Times New Roman" pitchFamily="18" charset="0"/>
              </a:rPr>
              <a:t>p</a:t>
            </a:r>
            <a:r>
              <a:rPr lang="en-US" sz="2400" dirty="0">
                <a:latin typeface="Times New Roman" pitchFamily="18" charset="0"/>
              </a:rPr>
              <a:t>ositive charges, holes)</a:t>
            </a:r>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Silicon</a:t>
            </a:r>
            <a:endParaRPr lang="en-US" sz="4400" dirty="0">
              <a:solidFill>
                <a:schemeClr val="bg1"/>
              </a:solidFill>
              <a:latin typeface="+mj-lt"/>
            </a:endParaRPr>
          </a:p>
        </p:txBody>
      </p:sp>
    </p:spTree>
    <p:extLst>
      <p:ext uri="{BB962C8B-B14F-4D97-AF65-F5344CB8AC3E}">
        <p14:creationId xmlns="" xmlns:p14="http://schemas.microsoft.com/office/powerpoint/2010/main" val="2799889755"/>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8" name="Object 5"/>
          <p:cNvGraphicFramePr>
            <a:graphicFrameLocks noGrp="1" noChangeAspect="1"/>
          </p:cNvGraphicFramePr>
          <p:nvPr>
            <p:ph idx="4294967295"/>
            <p:extLst>
              <p:ext uri="{D42A27DB-BD31-4B8C-83A1-F6EECF244321}">
                <p14:modId xmlns="" xmlns:p14="http://schemas.microsoft.com/office/powerpoint/2010/main" val="1759051784"/>
              </p:ext>
            </p:extLst>
          </p:nvPr>
        </p:nvGraphicFramePr>
        <p:xfrm>
          <a:off x="3657600" y="2895600"/>
          <a:ext cx="6477000" cy="3279263"/>
        </p:xfrm>
        <a:graphic>
          <a:graphicData uri="http://schemas.openxmlformats.org/presentationml/2006/ole">
            <p:oleObj spid="_x0000_s31767" name="VISIO" r:id="rId6" imgW="3813048" imgH="1929384" progId="Visio.Drawing.11">
              <p:embed/>
            </p:oleObj>
          </a:graphicData>
        </a:graphic>
      </p:graphicFrame>
      <p:sp>
        <p:nvSpPr>
          <p:cNvPr id="10035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0359" name="Rectangle 6"/>
          <p:cNvSpPr>
            <a:spLocks noChangeArrowheads="1"/>
          </p:cNvSpPr>
          <p:nvPr>
            <p:custDataLst>
              <p:tags r:id="rId3"/>
            </p:custDataLst>
          </p:nvPr>
        </p:nvSpPr>
        <p:spPr bwMode="auto">
          <a:xfrm>
            <a:off x="914400" y="1219200"/>
            <a:ext cx="81534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Times New Roman" pitchFamily="18" charset="0"/>
              </a:rPr>
              <a:t>Metal oxide silicon (MOS) transistors: </a:t>
            </a:r>
          </a:p>
          <a:p>
            <a:pPr marL="742950" lvl="1" indent="-285750">
              <a:spcBef>
                <a:spcPct val="20000"/>
              </a:spcBef>
              <a:buFontTx/>
              <a:buChar char="–"/>
            </a:pPr>
            <a:r>
              <a:rPr lang="en-US" sz="2400" dirty="0" err="1">
                <a:latin typeface="Times New Roman" pitchFamily="18" charset="0"/>
              </a:rPr>
              <a:t>Polysilicon</a:t>
            </a:r>
            <a:r>
              <a:rPr lang="en-US" sz="2400" dirty="0">
                <a:latin typeface="Times New Roman" pitchFamily="18" charset="0"/>
              </a:rPr>
              <a:t> (used to be </a:t>
            </a:r>
            <a:r>
              <a:rPr lang="en-US" sz="2400" b="1" dirty="0">
                <a:latin typeface="Times New Roman" pitchFamily="18" charset="0"/>
              </a:rPr>
              <a:t>metal</a:t>
            </a:r>
            <a:r>
              <a:rPr lang="en-US" sz="2400" dirty="0">
                <a:latin typeface="Times New Roman" pitchFamily="18" charset="0"/>
              </a:rPr>
              <a:t>) gate</a:t>
            </a:r>
          </a:p>
          <a:p>
            <a:pPr marL="742950" lvl="1" indent="-285750">
              <a:spcBef>
                <a:spcPct val="20000"/>
              </a:spcBef>
              <a:buFontTx/>
              <a:buChar char="–"/>
            </a:pPr>
            <a:r>
              <a:rPr lang="en-US" sz="2400" b="1" dirty="0">
                <a:latin typeface="Times New Roman" pitchFamily="18" charset="0"/>
              </a:rPr>
              <a:t>Oxide</a:t>
            </a:r>
            <a:r>
              <a:rPr lang="en-US" sz="2400" dirty="0">
                <a:latin typeface="Times New Roman" pitchFamily="18" charset="0"/>
              </a:rPr>
              <a:t> (silicon dioxide) insulator</a:t>
            </a:r>
          </a:p>
          <a:p>
            <a:pPr marL="742950" lvl="1" indent="-285750">
              <a:spcBef>
                <a:spcPct val="20000"/>
              </a:spcBef>
              <a:buFontTx/>
              <a:buChar char="–"/>
            </a:pPr>
            <a:r>
              <a:rPr lang="en-US" sz="2400" dirty="0">
                <a:latin typeface="Times New Roman" pitchFamily="18" charset="0"/>
              </a:rPr>
              <a:t>Doped </a:t>
            </a:r>
            <a:r>
              <a:rPr lang="en-US" sz="2400" b="1" dirty="0">
                <a:latin typeface="Times New Roman" pitchFamily="18" charset="0"/>
              </a:rPr>
              <a:t>silicon</a:t>
            </a:r>
            <a:endParaRPr lang="en-US" sz="2400" dirty="0">
              <a:latin typeface="Times New Roman" pitchFamily="18" charset="0"/>
            </a:endParaRPr>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MOS Transistors</a:t>
            </a:r>
            <a:endParaRPr lang="en-US" sz="4400" dirty="0">
              <a:solidFill>
                <a:schemeClr val="bg1"/>
              </a:solidFill>
              <a:latin typeface="+mj-lt"/>
            </a:endParaRPr>
          </a:p>
        </p:txBody>
      </p:sp>
    </p:spTree>
    <p:extLst>
      <p:ext uri="{BB962C8B-B14F-4D97-AF65-F5344CB8AC3E}">
        <p14:creationId xmlns="" xmlns:p14="http://schemas.microsoft.com/office/powerpoint/2010/main" val="3998719290"/>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82" name="Object 5"/>
          <p:cNvGraphicFramePr>
            <a:graphicFrameLocks noGrp="1" noChangeAspect="1"/>
          </p:cNvGraphicFramePr>
          <p:nvPr>
            <p:ph idx="4294967295"/>
            <p:extLst>
              <p:ext uri="{D42A27DB-BD31-4B8C-83A1-F6EECF244321}">
                <p14:modId xmlns="" xmlns:p14="http://schemas.microsoft.com/office/powerpoint/2010/main" val="2900567440"/>
              </p:ext>
            </p:extLst>
          </p:nvPr>
        </p:nvGraphicFramePr>
        <p:xfrm>
          <a:off x="914400" y="3054350"/>
          <a:ext cx="7772400" cy="2889250"/>
        </p:xfrm>
        <a:graphic>
          <a:graphicData uri="http://schemas.openxmlformats.org/presentationml/2006/ole">
            <p:oleObj spid="_x0000_s32792" name="VISIO" r:id="rId7" imgW="3921692" imgH="1457850" progId="Visio.Drawing.11">
              <p:embed/>
            </p:oleObj>
          </a:graphicData>
        </a:graphic>
      </p:graphicFrame>
      <p:sp>
        <p:nvSpPr>
          <p:cNvPr id="10138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1383" name="Text Box 6"/>
          <p:cNvSpPr txBox="1">
            <a:spLocks noChangeArrowheads="1"/>
          </p:cNvSpPr>
          <p:nvPr>
            <p:custDataLst>
              <p:tags r:id="rId3"/>
            </p:custDataLst>
          </p:nvPr>
        </p:nvSpPr>
        <p:spPr bwMode="auto">
          <a:xfrm>
            <a:off x="914400" y="1066800"/>
            <a:ext cx="3581400"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solidFill>
                  <a:schemeClr val="accent2"/>
                </a:solidFill>
              </a:rPr>
              <a:t>Gate = </a:t>
            </a:r>
            <a:r>
              <a:rPr lang="en-US" dirty="0" smtClean="0">
                <a:solidFill>
                  <a:schemeClr val="accent2"/>
                </a:solidFill>
              </a:rPr>
              <a:t>0</a:t>
            </a:r>
            <a:r>
              <a:rPr lang="en-US" dirty="0"/>
              <a:t> </a:t>
            </a:r>
            <a:r>
              <a:rPr lang="en-US" dirty="0" smtClean="0"/>
              <a:t> </a:t>
            </a:r>
          </a:p>
          <a:p>
            <a:pPr eaLnBrk="1" hangingPunct="1">
              <a:spcBef>
                <a:spcPct val="50000"/>
              </a:spcBef>
            </a:pPr>
            <a:r>
              <a:rPr lang="en-US" dirty="0" smtClean="0"/>
              <a:t>OFF </a:t>
            </a:r>
            <a:r>
              <a:rPr lang="en-US" dirty="0"/>
              <a:t>(no connection between source and drain)</a:t>
            </a:r>
          </a:p>
        </p:txBody>
      </p:sp>
      <p:sp>
        <p:nvSpPr>
          <p:cNvPr id="101384" name="Text Box 7"/>
          <p:cNvSpPr txBox="1">
            <a:spLocks noChangeArrowheads="1"/>
          </p:cNvSpPr>
          <p:nvPr>
            <p:custDataLst>
              <p:tags r:id="rId4"/>
            </p:custDataLst>
          </p:nvPr>
        </p:nvSpPr>
        <p:spPr bwMode="auto">
          <a:xfrm>
            <a:off x="4572000" y="1066800"/>
            <a:ext cx="4038600"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solidFill>
                  <a:schemeClr val="accent2"/>
                </a:solidFill>
              </a:rPr>
              <a:t>Gate = </a:t>
            </a:r>
            <a:r>
              <a:rPr lang="en-US" dirty="0" smtClean="0">
                <a:solidFill>
                  <a:schemeClr val="accent2"/>
                </a:solidFill>
              </a:rPr>
              <a:t>1</a:t>
            </a:r>
            <a:r>
              <a:rPr lang="en-US" dirty="0" smtClean="0"/>
              <a:t> </a:t>
            </a:r>
          </a:p>
          <a:p>
            <a:pPr eaLnBrk="1" hangingPunct="1">
              <a:spcBef>
                <a:spcPct val="50000"/>
              </a:spcBef>
            </a:pPr>
            <a:r>
              <a:rPr lang="en-US" dirty="0" smtClean="0"/>
              <a:t>ON  </a:t>
            </a:r>
            <a:r>
              <a:rPr lang="en-US" dirty="0"/>
              <a:t>(channel between source and drain)</a:t>
            </a: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Transistors: </a:t>
            </a:r>
            <a:r>
              <a:rPr lang="en-US" sz="4400" dirty="0" err="1" smtClean="0">
                <a:solidFill>
                  <a:schemeClr val="bg1"/>
                </a:solidFill>
                <a:latin typeface="+mj-lt"/>
              </a:rPr>
              <a:t>nMOS</a:t>
            </a:r>
            <a:endParaRPr lang="en-US" sz="4400" dirty="0">
              <a:solidFill>
                <a:schemeClr val="bg1"/>
              </a:solidFill>
              <a:latin typeface="+mj-lt"/>
            </a:endParaRPr>
          </a:p>
        </p:txBody>
      </p:sp>
    </p:spTree>
    <p:extLst>
      <p:ext uri="{BB962C8B-B14F-4D97-AF65-F5344CB8AC3E}">
        <p14:creationId xmlns="" xmlns:p14="http://schemas.microsoft.com/office/powerpoint/2010/main" val="4218374334"/>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3"/>
          <p:cNvSpPr>
            <a:spLocks noGrp="1" noChangeArrowheads="1"/>
          </p:cNvSpPr>
          <p:nvPr>
            <p:ph type="body" sz="half" idx="4294967295"/>
            <p:custDataLst>
              <p:tags r:id="rId2"/>
            </p:custDataLst>
          </p:nvPr>
        </p:nvSpPr>
        <p:spPr>
          <a:xfrm>
            <a:off x="914400" y="1219200"/>
            <a:ext cx="6172200" cy="4953000"/>
          </a:xfrm>
        </p:spPr>
        <p:txBody>
          <a:bodyPr/>
          <a:lstStyle/>
          <a:p>
            <a:pPr eaLnBrk="1" hangingPunct="1"/>
            <a:r>
              <a:rPr lang="en-US" sz="2400" dirty="0" err="1" smtClean="0"/>
              <a:t>pMOS</a:t>
            </a:r>
            <a:r>
              <a:rPr lang="en-US" sz="2400" dirty="0" smtClean="0"/>
              <a:t> transistor is opposite</a:t>
            </a:r>
          </a:p>
          <a:p>
            <a:pPr lvl="1" eaLnBrk="1" hangingPunct="1"/>
            <a:r>
              <a:rPr lang="en-US" sz="2000" dirty="0" smtClean="0"/>
              <a:t>ON when Gate = 0</a:t>
            </a:r>
          </a:p>
          <a:p>
            <a:pPr lvl="1" eaLnBrk="1" hangingPunct="1"/>
            <a:r>
              <a:rPr lang="en-US" sz="2000" dirty="0" smtClean="0"/>
              <a:t>OFF when Gate = 1</a:t>
            </a:r>
          </a:p>
        </p:txBody>
      </p:sp>
      <p:graphicFrame>
        <p:nvGraphicFramePr>
          <p:cNvPr id="102406" name="Object 4"/>
          <p:cNvGraphicFramePr>
            <a:graphicFrameLocks noGrp="1" noChangeAspect="1"/>
          </p:cNvGraphicFramePr>
          <p:nvPr>
            <p:ph sz="half" idx="4294967295"/>
            <p:extLst>
              <p:ext uri="{D42A27DB-BD31-4B8C-83A1-F6EECF244321}">
                <p14:modId xmlns="" xmlns:p14="http://schemas.microsoft.com/office/powerpoint/2010/main" val="3117295033"/>
              </p:ext>
            </p:extLst>
          </p:nvPr>
        </p:nvGraphicFramePr>
        <p:xfrm>
          <a:off x="2133600" y="2743200"/>
          <a:ext cx="4191000" cy="3567113"/>
        </p:xfrm>
        <a:graphic>
          <a:graphicData uri="http://schemas.openxmlformats.org/presentationml/2006/ole">
            <p:oleObj spid="_x0000_s33816" name="VISIO" r:id="rId5" imgW="2005290" imgH="1708604" progId="Visio.Drawing.11">
              <p:embed/>
            </p:oleObj>
          </a:graphicData>
        </a:graphic>
      </p:graphicFrame>
      <p:sp>
        <p:nvSpPr>
          <p:cNvPr id="5" name="TextBox 4"/>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Transistors: </a:t>
            </a:r>
            <a:r>
              <a:rPr lang="en-US" sz="4400" dirty="0" err="1" smtClean="0">
                <a:solidFill>
                  <a:schemeClr val="bg1"/>
                </a:solidFill>
                <a:latin typeface="+mj-lt"/>
              </a:rPr>
              <a:t>pMOS</a:t>
            </a:r>
            <a:endParaRPr lang="en-US" sz="4400" dirty="0">
              <a:solidFill>
                <a:schemeClr val="bg1"/>
              </a:solidFill>
              <a:latin typeface="+mj-lt"/>
            </a:endParaRPr>
          </a:p>
        </p:txBody>
      </p:sp>
    </p:spTree>
    <p:extLst>
      <p:ext uri="{BB962C8B-B14F-4D97-AF65-F5344CB8AC3E}">
        <p14:creationId xmlns="" xmlns:p14="http://schemas.microsoft.com/office/powerpoint/2010/main" val="1205706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zh-CN" altLang="en-US"/>
              <a:t>与</a:t>
            </a:r>
            <a:r>
              <a:rPr lang="zh-CN" altLang="en-US">
                <a:latin typeface="Arial"/>
              </a:rPr>
              <a:t>“</a:t>
            </a:r>
            <a:r>
              <a:rPr lang="zh-CN" altLang="en-US"/>
              <a:t>数字逻辑</a:t>
            </a:r>
            <a:r>
              <a:rPr lang="zh-CN" altLang="en-US">
                <a:latin typeface="Arial"/>
              </a:rPr>
              <a:t>”</a:t>
            </a:r>
            <a:r>
              <a:rPr lang="zh-CN" altLang="en-US"/>
              <a:t>相关的课程</a:t>
            </a:r>
          </a:p>
        </p:txBody>
      </p:sp>
      <p:sp>
        <p:nvSpPr>
          <p:cNvPr id="93187" name="Rectangle 3"/>
          <p:cNvSpPr>
            <a:spLocks noGrp="1" noChangeArrowheads="1"/>
          </p:cNvSpPr>
          <p:nvPr>
            <p:ph type="body" idx="1"/>
          </p:nvPr>
        </p:nvSpPr>
        <p:spPr>
          <a:xfrm>
            <a:off x="914400" y="1828800"/>
            <a:ext cx="8001000" cy="4800600"/>
          </a:xfrm>
        </p:spPr>
        <p:txBody>
          <a:bodyPr/>
          <a:lstStyle/>
          <a:p>
            <a:pPr>
              <a:lnSpc>
                <a:spcPct val="90000"/>
              </a:lnSpc>
            </a:pPr>
            <a:r>
              <a:rPr lang="zh-CN" altLang="en-US" sz="2800" b="1" dirty="0"/>
              <a:t>数字电路</a:t>
            </a:r>
            <a:r>
              <a:rPr lang="zh-CN" altLang="en-US" sz="2800" b="1" dirty="0" smtClean="0"/>
              <a:t>（电信院课程</a:t>
            </a:r>
            <a:r>
              <a:rPr lang="zh-CN" altLang="en-US" sz="2800" b="1" dirty="0"/>
              <a:t>）</a:t>
            </a:r>
          </a:p>
          <a:p>
            <a:pPr>
              <a:lnSpc>
                <a:spcPct val="90000"/>
              </a:lnSpc>
            </a:pPr>
            <a:r>
              <a:rPr lang="zh-CN" altLang="en-US" sz="2800" b="1" dirty="0"/>
              <a:t>数字电子技术（</a:t>
            </a:r>
            <a:r>
              <a:rPr lang="zh-CN" altLang="en-US" sz="2800" b="1" dirty="0" smtClean="0"/>
              <a:t>自动化课程</a:t>
            </a:r>
            <a:r>
              <a:rPr lang="zh-CN" altLang="en-US" sz="2800" b="1" dirty="0"/>
              <a:t>）</a:t>
            </a:r>
          </a:p>
          <a:p>
            <a:pPr>
              <a:lnSpc>
                <a:spcPct val="90000"/>
              </a:lnSpc>
            </a:pPr>
            <a:r>
              <a:rPr lang="zh-CN" altLang="en-US" sz="2800" b="1" dirty="0"/>
              <a:t>数字技术与系统</a:t>
            </a:r>
          </a:p>
          <a:p>
            <a:pPr>
              <a:lnSpc>
                <a:spcPct val="90000"/>
              </a:lnSpc>
              <a:buFont typeface="Wingdings" pitchFamily="2" charset="2"/>
              <a:buNone/>
            </a:pPr>
            <a:r>
              <a:rPr lang="zh-CN" altLang="en-US" sz="2400" b="1" dirty="0"/>
              <a:t>数字逻辑重点是结合计算机设计中的逻辑问题和常用的集成电路特性，为</a:t>
            </a:r>
            <a:r>
              <a:rPr lang="zh-CN" altLang="en-US" sz="2400" b="1" dirty="0">
                <a:latin typeface="Arial"/>
              </a:rPr>
              <a:t>“</a:t>
            </a:r>
            <a:r>
              <a:rPr lang="zh-CN" altLang="en-US" sz="2400" b="1" dirty="0"/>
              <a:t>计算机原理</a:t>
            </a:r>
            <a:r>
              <a:rPr lang="zh-CN" altLang="en-US" sz="2400" b="1" dirty="0">
                <a:latin typeface="Arial"/>
              </a:rPr>
              <a:t>”</a:t>
            </a:r>
            <a:r>
              <a:rPr lang="zh-CN" altLang="en-US" sz="2400" b="1" dirty="0"/>
              <a:t>课程学习打下基础。</a:t>
            </a:r>
          </a:p>
          <a:p>
            <a:pPr>
              <a:lnSpc>
                <a:spcPct val="90000"/>
              </a:lnSpc>
              <a:buFont typeface="Wingdings" pitchFamily="2" charset="2"/>
              <a:buNone/>
            </a:pPr>
            <a:r>
              <a:rPr lang="zh-CN" altLang="en-US" sz="2400" b="1" dirty="0"/>
              <a:t>数字逻辑可以认为是</a:t>
            </a:r>
            <a:r>
              <a:rPr lang="zh-CN" altLang="en-US" sz="2400" b="1" dirty="0">
                <a:latin typeface="Arial"/>
              </a:rPr>
              <a:t>“</a:t>
            </a:r>
            <a:r>
              <a:rPr lang="zh-CN" altLang="en-US" sz="2400" b="1" dirty="0"/>
              <a:t>数字逻辑电路</a:t>
            </a:r>
            <a:r>
              <a:rPr lang="zh-CN" altLang="en-US" sz="2400" b="1" dirty="0">
                <a:latin typeface="Arial"/>
              </a:rPr>
              <a:t>”</a:t>
            </a:r>
            <a:r>
              <a:rPr lang="zh-CN" altLang="en-US" sz="2400" b="1" dirty="0"/>
              <a:t>，</a:t>
            </a:r>
            <a:r>
              <a:rPr lang="zh-CN" altLang="en-US" sz="2400" b="1" dirty="0">
                <a:latin typeface="Arial"/>
              </a:rPr>
              <a:t>“</a:t>
            </a:r>
            <a:r>
              <a:rPr lang="zh-CN" altLang="en-US" sz="2400" b="1" dirty="0"/>
              <a:t>数字逻辑设计</a:t>
            </a:r>
            <a:r>
              <a:rPr lang="zh-CN" altLang="en-US" sz="2400" b="1" dirty="0">
                <a:latin typeface="Arial"/>
              </a:rPr>
              <a:t>”</a:t>
            </a:r>
            <a:r>
              <a:rPr lang="zh-CN" altLang="en-US" sz="2400" b="1" dirty="0"/>
              <a:t>，</a:t>
            </a:r>
            <a:r>
              <a:rPr lang="zh-CN" altLang="en-US" sz="2400" b="1" dirty="0">
                <a:latin typeface="Arial"/>
              </a:rPr>
              <a:t>“</a:t>
            </a:r>
            <a:r>
              <a:rPr lang="zh-CN" altLang="en-US" sz="2400" b="1" dirty="0"/>
              <a:t>数字逻辑系统</a:t>
            </a:r>
            <a:r>
              <a:rPr lang="zh-CN" altLang="en-US" sz="2400" b="1" dirty="0">
                <a:latin typeface="Arial"/>
              </a:rPr>
              <a:t>”</a:t>
            </a:r>
            <a:r>
              <a:rPr lang="zh-CN" altLang="en-US" sz="2400" b="1" dirty="0"/>
              <a:t>等的简称。</a:t>
            </a:r>
          </a:p>
          <a:p>
            <a:pPr>
              <a:lnSpc>
                <a:spcPct val="90000"/>
              </a:lnSpc>
              <a:buFont typeface="Wingdings" pitchFamily="2" charset="2"/>
              <a:buNone/>
            </a:pPr>
            <a:r>
              <a:rPr lang="zh-CN" altLang="en-US" sz="2400" b="1" dirty="0"/>
              <a:t>英文参考书关键词：</a:t>
            </a:r>
            <a:r>
              <a:rPr lang="zh-CN" altLang="en-US" sz="2400" b="1" dirty="0">
                <a:latin typeface="Arial"/>
              </a:rPr>
              <a:t>”</a:t>
            </a:r>
            <a:r>
              <a:rPr lang="en-US" altLang="zh-CN" sz="2400" b="1" dirty="0"/>
              <a:t>Digital Logic</a:t>
            </a:r>
            <a:r>
              <a:rPr lang="en-US" altLang="zh-CN" sz="2400" b="1" dirty="0">
                <a:latin typeface="Arial"/>
              </a:rPr>
              <a:t>”</a:t>
            </a:r>
            <a:r>
              <a:rPr lang="en-US" altLang="zh-CN" sz="2400" b="1" dirty="0"/>
              <a:t>, </a:t>
            </a:r>
            <a:r>
              <a:rPr lang="en-US" altLang="zh-CN" sz="2400" b="1" dirty="0">
                <a:latin typeface="Arial"/>
              </a:rPr>
              <a:t>“</a:t>
            </a:r>
            <a:r>
              <a:rPr lang="en-US" altLang="zh-CN" sz="2400" b="1" dirty="0"/>
              <a:t>Logic Design</a:t>
            </a:r>
            <a:r>
              <a:rPr lang="en-US" altLang="zh-CN" sz="2400" b="1" dirty="0">
                <a:latin typeface="Arial"/>
              </a:rPr>
              <a:t>”</a:t>
            </a:r>
            <a:r>
              <a:rPr lang="en-US" altLang="zh-CN" sz="2400" b="1" dirty="0"/>
              <a:t>, </a:t>
            </a:r>
            <a:r>
              <a:rPr lang="en-US" altLang="zh-CN" sz="2400" b="1" dirty="0">
                <a:latin typeface="Arial"/>
              </a:rPr>
              <a:t>“</a:t>
            </a:r>
            <a:r>
              <a:rPr lang="en-US" altLang="zh-CN" sz="2400" b="1" dirty="0"/>
              <a:t>Digital Design</a:t>
            </a:r>
            <a:r>
              <a:rPr lang="en-US" altLang="zh-CN" sz="2400" b="1" dirty="0">
                <a:latin typeface="Arial"/>
              </a:rPr>
              <a:t>”</a:t>
            </a:r>
            <a:r>
              <a:rPr lang="en-US" altLang="zh-CN" sz="2400" b="1" dirty="0"/>
              <a:t>, </a:t>
            </a:r>
            <a:r>
              <a:rPr lang="en-US" altLang="zh-CN" sz="2400" b="1" dirty="0">
                <a:latin typeface="Arial"/>
              </a:rPr>
              <a:t>”</a:t>
            </a:r>
            <a:r>
              <a:rPr lang="en-US" altLang="zh-CN" sz="2400" b="1" dirty="0"/>
              <a:t>Digital Logic Design</a:t>
            </a:r>
            <a:r>
              <a:rPr lang="en-US" altLang="zh-CN" sz="2400" b="1" dirty="0">
                <a:latin typeface="Arial"/>
              </a:rPr>
              <a:t>”</a:t>
            </a:r>
            <a:r>
              <a:rPr lang="en-US" altLang="zh-CN" sz="2400" b="1" dirty="0"/>
              <a:t>, </a:t>
            </a:r>
            <a:r>
              <a:rPr lang="en-US" altLang="zh-CN" sz="2400" b="1" dirty="0">
                <a:latin typeface="Arial"/>
              </a:rPr>
              <a:t>“</a:t>
            </a:r>
            <a:r>
              <a:rPr lang="en-US" altLang="zh-CN" sz="2400" b="1" dirty="0"/>
              <a:t>Digital Circuit Design</a:t>
            </a:r>
            <a:r>
              <a:rPr lang="en-US" altLang="zh-CN" sz="2400" b="1" dirty="0">
                <a:latin typeface="Arial"/>
              </a:rPr>
              <a:t>”</a:t>
            </a:r>
            <a:r>
              <a:rPr lang="zh-CN" altLang="en-US" sz="2400" b="1" dirty="0"/>
              <a:t>，</a:t>
            </a:r>
            <a:r>
              <a:rPr lang="zh-CN" altLang="en-US" sz="2400" b="1" dirty="0">
                <a:latin typeface="Arial"/>
              </a:rPr>
              <a:t>”</a:t>
            </a:r>
            <a:r>
              <a:rPr lang="en-US" altLang="zh-CN" sz="2400" b="1" dirty="0"/>
              <a:t>Digital Logic Circuit Design</a:t>
            </a:r>
            <a:r>
              <a:rPr lang="en-US" altLang="zh-CN" sz="2400" b="1" dirty="0">
                <a:latin typeface="Arial"/>
              </a:rPr>
              <a:t>”</a:t>
            </a:r>
            <a:r>
              <a:rPr lang="en-US" altLang="zh-CN" sz="2400" b="1" dirty="0"/>
              <a:t>,   </a:t>
            </a:r>
            <a:r>
              <a:rPr lang="en-US" altLang="zh-CN" sz="2400" b="1" dirty="0">
                <a:latin typeface="Arial"/>
              </a:rPr>
              <a:t>“</a:t>
            </a:r>
            <a:r>
              <a:rPr lang="en-US" altLang="zh-CN" sz="2400" b="1" dirty="0"/>
              <a:t>Logic and Computer Design</a:t>
            </a:r>
            <a:r>
              <a:rPr lang="en-US" altLang="zh-CN" sz="2400" b="1" dirty="0">
                <a:latin typeface="Arial"/>
              </a:rPr>
              <a:t>”</a:t>
            </a:r>
            <a:r>
              <a:rPr lang="en-US" altLang="zh-CN" sz="2400" b="1" dirty="0"/>
              <a:t> </a:t>
            </a:r>
            <a:r>
              <a:rPr lang="zh-CN" altLang="en-US" sz="2400" b="1" dirty="0"/>
              <a:t>，</a:t>
            </a:r>
            <a:r>
              <a:rPr lang="zh-CN" altLang="en-US" sz="2400" b="1" dirty="0">
                <a:latin typeface="Arial"/>
              </a:rPr>
              <a:t>”</a:t>
            </a:r>
            <a:r>
              <a:rPr lang="en-US" altLang="zh-CN" sz="2400" b="1" dirty="0"/>
              <a:t>Design of Logic Systems</a:t>
            </a:r>
            <a:r>
              <a:rPr lang="en-US" altLang="zh-CN" sz="2400" b="1" dirty="0">
                <a:latin typeface="Arial"/>
              </a:rPr>
              <a:t>”</a:t>
            </a:r>
            <a:r>
              <a:rPr lang="en-US" altLang="zh-CN" sz="2400" b="1" dirty="0"/>
              <a:t>,</a:t>
            </a:r>
            <a:r>
              <a:rPr lang="en-US" altLang="zh-CN" sz="2400" b="1" dirty="0">
                <a:latin typeface="Arial"/>
              </a:rPr>
              <a:t>……</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3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31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31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3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a:t>如何学好这门课</a:t>
            </a:r>
          </a:p>
        </p:txBody>
      </p:sp>
      <p:sp>
        <p:nvSpPr>
          <p:cNvPr id="61443" name="Rectangle 3"/>
          <p:cNvSpPr>
            <a:spLocks noGrp="1" noChangeArrowheads="1"/>
          </p:cNvSpPr>
          <p:nvPr>
            <p:ph type="body" idx="1"/>
          </p:nvPr>
        </p:nvSpPr>
        <p:spPr/>
        <p:txBody>
          <a:bodyPr/>
          <a:lstStyle/>
          <a:p>
            <a:pPr>
              <a:lnSpc>
                <a:spcPct val="90000"/>
              </a:lnSpc>
              <a:buFont typeface="Wingdings" pitchFamily="2" charset="2"/>
              <a:buNone/>
            </a:pPr>
            <a:r>
              <a:rPr lang="en-US" altLang="zh-CN" sz="2800" b="1" dirty="0"/>
              <a:t>1</a:t>
            </a:r>
            <a:r>
              <a:rPr lang="en-US" altLang="zh-CN" sz="2800" b="1" dirty="0" smtClean="0"/>
              <a:t>.</a:t>
            </a:r>
            <a:r>
              <a:rPr lang="zh-CN" altLang="en-US" sz="2800" b="1" dirty="0" smtClean="0"/>
              <a:t>软件工程学科</a:t>
            </a:r>
            <a:r>
              <a:rPr lang="zh-CN" altLang="en-US" sz="2800" b="1" dirty="0"/>
              <a:t>是实践性极强的学科，重视实践环节，多动手</a:t>
            </a:r>
          </a:p>
          <a:p>
            <a:pPr>
              <a:lnSpc>
                <a:spcPct val="90000"/>
              </a:lnSpc>
              <a:buFont typeface="Wingdings" pitchFamily="2" charset="2"/>
              <a:buNone/>
            </a:pPr>
            <a:r>
              <a:rPr lang="en-US" altLang="zh-CN" sz="2800" b="1" dirty="0"/>
              <a:t>2.</a:t>
            </a:r>
            <a:r>
              <a:rPr lang="zh-CN" altLang="en-US" sz="2800" b="1" dirty="0"/>
              <a:t>掌握研究型的学习方法，学会独立思考，掌握</a:t>
            </a:r>
            <a:r>
              <a:rPr lang="zh-CN" altLang="en-US" sz="2800" b="1" dirty="0">
                <a:latin typeface="Arial"/>
              </a:rPr>
              <a:t>“</a:t>
            </a:r>
            <a:r>
              <a:rPr lang="zh-CN" altLang="en-US" sz="2800" b="1" dirty="0"/>
              <a:t>知识发现过程中大师们的思维过程</a:t>
            </a:r>
            <a:r>
              <a:rPr lang="zh-CN" altLang="en-US" sz="2800" b="1" dirty="0">
                <a:latin typeface="Arial"/>
              </a:rPr>
              <a:t>”</a:t>
            </a:r>
            <a:endParaRPr lang="zh-CN" altLang="en-US" sz="2800" b="1" dirty="0"/>
          </a:p>
          <a:p>
            <a:pPr>
              <a:lnSpc>
                <a:spcPct val="90000"/>
              </a:lnSpc>
              <a:buFont typeface="Wingdings" pitchFamily="2" charset="2"/>
              <a:buNone/>
            </a:pPr>
            <a:r>
              <a:rPr lang="en-US" altLang="zh-CN" sz="2800" b="1" dirty="0"/>
              <a:t>3.</a:t>
            </a:r>
            <a:r>
              <a:rPr lang="zh-CN" altLang="en-US" sz="2800" b="1" dirty="0"/>
              <a:t>熟练掌握</a:t>
            </a:r>
            <a:r>
              <a:rPr lang="zh-CN" altLang="en-US" sz="2800" b="1" dirty="0" smtClean="0"/>
              <a:t>典型数字电路</a:t>
            </a:r>
            <a:r>
              <a:rPr lang="zh-CN" altLang="en-US" sz="2800" b="1" dirty="0"/>
              <a:t>的分析方法和设计方法</a:t>
            </a:r>
          </a:p>
          <a:p>
            <a:pPr>
              <a:lnSpc>
                <a:spcPct val="90000"/>
              </a:lnSpc>
              <a:buFont typeface="Wingdings" pitchFamily="2" charset="2"/>
              <a:buNone/>
            </a:pPr>
            <a:r>
              <a:rPr lang="en-US" altLang="zh-CN" sz="2800" b="1" dirty="0"/>
              <a:t>4</a:t>
            </a:r>
            <a:r>
              <a:rPr lang="en-US" altLang="zh-CN" sz="2800" b="1" dirty="0" smtClean="0"/>
              <a:t>.</a:t>
            </a:r>
            <a:r>
              <a:rPr lang="zh-CN" altLang="en-US" sz="2800" b="1" dirty="0" smtClean="0"/>
              <a:t>实验</a:t>
            </a:r>
            <a:r>
              <a:rPr lang="zh-CN" altLang="en-US" sz="2800" b="1" dirty="0"/>
              <a:t>独立完成</a:t>
            </a:r>
          </a:p>
          <a:p>
            <a:pPr>
              <a:lnSpc>
                <a:spcPct val="90000"/>
              </a:lnSpc>
              <a:buFont typeface="Wingdings" pitchFamily="2" charset="2"/>
              <a:buNone/>
            </a:pPr>
            <a:endParaRPr lang="zh-CN" altLang="en-US" sz="2800" b="1" dirty="0"/>
          </a:p>
          <a:p>
            <a:pPr>
              <a:lnSpc>
                <a:spcPct val="90000"/>
              </a:lnSpc>
              <a:buFont typeface="Wingdings" pitchFamily="2" charset="2"/>
              <a:buNone/>
            </a:pPr>
            <a:r>
              <a:rPr lang="zh-CN" altLang="en-US" sz="2800" b="1" dirty="0"/>
              <a:t>成绩比例：</a:t>
            </a:r>
          </a:p>
          <a:p>
            <a:pPr>
              <a:lnSpc>
                <a:spcPct val="90000"/>
              </a:lnSpc>
              <a:buFont typeface="Wingdings" pitchFamily="2" charset="2"/>
              <a:buNone/>
            </a:pPr>
            <a:r>
              <a:rPr lang="en-US" altLang="zh-CN" sz="2400" b="1" dirty="0" smtClean="0"/>
              <a:t>50</a:t>
            </a:r>
            <a:r>
              <a:rPr lang="zh-CN" altLang="en-US" sz="2400" b="1" dirty="0" smtClean="0"/>
              <a:t>（</a:t>
            </a:r>
            <a:r>
              <a:rPr lang="zh-CN" altLang="en-US" sz="2400" b="1" dirty="0"/>
              <a:t>平时实验</a:t>
            </a:r>
            <a:r>
              <a:rPr lang="zh-CN" altLang="en-US" sz="2400" b="1" dirty="0" smtClean="0"/>
              <a:t>）＋ </a:t>
            </a:r>
            <a:r>
              <a:rPr lang="en-US" altLang="zh-CN" sz="2400" b="1" dirty="0" smtClean="0"/>
              <a:t>50</a:t>
            </a:r>
            <a:r>
              <a:rPr lang="zh-CN" altLang="en-US" sz="2400" b="1" dirty="0"/>
              <a:t>（期末考试）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linds(horizontal)">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C4.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a:t>
            </a:r>
            <a:endParaRPr lang="zh-CN" altLang="en-US" sz="1400" dirty="0">
              <a:solidFill>
                <a:srgbClr val="000000"/>
              </a:solidFill>
              <a:latin typeface="Tahoma"/>
            </a:endParaRPr>
          </a:p>
        </p:txBody>
      </p:sp>
      <p:sp>
        <p:nvSpPr>
          <p:cNvPr id="7" name="TextBox 6"/>
          <p:cNvSpPr txBox="1"/>
          <p:nvPr/>
        </p:nvSpPr>
        <p:spPr>
          <a:xfrm>
            <a:off x="326669" y="6503426"/>
            <a:ext cx="2571949"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数字逻辑设计</a:t>
            </a:r>
            <a:r>
              <a:rPr lang="en-US" altLang="zh-CN" sz="2000" dirty="0" smtClean="0">
                <a:solidFill>
                  <a:srgbClr val="33339A"/>
                </a:solidFill>
                <a:latin typeface="Times New Roman"/>
              </a:rPr>
              <a:t>——</a:t>
            </a:r>
            <a:r>
              <a:rPr lang="zh-CN" altLang="en-US" sz="2000" dirty="0" smtClean="0">
                <a:solidFill>
                  <a:srgbClr val="33339A"/>
                </a:solidFill>
                <a:latin typeface="华文琥珀"/>
              </a:rPr>
              <a:t>绪论</a:t>
            </a:r>
            <a:endParaRPr lang="zh-CN" altLang="en-US" sz="2000" dirty="0">
              <a:solidFill>
                <a:srgbClr val="33339A"/>
              </a:solidFill>
              <a:latin typeface="华文琥珀"/>
            </a:endParaRPr>
          </a:p>
        </p:txBody>
      </p:sp>
      <p:sp>
        <p:nvSpPr>
          <p:cNvPr id="8" name="TextBox 7"/>
          <p:cNvSpPr txBox="1"/>
          <p:nvPr/>
        </p:nvSpPr>
        <p:spPr>
          <a:xfrm>
            <a:off x="1111423" y="582370"/>
            <a:ext cx="7575377" cy="4462760"/>
          </a:xfrm>
          <a:prstGeom prst="rect">
            <a:avLst/>
          </a:prstGeom>
          <a:noFill/>
        </p:spPr>
        <p:txBody>
          <a:bodyPr vert="horz" wrap="square" lIns="0" tIns="0" rIns="0" bIns="0" rtlCol="0">
            <a:spAutoFit/>
          </a:bodyPr>
          <a:lstStyle/>
          <a:p>
            <a:pPr defTabSz="917966">
              <a:lnSpc>
                <a:spcPts val="4411"/>
              </a:lnSpc>
              <a:tabLst>
                <a:tab pos="114746" algn="l"/>
                <a:tab pos="395235" algn="l"/>
              </a:tabLst>
              <a:defRPr/>
            </a:pPr>
            <a:r>
              <a:rPr lang="zh-CN" altLang="en-US" sz="4400" dirty="0" smtClean="0">
                <a:solidFill>
                  <a:srgbClr val="33339A"/>
                </a:solidFill>
                <a:latin typeface="Times New Roman"/>
              </a:rPr>
              <a:t>参考书</a:t>
            </a: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1004"/>
              </a:lnSpc>
              <a:tabLst>
                <a:tab pos="114746" algn="l"/>
                <a:tab pos="395235" algn="l"/>
              </a:tabLst>
              <a:defRPr/>
            </a:pPr>
            <a:endParaRPr lang="zh-CN" altLang="en-US" sz="2800" dirty="0" smtClean="0">
              <a:solidFill>
                <a:srgbClr val="000000"/>
              </a:solidFill>
              <a:latin typeface="Times New Roman"/>
            </a:endParaRPr>
          </a:p>
          <a:p>
            <a:pPr marL="452438" indent="-180975" defTabSz="917966">
              <a:lnSpc>
                <a:spcPts val="4147"/>
              </a:lnSpc>
              <a:tabLst>
                <a:tab pos="114746" algn="l"/>
                <a:tab pos="395235"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数字设计和计算机体系结构，陈虎等译，机械工业出版社</a:t>
            </a:r>
            <a:endParaRPr lang="en-US" altLang="zh-CN" sz="2800" dirty="0" smtClean="0">
              <a:solidFill>
                <a:srgbClr val="000000"/>
              </a:solidFill>
              <a:latin typeface="Times New Roman"/>
            </a:endParaRPr>
          </a:p>
          <a:p>
            <a:pPr defTabSz="917966">
              <a:lnSpc>
                <a:spcPts val="4147"/>
              </a:lnSpc>
              <a:tabLst>
                <a:tab pos="114746" algn="l"/>
                <a:tab pos="395235" algn="l"/>
              </a:tabLst>
              <a:defRPr/>
            </a:pPr>
            <a:r>
              <a:rPr lang="zh-CN" altLang="en-US" sz="2800" dirty="0" smtClean="0">
                <a:solidFill>
                  <a:srgbClr val="000000"/>
                </a:solidFill>
                <a:latin typeface="Times New Roman"/>
              </a:rPr>
              <a:t>     数字逻辑应用与设计，</a:t>
            </a:r>
            <a:r>
              <a:rPr lang="en-US" altLang="zh-CN" sz="2800" dirty="0" smtClean="0">
                <a:solidFill>
                  <a:srgbClr val="000000"/>
                </a:solidFill>
                <a:latin typeface="Tahoma"/>
              </a:rPr>
              <a:t>by J. M. Yarbrough</a:t>
            </a:r>
            <a:r>
              <a:rPr lang="zh-CN" altLang="en-US" sz="2800" dirty="0" smtClean="0">
                <a:solidFill>
                  <a:srgbClr val="000000"/>
                </a:solidFill>
                <a:latin typeface="Times New Roman"/>
              </a:rPr>
              <a:t>，</a:t>
            </a:r>
          </a:p>
          <a:p>
            <a:pPr defTabSz="917966">
              <a:lnSpc>
                <a:spcPts val="3290"/>
              </a:lnSpc>
              <a:tabLst>
                <a:tab pos="114746" algn="l"/>
                <a:tab pos="395235" algn="l"/>
              </a:tabLst>
              <a:defRPr/>
            </a:pPr>
            <a:r>
              <a:rPr lang="zh-CN" altLang="en-US" sz="2800" dirty="0" smtClean="0">
                <a:solidFill>
                  <a:srgbClr val="000000"/>
                </a:solidFill>
                <a:latin typeface="Times New Roman"/>
              </a:rPr>
              <a:t>		机械工业出版社（中文版）</a:t>
            </a:r>
          </a:p>
          <a:p>
            <a:pPr defTabSz="917966">
              <a:lnSpc>
                <a:spcPts val="4137"/>
              </a:lnSpc>
              <a:tabLst>
                <a:tab pos="114746" algn="l"/>
                <a:tab pos="395235" algn="l"/>
              </a:tabLst>
              <a:defRPr/>
            </a:pPr>
            <a:r>
              <a:rPr lang="zh-CN" altLang="en-US" sz="2800" dirty="0" smtClean="0">
                <a:solidFill>
                  <a:srgbClr val="000000"/>
                </a:solidFill>
                <a:latin typeface="Times New Roman"/>
              </a:rPr>
              <a:t>		</a:t>
            </a:r>
            <a:r>
              <a:rPr lang="en-US" altLang="zh-CN" sz="2800" dirty="0" smtClean="0">
                <a:solidFill>
                  <a:srgbClr val="000000"/>
                </a:solidFill>
                <a:latin typeface="Tahoma"/>
              </a:rPr>
              <a:t>Digital Design Principles and Practices,  by</a:t>
            </a:r>
          </a:p>
          <a:p>
            <a:pPr defTabSz="917966">
              <a:lnSpc>
                <a:spcPts val="3379"/>
              </a:lnSpc>
              <a:tabLst>
                <a:tab pos="114746" algn="l"/>
                <a:tab pos="395235" algn="l"/>
              </a:tabLst>
              <a:defRPr/>
            </a:pPr>
            <a:r>
              <a:rPr lang="en-US" altLang="zh-CN" sz="2800" dirty="0" smtClean="0">
                <a:solidFill>
                  <a:srgbClr val="000000"/>
                </a:solidFill>
                <a:latin typeface="Tahoma"/>
              </a:rPr>
              <a:t>		J. F. </a:t>
            </a:r>
            <a:r>
              <a:rPr lang="en-US" altLang="zh-CN" sz="2800" dirty="0" err="1" smtClean="0">
                <a:solidFill>
                  <a:srgbClr val="000000"/>
                </a:solidFill>
                <a:latin typeface="Tahoma"/>
              </a:rPr>
              <a:t>Wakerly</a:t>
            </a:r>
            <a:r>
              <a:rPr lang="zh-CN" altLang="en-US" sz="2800" dirty="0" smtClean="0">
                <a:solidFill>
                  <a:srgbClr val="000000"/>
                </a:solidFill>
                <a:latin typeface="Times New Roman"/>
              </a:rPr>
              <a:t>，第三版，高等教育出版社</a:t>
            </a:r>
          </a:p>
          <a:p>
            <a:pPr defTabSz="917966">
              <a:lnSpc>
                <a:spcPts val="3290"/>
              </a:lnSpc>
              <a:tabLst>
                <a:tab pos="114746" algn="l"/>
                <a:tab pos="395235" algn="l"/>
              </a:tabLst>
              <a:defRPr/>
            </a:pPr>
            <a:r>
              <a:rPr lang="zh-CN" altLang="en-US" sz="2800" dirty="0" smtClean="0">
                <a:solidFill>
                  <a:srgbClr val="000000"/>
                </a:solidFill>
                <a:latin typeface="Times New Roman"/>
              </a:rPr>
              <a:t>		（影印版）</a:t>
            </a:r>
            <a:endParaRPr lang="zh-CN" altLang="en-US" sz="2800"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type="body" idx="4294967295"/>
            <p:custDataLst>
              <p:tags r:id="rId1"/>
            </p:custDataLst>
          </p:nvPr>
        </p:nvSpPr>
        <p:spPr>
          <a:xfrm>
            <a:off x="914400" y="1143000"/>
            <a:ext cx="8229600" cy="4525963"/>
          </a:xfrm>
        </p:spPr>
        <p:txBody>
          <a:bodyPr/>
          <a:lstStyle/>
          <a:p>
            <a:pPr eaLnBrk="1" hangingPunct="1"/>
            <a:r>
              <a:rPr lang="en-US" dirty="0" smtClean="0"/>
              <a:t>Abstraction</a:t>
            </a:r>
            <a:r>
              <a:rPr lang="zh-CN" altLang="en-US" dirty="0" smtClean="0"/>
              <a:t>抽象</a:t>
            </a:r>
            <a:endParaRPr lang="en-US" dirty="0" smtClean="0"/>
          </a:p>
          <a:p>
            <a:pPr eaLnBrk="1" hangingPunct="1"/>
            <a:r>
              <a:rPr lang="en-US" dirty="0" smtClean="0"/>
              <a:t>Discipline</a:t>
            </a:r>
            <a:r>
              <a:rPr lang="zh-CN" altLang="en-US" dirty="0" smtClean="0"/>
              <a:t>约束</a:t>
            </a:r>
            <a:endParaRPr lang="en-US" dirty="0" smtClean="0"/>
          </a:p>
          <a:p>
            <a:pPr eaLnBrk="1" hangingPunct="1"/>
            <a:r>
              <a:rPr lang="en-US" dirty="0" smtClean="0"/>
              <a:t>The Three –Y’s </a:t>
            </a:r>
            <a:r>
              <a:rPr lang="zh-CN" altLang="en-US" dirty="0" smtClean="0"/>
              <a:t>三条原则</a:t>
            </a:r>
            <a:endParaRPr lang="en-US" dirty="0" smtClean="0"/>
          </a:p>
          <a:p>
            <a:pPr lvl="1" eaLnBrk="1" hangingPunct="1"/>
            <a:r>
              <a:rPr lang="en-US" dirty="0" smtClean="0"/>
              <a:t>Hierarchy</a:t>
            </a:r>
            <a:r>
              <a:rPr lang="zh-CN" altLang="en-US" dirty="0" smtClean="0"/>
              <a:t>层次化</a:t>
            </a:r>
            <a:endParaRPr lang="en-US" dirty="0" smtClean="0"/>
          </a:p>
          <a:p>
            <a:pPr lvl="1" eaLnBrk="1" hangingPunct="1"/>
            <a:r>
              <a:rPr lang="en-US" dirty="0" smtClean="0"/>
              <a:t>Modularity</a:t>
            </a:r>
            <a:r>
              <a:rPr lang="zh-CN" altLang="en-US" dirty="0" smtClean="0"/>
              <a:t>模块化</a:t>
            </a:r>
            <a:endParaRPr lang="en-US" dirty="0" smtClean="0"/>
          </a:p>
          <a:p>
            <a:pPr lvl="1" eaLnBrk="1" hangingPunct="1"/>
            <a:r>
              <a:rPr lang="en-US" dirty="0" smtClean="0"/>
              <a:t>Regularity</a:t>
            </a:r>
            <a:r>
              <a:rPr lang="zh-CN" altLang="en-US" dirty="0" smtClean="0"/>
              <a:t>规整化</a:t>
            </a:r>
            <a:endParaRPr lang="en-US"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Art of Managing Complexity</a:t>
            </a:r>
            <a:endParaRPr lang="en-US" sz="4400" dirty="0">
              <a:solidFill>
                <a:schemeClr val="bg1"/>
              </a:solidFill>
              <a:latin typeface="+mj-lt"/>
            </a:endParaRPr>
          </a:p>
        </p:txBody>
      </p:sp>
    </p:spTree>
    <p:extLst>
      <p:ext uri="{BB962C8B-B14F-4D97-AF65-F5344CB8AC3E}">
        <p14:creationId xmlns="" xmlns:p14="http://schemas.microsoft.com/office/powerpoint/2010/main" val="95764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29702" name="Rectangle 4"/>
          <p:cNvSpPr>
            <a:spLocks noChangeArrowheads="1"/>
          </p:cNvSpPr>
          <p:nvPr>
            <p:custDataLst>
              <p:tags r:id="rId2"/>
            </p:custDataLst>
          </p:nvPr>
        </p:nvSpPr>
        <p:spPr bwMode="auto">
          <a:xfrm>
            <a:off x="703385" y="1181100"/>
            <a:ext cx="44196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Hiding details when they aren’t </a:t>
            </a:r>
            <a:r>
              <a:rPr lang="en-US" sz="3200" dirty="0" smtClean="0">
                <a:latin typeface="Times New Roman" pitchFamily="18" charset="0"/>
              </a:rPr>
              <a:t>important</a:t>
            </a:r>
          </a:p>
          <a:p>
            <a:pPr marL="342900" indent="-342900">
              <a:spcBef>
                <a:spcPct val="20000"/>
              </a:spcBef>
            </a:pPr>
            <a:r>
              <a:rPr lang="zh-CN" altLang="en-US" sz="2800" dirty="0" smtClean="0">
                <a:latin typeface="Times New Roman" pitchFamily="18" charset="0"/>
              </a:rPr>
              <a:t>    隐藏不重要的细节</a:t>
            </a:r>
            <a:endParaRPr lang="en-US" altLang="zh-CN" sz="28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程序</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设备驱动程序</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指令寄存器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数据路径控制器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加法器</a:t>
            </a:r>
            <a:r>
              <a:rPr lang="en-US" altLang="zh-CN" sz="2400" dirty="0" smtClean="0">
                <a:latin typeface="Times New Roman" pitchFamily="18" charset="0"/>
              </a:rPr>
              <a:t>/</a:t>
            </a:r>
            <a:r>
              <a:rPr lang="zh-CN" altLang="en-US" sz="2400" dirty="0" smtClean="0">
                <a:latin typeface="Times New Roman" pitchFamily="18" charset="0"/>
              </a:rPr>
              <a:t>存储器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与门</a:t>
            </a:r>
            <a:r>
              <a:rPr lang="en-US" altLang="zh-CN" sz="2400" dirty="0" smtClean="0">
                <a:latin typeface="Times New Roman" pitchFamily="18" charset="0"/>
              </a:rPr>
              <a:t>/</a:t>
            </a:r>
            <a:r>
              <a:rPr lang="zh-CN" altLang="en-US" sz="2400" dirty="0" smtClean="0">
                <a:latin typeface="Times New Roman" pitchFamily="18" charset="0"/>
              </a:rPr>
              <a:t>或门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放大器</a:t>
            </a:r>
            <a:r>
              <a:rPr lang="en-US" altLang="zh-CN" sz="2400" dirty="0" smtClean="0">
                <a:latin typeface="Times New Roman" pitchFamily="18" charset="0"/>
              </a:rPr>
              <a:t>/</a:t>
            </a:r>
            <a:r>
              <a:rPr lang="zh-CN" altLang="en-US" sz="2400" dirty="0" smtClean="0">
                <a:latin typeface="Times New Roman" pitchFamily="18" charset="0"/>
              </a:rPr>
              <a:t>滤波器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晶体管</a:t>
            </a:r>
            <a:r>
              <a:rPr lang="en-US" altLang="zh-CN" sz="2400" dirty="0" smtClean="0">
                <a:latin typeface="Times New Roman" pitchFamily="18" charset="0"/>
              </a:rPr>
              <a:t>/</a:t>
            </a:r>
            <a:r>
              <a:rPr lang="zh-CN" altLang="en-US" sz="2400" dirty="0" smtClean="0">
                <a:latin typeface="Times New Roman" pitchFamily="18" charset="0"/>
              </a:rPr>
              <a:t>二级管</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电子</a:t>
            </a:r>
            <a:r>
              <a:rPr lang="en-US" sz="2400" dirty="0" smtClean="0">
                <a:latin typeface="Times New Roman" pitchFamily="18" charset="0"/>
              </a:rPr>
              <a:t>  </a:t>
            </a:r>
            <a:endParaRPr lang="en-US" sz="2400" dirty="0">
              <a:latin typeface="Times New Roman" pitchFamily="18" charset="0"/>
            </a:endParaRPr>
          </a:p>
        </p:txBody>
      </p:sp>
      <p:pic>
        <p:nvPicPr>
          <p:cNvPr id="29707"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267200" y="1143000"/>
            <a:ext cx="3810048"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Abstraction</a:t>
            </a:r>
            <a:endParaRPr lang="en-US" sz="4400" dirty="0">
              <a:solidFill>
                <a:schemeClr val="bg1"/>
              </a:solidFill>
              <a:latin typeface="+mj-lt"/>
            </a:endParaRPr>
          </a:p>
        </p:txBody>
      </p:sp>
    </p:spTree>
    <p:extLst>
      <p:ext uri="{BB962C8B-B14F-4D97-AF65-F5344CB8AC3E}">
        <p14:creationId xmlns="" xmlns:p14="http://schemas.microsoft.com/office/powerpoint/2010/main" val="84305512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29702" name="Rectangle 4"/>
          <p:cNvSpPr>
            <a:spLocks noChangeArrowheads="1"/>
          </p:cNvSpPr>
          <p:nvPr>
            <p:custDataLst>
              <p:tags r:id="rId2"/>
            </p:custDataLst>
          </p:nvPr>
        </p:nvSpPr>
        <p:spPr bwMode="auto">
          <a:xfrm>
            <a:off x="703385" y="1181100"/>
            <a:ext cx="44196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Hiding details when they aren’t </a:t>
            </a:r>
            <a:r>
              <a:rPr lang="en-US" sz="3200" dirty="0" smtClean="0">
                <a:latin typeface="Times New Roman" pitchFamily="18" charset="0"/>
              </a:rPr>
              <a:t>important</a:t>
            </a:r>
          </a:p>
          <a:p>
            <a:pPr marL="342900" indent="-342900">
              <a:spcBef>
                <a:spcPct val="20000"/>
              </a:spcBef>
            </a:pPr>
            <a:r>
              <a:rPr lang="zh-CN" altLang="en-US" sz="2800" dirty="0" smtClean="0">
                <a:latin typeface="Times New Roman" pitchFamily="18" charset="0"/>
              </a:rPr>
              <a:t>    隐藏不重要的细节</a:t>
            </a:r>
            <a:endParaRPr lang="en-US" altLang="zh-CN" sz="28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程序</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设备驱动程序</a:t>
            </a:r>
            <a:endParaRPr lang="en-US" altLang="zh-CN" sz="2400" dirty="0" smtClean="0">
              <a:latin typeface="Times New Roman" pitchFamily="18" charset="0"/>
            </a:endParaRPr>
          </a:p>
          <a:p>
            <a:pPr marL="342900" indent="-342900">
              <a:spcBef>
                <a:spcPct val="20000"/>
              </a:spcBef>
            </a:pPr>
            <a:r>
              <a:rPr lang="en-US" sz="2400" b="1" dirty="0" smtClean="0">
                <a:latin typeface="Times New Roman" pitchFamily="18" charset="0"/>
              </a:rPr>
              <a:t>        </a:t>
            </a:r>
            <a:r>
              <a:rPr lang="en-US" altLang="zh-CN" sz="2400" b="1" dirty="0" smtClean="0">
                <a:latin typeface="Times New Roman" pitchFamily="18" charset="0"/>
              </a:rPr>
              <a:t>- </a:t>
            </a:r>
            <a:r>
              <a:rPr lang="zh-CN" altLang="en-US" sz="2400" b="1" dirty="0" smtClean="0">
                <a:latin typeface="Times New Roman" pitchFamily="18" charset="0"/>
              </a:rPr>
              <a:t>指令寄存器</a:t>
            </a:r>
            <a:endParaRPr lang="en-US" altLang="zh-CN" sz="2400" b="1" dirty="0" smtClean="0">
              <a:latin typeface="Times New Roman" pitchFamily="18" charset="0"/>
            </a:endParaRPr>
          </a:p>
          <a:p>
            <a:pPr marL="342900" indent="-342900">
              <a:spcBef>
                <a:spcPct val="20000"/>
              </a:spcBef>
            </a:pPr>
            <a:r>
              <a:rPr lang="en-US" sz="2400" b="1" dirty="0" smtClean="0">
                <a:latin typeface="Times New Roman" pitchFamily="18" charset="0"/>
              </a:rPr>
              <a:t>        </a:t>
            </a:r>
            <a:r>
              <a:rPr lang="en-US" altLang="zh-CN" sz="2400" b="1" dirty="0" smtClean="0">
                <a:latin typeface="Times New Roman" pitchFamily="18" charset="0"/>
              </a:rPr>
              <a:t>- </a:t>
            </a:r>
            <a:r>
              <a:rPr lang="zh-CN" altLang="en-US" sz="2400" b="1" dirty="0" smtClean="0">
                <a:latin typeface="Times New Roman" pitchFamily="18" charset="0"/>
              </a:rPr>
              <a:t>数据路径控制器</a:t>
            </a:r>
            <a:endParaRPr lang="en-US" altLang="zh-CN" sz="2400" b="1" dirty="0" smtClean="0">
              <a:latin typeface="Times New Roman" pitchFamily="18" charset="0"/>
            </a:endParaRPr>
          </a:p>
          <a:p>
            <a:pPr marL="342900" indent="-342900">
              <a:spcBef>
                <a:spcPct val="20000"/>
              </a:spcBef>
            </a:pPr>
            <a:r>
              <a:rPr lang="en-US" sz="2400" b="1" dirty="0" smtClean="0">
                <a:latin typeface="Times New Roman" pitchFamily="18" charset="0"/>
              </a:rPr>
              <a:t>        </a:t>
            </a:r>
            <a:r>
              <a:rPr lang="en-US" altLang="zh-CN" sz="2400" b="1" dirty="0" smtClean="0">
                <a:latin typeface="Times New Roman" pitchFamily="18" charset="0"/>
              </a:rPr>
              <a:t>- </a:t>
            </a:r>
            <a:r>
              <a:rPr lang="zh-CN" altLang="en-US" sz="2400" b="1" dirty="0" smtClean="0">
                <a:latin typeface="Times New Roman" pitchFamily="18" charset="0"/>
              </a:rPr>
              <a:t>加法器</a:t>
            </a:r>
            <a:r>
              <a:rPr lang="en-US" altLang="zh-CN" sz="2400" b="1" dirty="0" smtClean="0">
                <a:latin typeface="Times New Roman" pitchFamily="18" charset="0"/>
              </a:rPr>
              <a:t>/</a:t>
            </a:r>
            <a:r>
              <a:rPr lang="zh-CN" altLang="en-US" sz="2400" b="1" dirty="0" smtClean="0">
                <a:latin typeface="Times New Roman" pitchFamily="18" charset="0"/>
              </a:rPr>
              <a:t>存储器</a:t>
            </a:r>
            <a:endParaRPr lang="en-US" altLang="zh-CN" sz="2400" b="1" dirty="0" smtClean="0">
              <a:latin typeface="Times New Roman" pitchFamily="18" charset="0"/>
            </a:endParaRPr>
          </a:p>
          <a:p>
            <a:pPr marL="342900" indent="-342900">
              <a:spcBef>
                <a:spcPct val="20000"/>
              </a:spcBef>
            </a:pPr>
            <a:r>
              <a:rPr lang="en-US" sz="2400" b="1" dirty="0" smtClean="0">
                <a:latin typeface="Times New Roman" pitchFamily="18" charset="0"/>
              </a:rPr>
              <a:t>        </a:t>
            </a:r>
            <a:r>
              <a:rPr lang="en-US" altLang="zh-CN" sz="2400" b="1" dirty="0" smtClean="0">
                <a:latin typeface="Times New Roman" pitchFamily="18" charset="0"/>
              </a:rPr>
              <a:t>- </a:t>
            </a:r>
            <a:r>
              <a:rPr lang="zh-CN" altLang="en-US" sz="2400" b="1" dirty="0" smtClean="0">
                <a:latin typeface="Times New Roman" pitchFamily="18" charset="0"/>
              </a:rPr>
              <a:t>与门</a:t>
            </a:r>
            <a:r>
              <a:rPr lang="en-US" altLang="zh-CN" sz="2400" b="1" dirty="0" smtClean="0">
                <a:latin typeface="Times New Roman" pitchFamily="18" charset="0"/>
              </a:rPr>
              <a:t>/</a:t>
            </a:r>
            <a:r>
              <a:rPr lang="zh-CN" altLang="en-US" sz="2400" b="1" dirty="0" smtClean="0">
                <a:latin typeface="Times New Roman" pitchFamily="18" charset="0"/>
              </a:rPr>
              <a:t>或门</a:t>
            </a:r>
            <a:endParaRPr lang="en-US" altLang="zh-CN" sz="2400" b="1"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放大器</a:t>
            </a:r>
            <a:r>
              <a:rPr lang="en-US" altLang="zh-CN" sz="2400" dirty="0" smtClean="0">
                <a:latin typeface="Times New Roman" pitchFamily="18" charset="0"/>
              </a:rPr>
              <a:t>/</a:t>
            </a:r>
            <a:r>
              <a:rPr lang="zh-CN" altLang="en-US" sz="2400" dirty="0" smtClean="0">
                <a:latin typeface="Times New Roman" pitchFamily="18" charset="0"/>
              </a:rPr>
              <a:t>滤波器</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晶体管</a:t>
            </a:r>
            <a:r>
              <a:rPr lang="en-US" altLang="zh-CN" sz="2400" dirty="0" smtClean="0">
                <a:latin typeface="Times New Roman" pitchFamily="18" charset="0"/>
              </a:rPr>
              <a:t>/</a:t>
            </a:r>
            <a:r>
              <a:rPr lang="zh-CN" altLang="en-US" sz="2400" dirty="0" smtClean="0">
                <a:latin typeface="Times New Roman" pitchFamily="18" charset="0"/>
              </a:rPr>
              <a:t>二级管</a:t>
            </a:r>
            <a:endParaRPr lang="en-US" altLang="zh-CN" sz="2400" dirty="0" smtClean="0">
              <a:latin typeface="Times New Roman" pitchFamily="18" charset="0"/>
            </a:endParaRP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电子</a:t>
            </a:r>
            <a:r>
              <a:rPr lang="en-US" sz="2400" dirty="0" smtClean="0">
                <a:latin typeface="Times New Roman" pitchFamily="18" charset="0"/>
              </a:rPr>
              <a:t>  </a:t>
            </a:r>
            <a:endParaRPr lang="en-US" sz="2400" dirty="0">
              <a:latin typeface="Times New Roman" pitchFamily="18" charset="0"/>
            </a:endParaRPr>
          </a:p>
        </p:txBody>
      </p:sp>
      <p:pic>
        <p:nvPicPr>
          <p:cNvPr id="29707"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267200" y="1143000"/>
            <a:ext cx="3810048"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Abstraction</a:t>
            </a:r>
            <a:endParaRPr lang="en-US" sz="4400" dirty="0">
              <a:solidFill>
                <a:schemeClr val="bg1"/>
              </a:solidFill>
              <a:latin typeface="+mj-lt"/>
            </a:endParaRPr>
          </a:p>
        </p:txBody>
      </p:sp>
    </p:spTree>
    <p:extLst>
      <p:ext uri="{BB962C8B-B14F-4D97-AF65-F5344CB8AC3E}">
        <p14:creationId xmlns="" xmlns:p14="http://schemas.microsoft.com/office/powerpoint/2010/main" val="8430551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0726" name="Rectangle 4"/>
          <p:cNvSpPr>
            <a:spLocks noChangeArrowheads="1"/>
          </p:cNvSpPr>
          <p:nvPr>
            <p:custDataLst>
              <p:tags r:id="rId2"/>
            </p:custDataLst>
          </p:nvPr>
        </p:nvSpPr>
        <p:spPr bwMode="auto">
          <a:xfrm>
            <a:off x="952500" y="1219200"/>
            <a:ext cx="78867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Intentionally </a:t>
            </a:r>
            <a:r>
              <a:rPr lang="en-US" sz="3200" dirty="0" smtClean="0">
                <a:latin typeface="Times New Roman" pitchFamily="18" charset="0"/>
              </a:rPr>
              <a:t>restrict design choices </a:t>
            </a:r>
          </a:p>
          <a:p>
            <a:pPr marL="342900" indent="-342900">
              <a:spcBef>
                <a:spcPct val="20000"/>
              </a:spcBef>
            </a:pPr>
            <a:r>
              <a:rPr lang="en-US" sz="3200" dirty="0" smtClean="0">
                <a:latin typeface="Times New Roman" pitchFamily="18" charset="0"/>
              </a:rPr>
              <a:t>    </a:t>
            </a:r>
            <a:r>
              <a:rPr lang="zh-CN" altLang="en-US" sz="2400" dirty="0" smtClean="0">
                <a:latin typeface="Times New Roman" pitchFamily="18" charset="0"/>
              </a:rPr>
              <a:t>是对设计选择的一种内在限制</a:t>
            </a:r>
            <a:r>
              <a:rPr lang="en-US" sz="2400" dirty="0" smtClean="0">
                <a:latin typeface="Times New Roman" pitchFamily="18" charset="0"/>
              </a:rPr>
              <a:t> </a:t>
            </a:r>
            <a:endParaRPr lang="en-US" sz="2400" dirty="0">
              <a:latin typeface="Times New Roman" pitchFamily="18" charset="0"/>
            </a:endParaRPr>
          </a:p>
          <a:p>
            <a:pPr marL="342900" indent="-342900">
              <a:spcBef>
                <a:spcPct val="20000"/>
              </a:spcBef>
              <a:buFontTx/>
              <a:buChar char="•"/>
            </a:pPr>
            <a:r>
              <a:rPr lang="en-US" sz="3200" dirty="0" smtClean="0">
                <a:latin typeface="Times New Roman" pitchFamily="18" charset="0"/>
              </a:rPr>
              <a:t>Example</a:t>
            </a:r>
            <a:r>
              <a:rPr lang="en-US" sz="3200" dirty="0">
                <a:latin typeface="Times New Roman" pitchFamily="18" charset="0"/>
              </a:rPr>
              <a:t>: Digital </a:t>
            </a:r>
            <a:r>
              <a:rPr lang="en-US" sz="3200" dirty="0" smtClean="0">
                <a:latin typeface="Times New Roman" pitchFamily="18" charset="0"/>
              </a:rPr>
              <a:t>discipline </a:t>
            </a:r>
            <a:r>
              <a:rPr lang="zh-CN" altLang="en-US" sz="2400" dirty="0" smtClean="0">
                <a:latin typeface="Times New Roman" pitchFamily="18" charset="0"/>
              </a:rPr>
              <a:t>数字约束</a:t>
            </a:r>
            <a:endParaRPr lang="en-US" altLang="en-US" sz="2400" dirty="0">
              <a:latin typeface="Times New Roman" pitchFamily="18" charset="0"/>
            </a:endParaRPr>
          </a:p>
          <a:p>
            <a:pPr marL="742950" lvl="1" indent="-285750">
              <a:spcBef>
                <a:spcPct val="20000"/>
              </a:spcBef>
              <a:buFontTx/>
              <a:buChar char="–"/>
            </a:pPr>
            <a:r>
              <a:rPr lang="en-US" dirty="0">
                <a:latin typeface="Times New Roman" pitchFamily="18" charset="0"/>
              </a:rPr>
              <a:t>D</a:t>
            </a:r>
            <a:r>
              <a:rPr lang="en-US" dirty="0" smtClean="0">
                <a:latin typeface="Times New Roman" pitchFamily="18" charset="0"/>
              </a:rPr>
              <a:t>iscrete </a:t>
            </a:r>
            <a:r>
              <a:rPr lang="en-US" dirty="0">
                <a:latin typeface="Times New Roman" pitchFamily="18" charset="0"/>
              </a:rPr>
              <a:t>voltages instead of </a:t>
            </a:r>
            <a:r>
              <a:rPr lang="en-US" dirty="0" smtClean="0">
                <a:latin typeface="Times New Roman" pitchFamily="18" charset="0"/>
              </a:rPr>
              <a:t>continuous</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数字电路使用离散电压，模拟电路使用连续电压</a:t>
            </a:r>
            <a:endParaRPr lang="en-US" dirty="0">
              <a:latin typeface="Times New Roman" pitchFamily="18" charset="0"/>
            </a:endParaRPr>
          </a:p>
          <a:p>
            <a:pPr marL="742950" lvl="1" indent="-285750">
              <a:spcBef>
                <a:spcPct val="20000"/>
              </a:spcBef>
              <a:buFontTx/>
              <a:buChar char="–"/>
            </a:pPr>
            <a:r>
              <a:rPr lang="en-US" dirty="0" smtClean="0">
                <a:latin typeface="Times New Roman" pitchFamily="18" charset="0"/>
              </a:rPr>
              <a:t>Simpler </a:t>
            </a:r>
            <a:r>
              <a:rPr lang="en-US" dirty="0">
                <a:latin typeface="Times New Roman" pitchFamily="18" charset="0"/>
              </a:rPr>
              <a:t>to design than analog circuits – can build more sophisticated </a:t>
            </a:r>
            <a:r>
              <a:rPr lang="en-US" dirty="0" smtClean="0">
                <a:latin typeface="Times New Roman" pitchFamily="18" charset="0"/>
              </a:rPr>
              <a:t>systems</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简化电路设计，可以很容易地将元件组合成复杂的系统</a:t>
            </a:r>
            <a:endParaRPr lang="en-US" dirty="0">
              <a:latin typeface="Times New Roman" pitchFamily="18" charset="0"/>
            </a:endParaRPr>
          </a:p>
          <a:p>
            <a:pPr marL="742950" lvl="1" indent="-285750">
              <a:spcBef>
                <a:spcPct val="20000"/>
              </a:spcBef>
              <a:buFontTx/>
              <a:buChar char="–"/>
            </a:pPr>
            <a:r>
              <a:rPr lang="en-US" dirty="0">
                <a:latin typeface="Times New Roman" pitchFamily="18" charset="0"/>
              </a:rPr>
              <a:t>Digital systems replacing analog predecessors:</a:t>
            </a:r>
          </a:p>
          <a:p>
            <a:pPr marL="1143000" lvl="2" indent="-228600">
              <a:spcBef>
                <a:spcPct val="20000"/>
              </a:spcBef>
              <a:buFontTx/>
              <a:buChar char="•"/>
            </a:pPr>
            <a:r>
              <a:rPr lang="en-US" sz="2400" dirty="0" smtClean="0">
                <a:latin typeface="Times New Roman" pitchFamily="18" charset="0"/>
              </a:rPr>
              <a:t>i.e</a:t>
            </a:r>
            <a:r>
              <a:rPr lang="en-US" sz="2400" dirty="0">
                <a:latin typeface="Times New Roman" pitchFamily="18" charset="0"/>
              </a:rPr>
              <a:t>., digital cameras, digital television, cell phones, CDs</a:t>
            </a:r>
            <a:endParaRPr lang="en-US" sz="18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Discipline</a:t>
            </a:r>
            <a:endParaRPr lang="en-US" sz="4400" dirty="0">
              <a:solidFill>
                <a:schemeClr val="bg1"/>
              </a:solidFill>
              <a:latin typeface="+mj-lt"/>
            </a:endParaRPr>
          </a:p>
        </p:txBody>
      </p:sp>
    </p:spTree>
    <p:extLst>
      <p:ext uri="{BB962C8B-B14F-4D97-AF65-F5344CB8AC3E}">
        <p14:creationId xmlns="" xmlns:p14="http://schemas.microsoft.com/office/powerpoint/2010/main" val="66676615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1750" name="Rectangle 4"/>
          <p:cNvSpPr>
            <a:spLocks noChangeArrowheads="1"/>
          </p:cNvSpPr>
          <p:nvPr>
            <p:custDataLst>
              <p:tags r:id="rId2"/>
            </p:custDataLst>
          </p:nvPr>
        </p:nvSpPr>
        <p:spPr bwMode="auto">
          <a:xfrm>
            <a:off x="952500" y="1219200"/>
            <a:ext cx="83058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smtClean="0">
                <a:latin typeface="Times New Roman" pitchFamily="18" charset="0"/>
              </a:rPr>
              <a:t>Hierarchy</a:t>
            </a:r>
            <a:r>
              <a:rPr lang="zh-CN" altLang="en-US" sz="2400" b="1" dirty="0" smtClean="0">
                <a:latin typeface="Times New Roman" pitchFamily="18" charset="0"/>
              </a:rPr>
              <a:t>层次化</a:t>
            </a:r>
            <a:endParaRPr lang="en-US" sz="2400" b="1" dirty="0">
              <a:latin typeface="Times New Roman" pitchFamily="18" charset="0"/>
            </a:endParaRPr>
          </a:p>
          <a:p>
            <a:pPr marL="742950" lvl="1" indent="-285750">
              <a:spcBef>
                <a:spcPct val="20000"/>
              </a:spcBef>
              <a:buFontTx/>
              <a:buChar char="–"/>
            </a:pPr>
            <a:r>
              <a:rPr lang="en-US" dirty="0">
                <a:latin typeface="Times New Roman" pitchFamily="18" charset="0"/>
              </a:rPr>
              <a:t>A system divided into modules and </a:t>
            </a:r>
            <a:r>
              <a:rPr lang="en-US" dirty="0" err="1" smtClean="0">
                <a:latin typeface="Times New Roman" pitchFamily="18" charset="0"/>
              </a:rPr>
              <a:t>submodules</a:t>
            </a:r>
            <a:endParaRPr lang="en-US" dirty="0" smtClean="0">
              <a:latin typeface="Times New Roman" pitchFamily="18" charset="0"/>
            </a:endParaRPr>
          </a:p>
          <a:p>
            <a:pPr marL="742950" lvl="1" indent="-285750">
              <a:spcBef>
                <a:spcPct val="20000"/>
              </a:spcBef>
            </a:pPr>
            <a:r>
              <a:rPr lang="zh-CN" altLang="en-US" dirty="0" smtClean="0">
                <a:latin typeface="Times New Roman" pitchFamily="18" charset="0"/>
              </a:rPr>
              <a:t>      将系统划分为若干模块，然后更进一步划分每个模块直到这些模块可以很容易理解</a:t>
            </a:r>
            <a:endParaRPr lang="en-US" dirty="0">
              <a:latin typeface="Times New Roman" pitchFamily="18" charset="0"/>
            </a:endParaRPr>
          </a:p>
          <a:p>
            <a:pPr marL="342900" indent="-342900">
              <a:spcBef>
                <a:spcPct val="20000"/>
              </a:spcBef>
              <a:buFontTx/>
              <a:buChar char="•"/>
            </a:pPr>
            <a:r>
              <a:rPr lang="en-US" sz="3200" b="1" dirty="0" smtClean="0">
                <a:latin typeface="Times New Roman" pitchFamily="18" charset="0"/>
              </a:rPr>
              <a:t>Modularity</a:t>
            </a:r>
            <a:r>
              <a:rPr lang="zh-CN" altLang="en-US" sz="2400" b="1" dirty="0" smtClean="0">
                <a:latin typeface="Times New Roman" pitchFamily="18" charset="0"/>
              </a:rPr>
              <a:t>模块化</a:t>
            </a:r>
            <a:endParaRPr lang="en-US" sz="2400" b="1" dirty="0">
              <a:latin typeface="Times New Roman" pitchFamily="18" charset="0"/>
            </a:endParaRPr>
          </a:p>
          <a:p>
            <a:pPr marL="742950" lvl="1" indent="-285750">
              <a:spcBef>
                <a:spcPct val="20000"/>
              </a:spcBef>
              <a:buFontTx/>
              <a:buChar char="–"/>
            </a:pPr>
            <a:r>
              <a:rPr lang="en-US" dirty="0">
                <a:latin typeface="Times New Roman" pitchFamily="18" charset="0"/>
              </a:rPr>
              <a:t>Having well-defined </a:t>
            </a:r>
            <a:r>
              <a:rPr lang="en-US" dirty="0" smtClean="0">
                <a:latin typeface="Times New Roman" pitchFamily="18" charset="0"/>
              </a:rPr>
              <a:t>functions </a:t>
            </a:r>
            <a:r>
              <a:rPr lang="en-US" dirty="0">
                <a:latin typeface="Times New Roman" pitchFamily="18" charset="0"/>
              </a:rPr>
              <a:t>and </a:t>
            </a:r>
            <a:r>
              <a:rPr lang="en-US" dirty="0" smtClean="0">
                <a:latin typeface="Times New Roman" pitchFamily="18" charset="0"/>
              </a:rPr>
              <a:t>interfaces</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所有模块有定义好的功能和接口</a:t>
            </a:r>
            <a:endParaRPr lang="en-US" dirty="0">
              <a:latin typeface="Times New Roman" pitchFamily="18" charset="0"/>
            </a:endParaRPr>
          </a:p>
          <a:p>
            <a:pPr marL="342900" indent="-342900">
              <a:spcBef>
                <a:spcPct val="20000"/>
              </a:spcBef>
              <a:buFontTx/>
              <a:buChar char="•"/>
            </a:pPr>
            <a:r>
              <a:rPr lang="en-US" sz="3200" b="1" dirty="0" smtClean="0">
                <a:latin typeface="Times New Roman" pitchFamily="18" charset="0"/>
              </a:rPr>
              <a:t>Regularity</a:t>
            </a:r>
            <a:r>
              <a:rPr lang="zh-CN" altLang="en-US" sz="2400" b="1" dirty="0" smtClean="0">
                <a:latin typeface="Times New Roman" pitchFamily="18" charset="0"/>
              </a:rPr>
              <a:t>规整化</a:t>
            </a:r>
            <a:endParaRPr lang="en-US" sz="2400" b="1" dirty="0">
              <a:latin typeface="Times New Roman" pitchFamily="18" charset="0"/>
            </a:endParaRPr>
          </a:p>
          <a:p>
            <a:pPr marL="742950" lvl="1" indent="-285750">
              <a:spcBef>
                <a:spcPct val="20000"/>
              </a:spcBef>
              <a:buFontTx/>
              <a:buChar char="–"/>
            </a:pPr>
            <a:r>
              <a:rPr lang="en-US" dirty="0">
                <a:latin typeface="Times New Roman" pitchFamily="18" charset="0"/>
              </a:rPr>
              <a:t>Encouraging uniformity, so modules can be easily </a:t>
            </a:r>
            <a:r>
              <a:rPr lang="en-US" dirty="0" smtClean="0">
                <a:latin typeface="Times New Roman" pitchFamily="18" charset="0"/>
              </a:rPr>
              <a:t>reused</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在模块之间寻求一致，通用的模块可以重新使用多次，以减少设计不同模块的数量</a:t>
            </a:r>
            <a:endParaRPr lang="en-US" dirty="0">
              <a:latin typeface="Times New Roman" pitchFamily="18" charset="0"/>
            </a:endParaRPr>
          </a:p>
          <a:p>
            <a:pPr marL="342900" indent="-342900">
              <a:spcBef>
                <a:spcPct val="20000"/>
              </a:spcBef>
              <a:buFontTx/>
              <a:buChar char="•"/>
            </a:pPr>
            <a:endParaRPr lang="en-US" sz="24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Three -Y’s</a:t>
            </a:r>
            <a:endParaRPr lang="en-US" sz="4400" dirty="0">
              <a:solidFill>
                <a:schemeClr val="bg1"/>
              </a:solidFill>
              <a:latin typeface="+mj-lt"/>
            </a:endParaRPr>
          </a:p>
        </p:txBody>
      </p:sp>
    </p:spTree>
    <p:extLst>
      <p:ext uri="{BB962C8B-B14F-4D97-AF65-F5344CB8AC3E}">
        <p14:creationId xmlns="" xmlns:p14="http://schemas.microsoft.com/office/powerpoint/2010/main" val="21776400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934915" y="1219200"/>
            <a:ext cx="3332285"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Times New Roman" pitchFamily="18" charset="0"/>
              </a:rPr>
              <a:t>Hierarchy</a:t>
            </a:r>
          </a:p>
          <a:p>
            <a:pPr marL="742950" lvl="1" indent="-285750">
              <a:spcBef>
                <a:spcPct val="20000"/>
              </a:spcBef>
              <a:buFontTx/>
              <a:buChar char="–"/>
            </a:pPr>
            <a:r>
              <a:rPr lang="en-US" b="1" dirty="0">
                <a:latin typeface="Times New Roman" pitchFamily="18" charset="0"/>
              </a:rPr>
              <a:t>Three main modules: </a:t>
            </a:r>
            <a:r>
              <a:rPr lang="en-US" dirty="0">
                <a:latin typeface="Times New Roman" pitchFamily="18" charset="0"/>
              </a:rPr>
              <a:t>lock, stock, and </a:t>
            </a:r>
            <a:r>
              <a:rPr lang="en-US" dirty="0" smtClean="0">
                <a:latin typeface="Times New Roman" pitchFamily="18" charset="0"/>
              </a:rPr>
              <a:t>barrel</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枪机、枪托、枪管</a:t>
            </a:r>
            <a:endParaRPr lang="en-US" dirty="0">
              <a:latin typeface="Times New Roman" pitchFamily="18" charset="0"/>
            </a:endParaRPr>
          </a:p>
          <a:p>
            <a:pPr marL="742950" lvl="1" indent="-285750">
              <a:spcBef>
                <a:spcPct val="20000"/>
              </a:spcBef>
              <a:buFontTx/>
              <a:buChar char="–"/>
            </a:pPr>
            <a:r>
              <a:rPr lang="en-US" b="1" dirty="0" err="1">
                <a:latin typeface="Times New Roman" pitchFamily="18" charset="0"/>
              </a:rPr>
              <a:t>Submodules</a:t>
            </a:r>
            <a:r>
              <a:rPr lang="en-US" b="1" dirty="0">
                <a:latin typeface="Times New Roman" pitchFamily="18" charset="0"/>
              </a:rPr>
              <a:t> of lock: </a:t>
            </a:r>
            <a:r>
              <a:rPr lang="en-US" dirty="0">
                <a:latin typeface="Times New Roman" pitchFamily="18" charset="0"/>
              </a:rPr>
              <a:t>hammer, flint, </a:t>
            </a:r>
            <a:r>
              <a:rPr lang="en-US" dirty="0" err="1">
                <a:latin typeface="Times New Roman" pitchFamily="18" charset="0"/>
              </a:rPr>
              <a:t>frizzen</a:t>
            </a:r>
            <a:r>
              <a:rPr lang="en-US" dirty="0">
                <a:latin typeface="Times New Roman" pitchFamily="18" charset="0"/>
              </a:rPr>
              <a:t>, etc. </a:t>
            </a:r>
            <a:endParaRPr lang="en-US" dirty="0" smtClean="0">
              <a:latin typeface="Times New Roman" pitchFamily="18" charset="0"/>
            </a:endParaRP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待发、燧石、打火板等</a:t>
            </a:r>
            <a:endParaRPr lang="en-US" dirty="0">
              <a:latin typeface="Times New Roman" pitchFamily="18" charset="0"/>
            </a:endParaRPr>
          </a:p>
        </p:txBody>
      </p:sp>
      <p:pic>
        <p:nvPicPr>
          <p:cNvPr id="32775" name="Picture 5"/>
          <p:cNvPicPr>
            <a:picLocks noChangeAspect="1" noChangeArrowheads="1"/>
          </p:cNvPicPr>
          <p:nvPr>
            <p:custDataLst>
              <p:tags r:id="rId3"/>
            </p:custDataLst>
          </p:nvPr>
        </p:nvPicPr>
        <p:blipFill>
          <a:blip r:embed="rId6" cstate="print">
            <a:extLst>
              <a:ext uri="{28A0092B-C50C-407E-A947-70E740481C1C}">
                <a14:useLocalDpi xmlns="" xmlns:a14="http://schemas.microsoft.com/office/drawing/2010/main" val="0"/>
              </a:ext>
            </a:extLst>
          </a:blip>
          <a:srcRect/>
          <a:stretch>
            <a:fillRect/>
          </a:stretch>
        </p:blipFill>
        <p:spPr bwMode="auto">
          <a:xfrm>
            <a:off x="4419600" y="1524000"/>
            <a:ext cx="4495800" cy="3795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Example: The Flintlock Rifle</a:t>
            </a:r>
            <a:r>
              <a:rPr lang="zh-CN" altLang="en-US" sz="2400" dirty="0" smtClean="0">
                <a:solidFill>
                  <a:schemeClr val="bg1"/>
                </a:solidFill>
                <a:latin typeface="+mj-lt"/>
              </a:rPr>
              <a:t>燧石来复枪</a:t>
            </a:r>
            <a:endParaRPr lang="en-US" sz="2400" dirty="0">
              <a:solidFill>
                <a:schemeClr val="bg1"/>
              </a:solidFill>
              <a:latin typeface="+mj-lt"/>
            </a:endParaRPr>
          </a:p>
        </p:txBody>
      </p:sp>
    </p:spTree>
    <p:extLst>
      <p:ext uri="{BB962C8B-B14F-4D97-AF65-F5344CB8AC3E}">
        <p14:creationId xmlns="" xmlns:p14="http://schemas.microsoft.com/office/powerpoint/2010/main" val="99429956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3798" name="Rectangle 4"/>
          <p:cNvSpPr>
            <a:spLocks noChangeArrowheads="1"/>
          </p:cNvSpPr>
          <p:nvPr>
            <p:custDataLst>
              <p:tags r:id="rId2"/>
            </p:custDataLst>
          </p:nvPr>
        </p:nvSpPr>
        <p:spPr bwMode="auto">
          <a:xfrm>
            <a:off x="914400" y="1219200"/>
            <a:ext cx="35814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smtClean="0">
                <a:latin typeface="Times New Roman" pitchFamily="18" charset="0"/>
              </a:rPr>
              <a:t>Modularity</a:t>
            </a:r>
            <a:r>
              <a:rPr lang="zh-CN" altLang="en-US" sz="2400" b="1" dirty="0" smtClean="0">
                <a:latin typeface="Times New Roman" pitchFamily="18" charset="0"/>
              </a:rPr>
              <a:t>模块化</a:t>
            </a:r>
            <a:endParaRPr lang="en-US" sz="2400" b="1" dirty="0">
              <a:latin typeface="Times New Roman" pitchFamily="18" charset="0"/>
            </a:endParaRPr>
          </a:p>
          <a:p>
            <a:pPr marL="742950" lvl="1" indent="-285750">
              <a:spcBef>
                <a:spcPct val="20000"/>
              </a:spcBef>
              <a:buFontTx/>
              <a:buChar char="–"/>
            </a:pPr>
            <a:r>
              <a:rPr lang="en-US" b="1" dirty="0">
                <a:latin typeface="Times New Roman" pitchFamily="18" charset="0"/>
              </a:rPr>
              <a:t>Function of stock: </a:t>
            </a:r>
            <a:r>
              <a:rPr lang="en-US" dirty="0">
                <a:latin typeface="Times New Roman" pitchFamily="18" charset="0"/>
              </a:rPr>
              <a:t>mount barrel and </a:t>
            </a:r>
            <a:r>
              <a:rPr lang="en-US" dirty="0" smtClean="0">
                <a:latin typeface="Times New Roman" pitchFamily="18" charset="0"/>
              </a:rPr>
              <a:t>lock</a:t>
            </a:r>
          </a:p>
          <a:p>
            <a:pPr marL="742950" lvl="1" indent="-285750">
              <a:spcBef>
                <a:spcPct val="20000"/>
              </a:spcBef>
            </a:pPr>
            <a:r>
              <a:rPr lang="en-US" dirty="0" smtClean="0">
                <a:latin typeface="Times New Roman" pitchFamily="18" charset="0"/>
              </a:rPr>
              <a:t>     </a:t>
            </a:r>
            <a:r>
              <a:rPr lang="zh-CN" altLang="en-US" dirty="0" smtClean="0">
                <a:latin typeface="Times New Roman" pitchFamily="18" charset="0"/>
              </a:rPr>
              <a:t>枪托的功能：装配枪机和枪管</a:t>
            </a:r>
            <a:endParaRPr lang="en-US" dirty="0">
              <a:latin typeface="Times New Roman" pitchFamily="18" charset="0"/>
            </a:endParaRPr>
          </a:p>
          <a:p>
            <a:pPr marL="742950" lvl="1" indent="-285750">
              <a:spcBef>
                <a:spcPct val="20000"/>
              </a:spcBef>
              <a:buFontTx/>
              <a:buChar char="–"/>
            </a:pPr>
            <a:r>
              <a:rPr lang="en-US" b="1" dirty="0">
                <a:latin typeface="Times New Roman" pitchFamily="18" charset="0"/>
              </a:rPr>
              <a:t>Interface of stock: </a:t>
            </a:r>
            <a:r>
              <a:rPr lang="en-US" dirty="0">
                <a:latin typeface="Times New Roman" pitchFamily="18" charset="0"/>
              </a:rPr>
              <a:t>length and location of mounting </a:t>
            </a:r>
            <a:r>
              <a:rPr lang="en-US" dirty="0" smtClean="0">
                <a:latin typeface="Times New Roman" pitchFamily="18" charset="0"/>
              </a:rPr>
              <a:t>pins</a:t>
            </a:r>
          </a:p>
          <a:p>
            <a:pPr marL="742950" lvl="1" indent="-285750">
              <a:spcBef>
                <a:spcPct val="20000"/>
              </a:spcBef>
            </a:pPr>
            <a:r>
              <a:rPr lang="zh-CN" altLang="en-US" dirty="0" smtClean="0">
                <a:latin typeface="Times New Roman" pitchFamily="18" charset="0"/>
              </a:rPr>
              <a:t>    枪托的接口：包括长度和装配钉的位置</a:t>
            </a:r>
            <a:endParaRPr lang="en-US" dirty="0">
              <a:latin typeface="Times New Roman" pitchFamily="18" charset="0"/>
            </a:endParaRPr>
          </a:p>
          <a:p>
            <a:pPr marL="342900" indent="-342900">
              <a:spcBef>
                <a:spcPct val="20000"/>
              </a:spcBef>
              <a:buFontTx/>
              <a:buChar char="•"/>
            </a:pPr>
            <a:r>
              <a:rPr lang="en-US" sz="3200" b="1" dirty="0" smtClean="0">
                <a:latin typeface="Times New Roman" pitchFamily="18" charset="0"/>
              </a:rPr>
              <a:t>Regularity</a:t>
            </a:r>
            <a:r>
              <a:rPr lang="zh-CN" altLang="en-US" sz="2400" b="1" dirty="0" smtClean="0">
                <a:latin typeface="Times New Roman" pitchFamily="18" charset="0"/>
              </a:rPr>
              <a:t>规整化</a:t>
            </a:r>
            <a:endParaRPr lang="en-US" sz="2400" b="1" dirty="0">
              <a:latin typeface="Times New Roman" pitchFamily="18" charset="0"/>
            </a:endParaRPr>
          </a:p>
          <a:p>
            <a:pPr marL="742950" lvl="1" indent="-285750">
              <a:spcBef>
                <a:spcPct val="20000"/>
              </a:spcBef>
              <a:buFontTx/>
              <a:buChar char="–"/>
            </a:pPr>
            <a:r>
              <a:rPr lang="en-US" dirty="0">
                <a:latin typeface="Times New Roman" pitchFamily="18" charset="0"/>
              </a:rPr>
              <a:t>Interchangeable </a:t>
            </a:r>
            <a:r>
              <a:rPr lang="en-US" dirty="0" smtClean="0">
                <a:latin typeface="Times New Roman" pitchFamily="18" charset="0"/>
              </a:rPr>
              <a:t>parts</a:t>
            </a:r>
          </a:p>
          <a:p>
            <a:pPr marL="742950" lvl="1" indent="-285750">
              <a:spcBef>
                <a:spcPct val="20000"/>
              </a:spcBef>
            </a:pPr>
            <a:r>
              <a:rPr lang="zh-CN" altLang="en-US" dirty="0" smtClean="0">
                <a:latin typeface="Times New Roman" pitchFamily="18" charset="0"/>
              </a:rPr>
              <a:t>     表明可互换部件是一个好的方法，一个损坏的枪管可以用相同的部分取代</a:t>
            </a:r>
            <a:endParaRPr lang="en-US" dirty="0">
              <a:latin typeface="Times New Roman" pitchFamily="18" charset="0"/>
            </a:endParaRPr>
          </a:p>
          <a:p>
            <a:pPr marL="342900" indent="-342900">
              <a:spcBef>
                <a:spcPct val="20000"/>
              </a:spcBef>
              <a:buFontTx/>
              <a:buChar char="•"/>
            </a:pPr>
            <a:endParaRPr lang="en-US" sz="2400" dirty="0">
              <a:latin typeface="Times New Roman" pitchFamily="18" charset="0"/>
            </a:endParaRPr>
          </a:p>
        </p:txBody>
      </p:sp>
      <p:pic>
        <p:nvPicPr>
          <p:cNvPr id="33799" name="Picture 5"/>
          <p:cNvPicPr>
            <a:picLocks noChangeAspect="1" noChangeArrowheads="1"/>
          </p:cNvPicPr>
          <p:nvPr>
            <p:custDataLst>
              <p:tags r:id="rId3"/>
            </p:custDataLst>
          </p:nvPr>
        </p:nvPicPr>
        <p:blipFill>
          <a:blip r:embed="rId6" cstate="print">
            <a:extLst>
              <a:ext uri="{28A0092B-C50C-407E-A947-70E740481C1C}">
                <a14:useLocalDpi xmlns="" xmlns:a14="http://schemas.microsoft.com/office/drawing/2010/main" val="0"/>
              </a:ext>
            </a:extLst>
          </a:blip>
          <a:srcRect/>
          <a:stretch>
            <a:fillRect/>
          </a:stretch>
        </p:blipFill>
        <p:spPr bwMode="auto">
          <a:xfrm>
            <a:off x="4419600" y="1524000"/>
            <a:ext cx="4495800" cy="3795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Example: The Flintlock Rifle</a:t>
            </a:r>
            <a:endParaRPr lang="en-US" sz="4400" dirty="0">
              <a:solidFill>
                <a:schemeClr val="bg1"/>
              </a:solidFill>
              <a:latin typeface="+mj-lt"/>
            </a:endParaRPr>
          </a:p>
        </p:txBody>
      </p:sp>
    </p:spTree>
    <p:extLst>
      <p:ext uri="{BB962C8B-B14F-4D97-AF65-F5344CB8AC3E}">
        <p14:creationId xmlns="" xmlns:p14="http://schemas.microsoft.com/office/powerpoint/2010/main" val="180372471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type="body" idx="4294967295"/>
            <p:custDataLst>
              <p:tags r:id="rId1"/>
            </p:custDataLst>
          </p:nvPr>
        </p:nvSpPr>
        <p:spPr>
          <a:xfrm>
            <a:off x="893885" y="1371600"/>
            <a:ext cx="7488115" cy="4525963"/>
          </a:xfrm>
        </p:spPr>
        <p:txBody>
          <a:bodyPr>
            <a:normAutofit/>
          </a:bodyPr>
          <a:lstStyle/>
          <a:p>
            <a:pPr eaLnBrk="1" hangingPunct="1"/>
            <a:r>
              <a:rPr lang="en-US" dirty="0" smtClean="0"/>
              <a:t>Most physical variables are </a:t>
            </a:r>
            <a:r>
              <a:rPr lang="en-US" b="1" dirty="0" smtClean="0"/>
              <a:t>continuous</a:t>
            </a:r>
          </a:p>
          <a:p>
            <a:pPr eaLnBrk="1" hangingPunct="1">
              <a:buNone/>
            </a:pPr>
            <a:r>
              <a:rPr lang="en-US" b="1" dirty="0" smtClean="0"/>
              <a:t>    </a:t>
            </a:r>
            <a:r>
              <a:rPr lang="zh-CN" altLang="en-US" sz="2000" b="1" dirty="0" smtClean="0"/>
              <a:t>大部分物理变量是连续的</a:t>
            </a:r>
            <a:endParaRPr lang="en-US" sz="2000" b="1" dirty="0" smtClean="0"/>
          </a:p>
          <a:p>
            <a:pPr lvl="1" eaLnBrk="1" hangingPunct="1"/>
            <a:r>
              <a:rPr lang="en-US" dirty="0" smtClean="0"/>
              <a:t>Voltage on a wire</a:t>
            </a:r>
            <a:r>
              <a:rPr lang="zh-CN" altLang="en-US" sz="2000" b="1" dirty="0" smtClean="0"/>
              <a:t>电线上的电压值</a:t>
            </a:r>
            <a:endParaRPr lang="en-US" altLang="en-US" sz="2000" b="1" dirty="0" smtClean="0"/>
          </a:p>
          <a:p>
            <a:pPr lvl="1" eaLnBrk="1" hangingPunct="1"/>
            <a:r>
              <a:rPr lang="en-US" dirty="0" smtClean="0"/>
              <a:t>Frequency of an oscillation</a:t>
            </a:r>
            <a:r>
              <a:rPr lang="zh-CN" altLang="en-US" sz="2000" b="1" dirty="0" smtClean="0"/>
              <a:t>震动的频率</a:t>
            </a:r>
            <a:endParaRPr lang="en-US" altLang="en-US" sz="2000" b="1" dirty="0" smtClean="0"/>
          </a:p>
          <a:p>
            <a:pPr lvl="1" eaLnBrk="1" hangingPunct="1"/>
            <a:r>
              <a:rPr lang="en-US" dirty="0" smtClean="0"/>
              <a:t>Position of a mass</a:t>
            </a:r>
            <a:r>
              <a:rPr lang="zh-CN" altLang="en-US" sz="2000" b="1" dirty="0" smtClean="0"/>
              <a:t>物体的位置</a:t>
            </a:r>
            <a:endParaRPr lang="en-US" altLang="en-US" sz="2000" b="1" dirty="0" smtClean="0"/>
          </a:p>
          <a:p>
            <a:pPr eaLnBrk="1" hangingPunct="1"/>
            <a:r>
              <a:rPr lang="en-US" dirty="0" smtClean="0"/>
              <a:t>Digital abstraction considers </a:t>
            </a:r>
            <a:r>
              <a:rPr lang="en-US" b="1" dirty="0" smtClean="0"/>
              <a:t>discrete subset</a:t>
            </a:r>
            <a:r>
              <a:rPr lang="en-US" dirty="0" smtClean="0"/>
              <a:t> of values</a:t>
            </a:r>
          </a:p>
          <a:p>
            <a:pPr eaLnBrk="1" hangingPunct="1">
              <a:buNone/>
            </a:pPr>
            <a:r>
              <a:rPr lang="en-US" sz="2000" dirty="0" smtClean="0"/>
              <a:t>      </a:t>
            </a:r>
            <a:r>
              <a:rPr lang="zh-CN" altLang="en-US" sz="2000" dirty="0" smtClean="0"/>
              <a:t>数字抽象的优势在于设计者可以只关注</a:t>
            </a:r>
            <a:r>
              <a:rPr lang="en-US" altLang="zh-CN" sz="2000" dirty="0" smtClean="0"/>
              <a:t>0</a:t>
            </a:r>
            <a:r>
              <a:rPr lang="zh-CN" altLang="en-US" sz="2000" dirty="0" smtClean="0"/>
              <a:t>和</a:t>
            </a:r>
            <a:r>
              <a:rPr lang="en-US" altLang="zh-CN" sz="2000" dirty="0" smtClean="0"/>
              <a:t>1</a:t>
            </a:r>
            <a:r>
              <a:rPr lang="zh-CN" altLang="en-US" sz="2000" dirty="0" smtClean="0"/>
              <a:t>，而忽略布尔变量的物理表示到底是。。。</a:t>
            </a:r>
            <a:endParaRPr lang="en-US" sz="2000"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Digital Abstraction</a:t>
            </a:r>
            <a:r>
              <a:rPr lang="zh-CN" altLang="en-US" sz="2400" dirty="0" smtClean="0">
                <a:solidFill>
                  <a:schemeClr val="bg1"/>
                </a:solidFill>
                <a:latin typeface="+mj-lt"/>
              </a:rPr>
              <a:t>数字抽象</a:t>
            </a:r>
            <a:endParaRPr lang="en-US" sz="2400" dirty="0">
              <a:solidFill>
                <a:schemeClr val="bg1"/>
              </a:solidFill>
              <a:latin typeface="+mj-lt"/>
            </a:endParaRPr>
          </a:p>
        </p:txBody>
      </p:sp>
    </p:spTree>
    <p:extLst>
      <p:ext uri="{BB962C8B-B14F-4D97-AF65-F5344CB8AC3E}">
        <p14:creationId xmlns="" xmlns:p14="http://schemas.microsoft.com/office/powerpoint/2010/main" val="2102651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3"/>
          <p:cNvSpPr>
            <a:spLocks noGrp="1" noChangeArrowheads="1"/>
          </p:cNvSpPr>
          <p:nvPr>
            <p:ph type="body" idx="4294967295"/>
            <p:custDataLst>
              <p:tags r:id="rId1"/>
            </p:custDataLst>
          </p:nvPr>
        </p:nvSpPr>
        <p:spPr>
          <a:xfrm>
            <a:off x="914400" y="1295400"/>
            <a:ext cx="4191000" cy="4953000"/>
          </a:xfrm>
        </p:spPr>
        <p:txBody>
          <a:bodyPr>
            <a:normAutofit/>
          </a:bodyPr>
          <a:lstStyle/>
          <a:p>
            <a:pPr eaLnBrk="1" hangingPunct="1">
              <a:lnSpc>
                <a:spcPct val="90000"/>
              </a:lnSpc>
            </a:pPr>
            <a:r>
              <a:rPr lang="en-US" sz="3000" dirty="0" smtClean="0"/>
              <a:t>Designed by Charles Babbage from 1834 – 1871</a:t>
            </a:r>
          </a:p>
          <a:p>
            <a:pPr eaLnBrk="1" hangingPunct="1">
              <a:lnSpc>
                <a:spcPct val="90000"/>
              </a:lnSpc>
            </a:pPr>
            <a:r>
              <a:rPr lang="en-US" sz="3000" dirty="0" smtClean="0"/>
              <a:t>Considered to be the first digital computer</a:t>
            </a:r>
          </a:p>
          <a:p>
            <a:pPr eaLnBrk="1" hangingPunct="1">
              <a:lnSpc>
                <a:spcPct val="90000"/>
              </a:lnSpc>
            </a:pPr>
            <a:r>
              <a:rPr lang="en-US" sz="3000" dirty="0" smtClean="0"/>
              <a:t>Built from mechanical gears, where each gear represented a discrete value (0-9)</a:t>
            </a:r>
          </a:p>
          <a:p>
            <a:pPr eaLnBrk="1" hangingPunct="1">
              <a:lnSpc>
                <a:spcPct val="90000"/>
              </a:lnSpc>
            </a:pPr>
            <a:r>
              <a:rPr lang="en-US" sz="3000" dirty="0" smtClean="0"/>
              <a:t>Babbage died before it was finished</a:t>
            </a:r>
          </a:p>
        </p:txBody>
      </p:sp>
      <p:pic>
        <p:nvPicPr>
          <p:cNvPr id="35846" name="Picture 4"/>
          <p:cNvPicPr>
            <a:picLocks noChangeAspect="1" noChangeArrowheads="1"/>
          </p:cNvPicPr>
          <p:nvPr>
            <p:custDataLst>
              <p:tags r:id="rId2"/>
            </p:custDataLst>
          </p:nvPr>
        </p:nvPicPr>
        <p:blipFill>
          <a:blip r:embed="rId6" cstate="print">
            <a:extLst>
              <a:ext uri="{28A0092B-C50C-407E-A947-70E740481C1C}">
                <a14:useLocalDpi xmlns="" xmlns:a14="http://schemas.microsoft.com/office/drawing/2010/main" val="0"/>
              </a:ext>
            </a:extLst>
          </a:blip>
          <a:srcRect/>
          <a:stretch>
            <a:fillRect/>
          </a:stretch>
        </p:blipFill>
        <p:spPr bwMode="auto">
          <a:xfrm>
            <a:off x="5715000" y="1143000"/>
            <a:ext cx="3013075"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847" name="Picture 5"/>
          <p:cNvPicPr>
            <a:picLocks noChangeAspect="1" noChangeArrowheads="1"/>
          </p:cNvPicPr>
          <p:nvPr>
            <p:custDataLst>
              <p:tags r:id="rId3"/>
            </p:custDataLst>
          </p:nvPr>
        </p:nvPicPr>
        <p:blipFill>
          <a:blip r:embed="rId7" cstate="print">
            <a:extLst>
              <a:ext uri="{28A0092B-C50C-407E-A947-70E740481C1C}">
                <a14:useLocalDpi xmlns="" xmlns:a14="http://schemas.microsoft.com/office/drawing/2010/main" val="0"/>
              </a:ext>
            </a:extLst>
          </a:blip>
          <a:srcRect/>
          <a:stretch>
            <a:fillRect/>
          </a:stretch>
        </p:blipFill>
        <p:spPr bwMode="auto">
          <a:xfrm>
            <a:off x="5638800" y="4343400"/>
            <a:ext cx="1752600" cy="2062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The Analytical Engine</a:t>
            </a:r>
            <a:r>
              <a:rPr lang="zh-CN" altLang="en-US" sz="2000" dirty="0" smtClean="0">
                <a:solidFill>
                  <a:schemeClr val="bg1"/>
                </a:solidFill>
                <a:latin typeface="+mj-lt"/>
              </a:rPr>
              <a:t>分析机</a:t>
            </a:r>
            <a:endParaRPr lang="en-US" sz="2000" dirty="0">
              <a:solidFill>
                <a:schemeClr val="bg1"/>
              </a:solidFill>
              <a:latin typeface="+mj-lt"/>
            </a:endParaRPr>
          </a:p>
        </p:txBody>
      </p:sp>
    </p:spTree>
    <p:extLst>
      <p:ext uri="{BB962C8B-B14F-4D97-AF65-F5344CB8AC3E}">
        <p14:creationId xmlns="" xmlns:p14="http://schemas.microsoft.com/office/powerpoint/2010/main" val="4192117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78535" y="254065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402323" y="2965159"/>
            <a:ext cx="423325" cy="477379"/>
          </a:xfrm>
          <a:custGeom>
            <a:avLst/>
            <a:gdLst/>
            <a:ahLst/>
            <a:cxnLst/>
            <a:rect l="0" t="0" r="0" b="0"/>
            <a:pathLst>
              <a:path w="422149" h="474727">
                <a:moveTo>
                  <a:pt x="0" y="0"/>
                </a:moveTo>
                <a:lnTo>
                  <a:pt x="0" y="474726"/>
                </a:lnTo>
                <a:lnTo>
                  <a:pt x="422148" y="474726"/>
                </a:lnTo>
                <a:lnTo>
                  <a:pt x="422148"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639965" y="2432610"/>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CB.tmp"/>
          <p:cNvPicPr>
            <a:picLocks/>
          </p:cNvPicPr>
          <p:nvPr/>
        </p:nvPicPr>
        <p:blipFill>
          <a:blip r:embed="rId2"/>
          <a:stretch>
            <a:fillRect/>
          </a:stretch>
        </p:blipFill>
        <p:spPr>
          <a:xfrm>
            <a:off x="-1" y="2528647"/>
            <a:ext cx="9029382" cy="932279"/>
          </a:xfrm>
          <a:prstGeom prst="rect">
            <a:avLst/>
          </a:prstGeom>
        </p:spPr>
      </p:pic>
      <p:sp>
        <p:nvSpPr>
          <p:cNvPr id="6" name="TextBox 5"/>
          <p:cNvSpPr txBox="1"/>
          <p:nvPr/>
        </p:nvSpPr>
        <p:spPr>
          <a:xfrm>
            <a:off x="8488261" y="6462354"/>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1C1C1C"/>
                </a:solidFill>
                <a:latin typeface="Tahoma"/>
              </a:rPr>
              <a:t>10</a:t>
            </a:r>
            <a:endParaRPr lang="zh-CN" altLang="en-US" sz="1400" dirty="0">
              <a:solidFill>
                <a:srgbClr val="1C1C1C"/>
              </a:solidFill>
              <a:latin typeface="Tahoma"/>
            </a:endParaRPr>
          </a:p>
        </p:txBody>
      </p:sp>
      <p:sp>
        <p:nvSpPr>
          <p:cNvPr id="7" name="TextBox 6"/>
          <p:cNvSpPr txBox="1"/>
          <p:nvPr/>
        </p:nvSpPr>
        <p:spPr>
          <a:xfrm>
            <a:off x="1073217" y="2344761"/>
            <a:ext cx="6224116" cy="567409"/>
          </a:xfrm>
          <a:prstGeom prst="rect">
            <a:avLst/>
          </a:prstGeom>
          <a:noFill/>
        </p:spPr>
        <p:txBody>
          <a:bodyPr vert="horz" wrap="none" lIns="0" tIns="0" rIns="0" bIns="0" rtlCol="0">
            <a:spAutoFit/>
          </a:bodyPr>
          <a:lstStyle/>
          <a:p>
            <a:pPr>
              <a:lnSpc>
                <a:spcPts val="4411"/>
              </a:lnSpc>
            </a:pPr>
            <a:r>
              <a:rPr lang="zh-CN" altLang="en-US" sz="4400" dirty="0" smtClean="0">
                <a:solidFill>
                  <a:srgbClr val="33339A"/>
                </a:solidFill>
                <a:latin typeface="Times New Roman"/>
              </a:rPr>
              <a:t>计算的历史（硬件部分）</a:t>
            </a:r>
            <a:endParaRPr lang="zh-CN" altLang="en-US" sz="4400" dirty="0">
              <a:solidFill>
                <a:srgbClr val="33339A"/>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0"/>
            <a:ext cx="7543800" cy="492443"/>
          </a:xfrm>
          <a:prstGeom prst="rect">
            <a:avLst/>
          </a:prstGeom>
          <a:noFill/>
        </p:spPr>
        <p:txBody>
          <a:bodyPr wrap="square" rtlCol="0">
            <a:spAutoFit/>
          </a:bodyPr>
          <a:lstStyle/>
          <a:p>
            <a:r>
              <a:rPr lang="en-US" sz="2600" b="1" i="1" dirty="0" smtClean="0"/>
              <a:t>Digital Design and Computer Architecture</a:t>
            </a:r>
            <a:r>
              <a:rPr lang="en-US" sz="2600" b="1" dirty="0" smtClean="0"/>
              <a:t>, 2</a:t>
            </a:r>
            <a:r>
              <a:rPr lang="en-US" sz="2600" b="1" baseline="30000" dirty="0" smtClean="0"/>
              <a:t>nd</a:t>
            </a:r>
            <a:r>
              <a:rPr lang="en-US" sz="2600" b="1" dirty="0" smtClean="0"/>
              <a:t> Edition</a:t>
            </a:r>
            <a:endParaRPr lang="en-US" sz="2600" b="1" dirty="0"/>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Chapter 1</a:t>
            </a:r>
            <a:endParaRPr lang="en-US" sz="4400" dirty="0">
              <a:solidFill>
                <a:schemeClr val="bg1"/>
              </a:solidFill>
              <a:latin typeface="+mj-lt"/>
            </a:endParaRPr>
          </a:p>
        </p:txBody>
      </p:sp>
      <p:cxnSp>
        <p:nvCxnSpPr>
          <p:cNvPr id="9" name="Straight Connector 8"/>
          <p:cNvCxnSpPr/>
          <p:nvPr/>
        </p:nvCxnSpPr>
        <p:spPr>
          <a:xfrm>
            <a:off x="990600" y="2778443"/>
            <a:ext cx="76962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6800" y="4191000"/>
            <a:ext cx="4724400"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2014</a:t>
            </a:r>
            <a:r>
              <a:rPr lang="zh-CN" altLang="en-US" sz="2800" dirty="0" smtClean="0"/>
              <a:t>级本科生课程</a:t>
            </a:r>
            <a:endParaRPr lang="en-US" altLang="zh-CN" sz="2800" dirty="0" smtClean="0"/>
          </a:p>
          <a:p>
            <a:r>
              <a:rPr lang="zh-CN" altLang="en-US" sz="2800" dirty="0" smtClean="0"/>
              <a:t>华南理工大学软件学院</a:t>
            </a:r>
            <a:endParaRPr lang="en-US" sz="2800" dirty="0"/>
          </a:p>
        </p:txBody>
      </p:sp>
    </p:spTree>
    <p:extLst>
      <p:ext uri="{BB962C8B-B14F-4D97-AF65-F5344CB8AC3E}">
        <p14:creationId xmlns="" xmlns:p14="http://schemas.microsoft.com/office/powerpoint/2010/main" val="534681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4573668" y="3624906"/>
            <a:ext cx="1153813" cy="383129"/>
          </a:xfrm>
          <a:custGeom>
            <a:avLst/>
            <a:gdLst/>
            <a:ahLst/>
            <a:cxnLst/>
            <a:rect l="0" t="0" r="0" b="0"/>
            <a:pathLst>
              <a:path w="1150608" h="381001">
                <a:moveTo>
                  <a:pt x="63246" y="0"/>
                </a:moveTo>
                <a:cubicBezTo>
                  <a:pt x="28194" y="0"/>
                  <a:pt x="0" y="28956"/>
                  <a:pt x="0" y="64009"/>
                </a:cubicBezTo>
                <a:lnTo>
                  <a:pt x="0" y="317754"/>
                </a:lnTo>
                <a:cubicBezTo>
                  <a:pt x="0" y="352806"/>
                  <a:pt x="28194" y="381000"/>
                  <a:pt x="63246" y="381000"/>
                </a:cubicBezTo>
                <a:lnTo>
                  <a:pt x="1087362" y="381000"/>
                </a:lnTo>
                <a:cubicBezTo>
                  <a:pt x="1122413" y="381000"/>
                  <a:pt x="1150607" y="352806"/>
                  <a:pt x="1150607" y="317754"/>
                </a:cubicBezTo>
                <a:lnTo>
                  <a:pt x="1150607" y="64009"/>
                </a:lnTo>
                <a:cubicBezTo>
                  <a:pt x="1150607" y="28956"/>
                  <a:pt x="1122413" y="0"/>
                  <a:pt x="1087362"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6" name="任意多边形 5"/>
          <p:cNvSpPr/>
          <p:nvPr/>
        </p:nvSpPr>
        <p:spPr>
          <a:xfrm>
            <a:off x="4355893" y="4927543"/>
            <a:ext cx="1443415" cy="383129"/>
          </a:xfrm>
          <a:custGeom>
            <a:avLst/>
            <a:gdLst/>
            <a:ahLst/>
            <a:cxnLst/>
            <a:rect l="0" t="0" r="0" b="0"/>
            <a:pathLst>
              <a:path w="1439406" h="381001">
                <a:moveTo>
                  <a:pt x="63246" y="0"/>
                </a:moveTo>
                <a:cubicBezTo>
                  <a:pt x="28194" y="0"/>
                  <a:pt x="0" y="28956"/>
                  <a:pt x="0" y="64009"/>
                </a:cubicBezTo>
                <a:lnTo>
                  <a:pt x="0" y="317754"/>
                </a:lnTo>
                <a:cubicBezTo>
                  <a:pt x="0" y="352806"/>
                  <a:pt x="28194" y="381000"/>
                  <a:pt x="63246" y="381000"/>
                </a:cubicBezTo>
                <a:lnTo>
                  <a:pt x="1376173" y="381000"/>
                </a:lnTo>
                <a:cubicBezTo>
                  <a:pt x="1411224" y="381000"/>
                  <a:pt x="1439405" y="352806"/>
                  <a:pt x="1439405" y="317754"/>
                </a:cubicBezTo>
                <a:lnTo>
                  <a:pt x="1439405" y="64009"/>
                </a:lnTo>
                <a:cubicBezTo>
                  <a:pt x="1439405" y="28956"/>
                  <a:pt x="1411224" y="0"/>
                  <a:pt x="1376173"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7" name="任意多边形 6"/>
          <p:cNvSpPr/>
          <p:nvPr/>
        </p:nvSpPr>
        <p:spPr>
          <a:xfrm>
            <a:off x="7214462" y="4054777"/>
            <a:ext cx="1084292" cy="1"/>
          </a:xfrm>
          <a:custGeom>
            <a:avLst/>
            <a:gdLst/>
            <a:ahLst/>
            <a:cxnLst/>
            <a:rect l="0" t="0" r="0" b="0"/>
            <a:pathLst>
              <a:path w="1081280" h="1">
                <a:moveTo>
                  <a:pt x="0" y="0"/>
                </a:moveTo>
                <a:lnTo>
                  <a:pt x="1081279" y="0"/>
                </a:lnTo>
              </a:path>
            </a:pathLst>
          </a:custGeom>
          <a:ln w="38100" cap="flat" cmpd="sng" algn="ctr">
            <a:solidFill>
              <a:srgbClr val="FF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8" name="任意多边形 7"/>
          <p:cNvSpPr/>
          <p:nvPr/>
        </p:nvSpPr>
        <p:spPr>
          <a:xfrm>
            <a:off x="2262197" y="4514531"/>
            <a:ext cx="5571984" cy="1"/>
          </a:xfrm>
          <a:custGeom>
            <a:avLst/>
            <a:gdLst/>
            <a:ahLst/>
            <a:cxnLst/>
            <a:rect l="0" t="0" r="0" b="0"/>
            <a:pathLst>
              <a:path w="5556506" h="1">
                <a:moveTo>
                  <a:pt x="0" y="0"/>
                </a:moveTo>
                <a:lnTo>
                  <a:pt x="5556505" y="0"/>
                </a:lnTo>
              </a:path>
            </a:pathLst>
          </a:custGeom>
          <a:ln w="38100" cap="flat" cmpd="sng" algn="ctr">
            <a:solidFill>
              <a:srgbClr val="FF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9" name="任意多边形 8"/>
          <p:cNvSpPr/>
          <p:nvPr/>
        </p:nvSpPr>
        <p:spPr>
          <a:xfrm>
            <a:off x="1983292" y="5746671"/>
            <a:ext cx="5043197" cy="1"/>
          </a:xfrm>
          <a:custGeom>
            <a:avLst/>
            <a:gdLst/>
            <a:ahLst/>
            <a:cxnLst/>
            <a:rect l="0" t="0" r="0" b="0"/>
            <a:pathLst>
              <a:path w="5029188" h="1">
                <a:moveTo>
                  <a:pt x="0" y="0"/>
                </a:moveTo>
                <a:lnTo>
                  <a:pt x="5029187" y="0"/>
                </a:lnTo>
              </a:path>
            </a:pathLst>
          </a:custGeom>
          <a:ln w="38100" cap="flat" cmpd="sng" algn="ctr">
            <a:solidFill>
              <a:srgbClr val="FF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10" name="图片 9" descr="ws_1CC.tmp"/>
          <p:cNvPicPr>
            <a:picLocks/>
          </p:cNvPicPr>
          <p:nvPr/>
        </p:nvPicPr>
        <p:blipFill>
          <a:blip r:embed="rId2"/>
          <a:stretch>
            <a:fillRect/>
          </a:stretch>
        </p:blipFill>
        <p:spPr>
          <a:xfrm>
            <a:off x="101883" y="523609"/>
            <a:ext cx="8596379" cy="932279"/>
          </a:xfrm>
          <a:prstGeom prst="rect">
            <a:avLst/>
          </a:prstGeom>
        </p:spPr>
      </p:pic>
      <p:sp>
        <p:nvSpPr>
          <p:cNvPr id="11" name="TextBox 10"/>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11</a:t>
            </a:r>
            <a:endParaRPr lang="zh-CN" altLang="en-US" sz="1400" dirty="0">
              <a:solidFill>
                <a:srgbClr val="000000"/>
              </a:solidFill>
              <a:latin typeface="Tahoma"/>
            </a:endParaRPr>
          </a:p>
        </p:txBody>
      </p:sp>
      <p:sp>
        <p:nvSpPr>
          <p:cNvPr id="12" name="TextBox 11"/>
          <p:cNvSpPr txBox="1"/>
          <p:nvPr/>
        </p:nvSpPr>
        <p:spPr>
          <a:xfrm>
            <a:off x="326669" y="6503426"/>
            <a:ext cx="2571949"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数字逻辑设计</a:t>
            </a:r>
            <a:r>
              <a:rPr lang="en-US" altLang="zh-CN" sz="2000" dirty="0" smtClean="0">
                <a:solidFill>
                  <a:srgbClr val="33339A"/>
                </a:solidFill>
                <a:latin typeface="Times New Roman"/>
              </a:rPr>
              <a:t>——</a:t>
            </a:r>
            <a:r>
              <a:rPr lang="zh-CN" altLang="en-US" sz="2000" dirty="0" smtClean="0">
                <a:solidFill>
                  <a:srgbClr val="33339A"/>
                </a:solidFill>
                <a:latin typeface="华文琥珀"/>
              </a:rPr>
              <a:t>绪论</a:t>
            </a:r>
            <a:endParaRPr lang="zh-CN" altLang="en-US" sz="2000" dirty="0">
              <a:solidFill>
                <a:srgbClr val="33339A"/>
              </a:solidFill>
              <a:latin typeface="华文琥珀"/>
            </a:endParaRPr>
          </a:p>
        </p:txBody>
      </p:sp>
      <p:sp>
        <p:nvSpPr>
          <p:cNvPr id="13" name="TextBox 12"/>
          <p:cNvSpPr txBox="1"/>
          <p:nvPr/>
        </p:nvSpPr>
        <p:spPr>
          <a:xfrm>
            <a:off x="1233682" y="582370"/>
            <a:ext cx="7363684" cy="5222744"/>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计算和计算机</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4511"/>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计算</a:t>
            </a:r>
            <a:r>
              <a:rPr lang="en-US" altLang="zh-CN" sz="3200" dirty="0" smtClean="0">
                <a:solidFill>
                  <a:srgbClr val="000000"/>
                </a:solidFill>
                <a:latin typeface="Tahoma"/>
              </a:rPr>
              <a:t>(Compute)</a:t>
            </a:r>
          </a:p>
          <a:p>
            <a:pPr defTabSz="917966">
              <a:lnSpc>
                <a:spcPts val="4056"/>
              </a:lnSpc>
              <a:tabLst>
                <a:tab pos="382486" algn="l"/>
                <a:tab pos="777721" algn="l"/>
              </a:tabLst>
              <a:defRPr/>
            </a:pPr>
            <a:r>
              <a:rPr lang="en-US" altLang="zh-CN" sz="3200" dirty="0" smtClean="0">
                <a:solidFill>
                  <a:srgbClr val="000000"/>
                </a:solidFill>
                <a:latin typeface="Tahoma"/>
              </a:rPr>
              <a:t>		</a:t>
            </a:r>
            <a:r>
              <a:rPr lang="en-US" altLang="zh-CN" sz="2800" dirty="0" smtClean="0">
                <a:solidFill>
                  <a:srgbClr val="000000"/>
                </a:solidFill>
                <a:latin typeface="Tahoma"/>
              </a:rPr>
              <a:t>To determine by mathematics, especially</a:t>
            </a:r>
          </a:p>
          <a:p>
            <a:pPr defTabSz="917966">
              <a:lnSpc>
                <a:spcPts val="3373"/>
              </a:lnSpc>
              <a:tabLst>
                <a:tab pos="382486" algn="l"/>
                <a:tab pos="777721" algn="l"/>
              </a:tabLst>
              <a:defRPr/>
            </a:pPr>
            <a:r>
              <a:rPr lang="en-US" altLang="zh-CN" sz="2800" dirty="0" smtClean="0">
                <a:solidFill>
                  <a:srgbClr val="000000"/>
                </a:solidFill>
                <a:latin typeface="Tahoma"/>
              </a:rPr>
              <a:t>		by numerical methods.</a:t>
            </a:r>
          </a:p>
          <a:p>
            <a:pPr defTabSz="917966">
              <a:lnSpc>
                <a:spcPts val="4618"/>
              </a:lnSpc>
              <a:tabLst>
                <a:tab pos="382486" algn="l"/>
                <a:tab pos="777721" algn="l"/>
              </a:tabLst>
              <a:defRPr/>
            </a:pPr>
            <a:r>
              <a:rPr lang="en-US" altLang="zh-CN" sz="2800" dirty="0" smtClean="0">
                <a:solidFill>
                  <a:srgbClr val="000000"/>
                </a:solidFill>
                <a:latin typeface="Tahoma"/>
              </a:rPr>
              <a:t>	</a:t>
            </a:r>
            <a:r>
              <a:rPr lang="zh-CN" altLang="en-US" sz="3200" dirty="0" smtClean="0">
                <a:solidFill>
                  <a:srgbClr val="000000"/>
                </a:solidFill>
                <a:latin typeface="Times New Roman"/>
              </a:rPr>
              <a:t>计算机</a:t>
            </a:r>
            <a:r>
              <a:rPr lang="en-US" altLang="zh-CN" sz="3200" dirty="0" smtClean="0">
                <a:solidFill>
                  <a:srgbClr val="000000"/>
                </a:solidFill>
                <a:latin typeface="Tahoma"/>
              </a:rPr>
              <a:t>(Computer)</a:t>
            </a:r>
          </a:p>
          <a:p>
            <a:pPr defTabSz="917966">
              <a:lnSpc>
                <a:spcPts val="4056"/>
              </a:lnSpc>
              <a:tabLst>
                <a:tab pos="382486" algn="l"/>
                <a:tab pos="777721" algn="l"/>
              </a:tabLst>
              <a:defRPr/>
            </a:pPr>
            <a:r>
              <a:rPr lang="en-US" altLang="zh-CN" sz="3200" dirty="0" smtClean="0">
                <a:solidFill>
                  <a:srgbClr val="000000"/>
                </a:solidFill>
                <a:latin typeface="Tahoma"/>
              </a:rPr>
              <a:t>		</a:t>
            </a:r>
            <a:r>
              <a:rPr lang="en-US" altLang="zh-CN" sz="2800" dirty="0" smtClean="0">
                <a:solidFill>
                  <a:srgbClr val="000000"/>
                </a:solidFill>
                <a:latin typeface="Tahoma"/>
              </a:rPr>
              <a:t>A computer is a device capable of solving</a:t>
            </a:r>
          </a:p>
          <a:p>
            <a:pPr defTabSz="917966">
              <a:lnSpc>
                <a:spcPts val="3373"/>
              </a:lnSpc>
              <a:tabLst>
                <a:tab pos="382486" algn="l"/>
                <a:tab pos="777721" algn="l"/>
              </a:tabLst>
              <a:defRPr/>
            </a:pPr>
            <a:r>
              <a:rPr lang="en-US" altLang="zh-CN" sz="2800" dirty="0" smtClean="0">
                <a:solidFill>
                  <a:srgbClr val="000000"/>
                </a:solidFill>
                <a:latin typeface="Tahoma"/>
              </a:rPr>
              <a:t>		problems or manipulating information,</a:t>
            </a:r>
          </a:p>
          <a:p>
            <a:pPr defTabSz="917966">
              <a:lnSpc>
                <a:spcPts val="3379"/>
              </a:lnSpc>
              <a:tabLst>
                <a:tab pos="382486" algn="l"/>
                <a:tab pos="777721" algn="l"/>
              </a:tabLst>
              <a:defRPr/>
            </a:pPr>
            <a:r>
              <a:rPr lang="en-US" altLang="zh-CN" sz="2800" dirty="0" smtClean="0">
                <a:solidFill>
                  <a:srgbClr val="000000"/>
                </a:solidFill>
                <a:latin typeface="Tahoma"/>
              </a:rPr>
              <a:t>		according to a prescribed sequence of</a:t>
            </a:r>
          </a:p>
          <a:p>
            <a:pPr defTabSz="917966">
              <a:lnSpc>
                <a:spcPts val="3373"/>
              </a:lnSpc>
              <a:tabLst>
                <a:tab pos="382486" algn="l"/>
                <a:tab pos="777721" algn="l"/>
              </a:tabLst>
              <a:defRPr/>
            </a:pPr>
            <a:r>
              <a:rPr lang="en-US" altLang="zh-CN" sz="2800" dirty="0" smtClean="0">
                <a:solidFill>
                  <a:srgbClr val="000000"/>
                </a:solidFill>
                <a:latin typeface="Tahoma"/>
              </a:rPr>
              <a:t>		instructions(or program), using some</a:t>
            </a:r>
          </a:p>
          <a:p>
            <a:pPr defTabSz="917966">
              <a:lnSpc>
                <a:spcPts val="3379"/>
              </a:lnSpc>
              <a:tabLst>
                <a:tab pos="382486" algn="l"/>
                <a:tab pos="777721" algn="l"/>
              </a:tabLst>
              <a:defRPr/>
            </a:pPr>
            <a:r>
              <a:rPr lang="en-US" altLang="zh-CN" sz="2800" dirty="0" smtClean="0">
                <a:solidFill>
                  <a:srgbClr val="000000"/>
                </a:solidFill>
                <a:latin typeface="Tahoma"/>
              </a:rPr>
              <a:t>		mechanical or electrical process.</a:t>
            </a:r>
            <a:endParaRPr lang="zh-CN" altLang="en-US" sz="2800" dirty="0">
              <a:solidFill>
                <a:srgbClr val="000000"/>
              </a:solidFill>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CD.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12</a:t>
            </a:r>
            <a:endParaRPr lang="zh-CN" altLang="en-US" sz="1400" dirty="0">
              <a:solidFill>
                <a:srgbClr val="000000"/>
              </a:solidFill>
              <a:latin typeface="Tahoma"/>
            </a:endParaRPr>
          </a:p>
        </p:txBody>
      </p:sp>
      <p:sp>
        <p:nvSpPr>
          <p:cNvPr id="8" name="TextBox 7"/>
          <p:cNvSpPr txBox="1"/>
          <p:nvPr/>
        </p:nvSpPr>
        <p:spPr>
          <a:xfrm>
            <a:off x="1233683" y="582369"/>
            <a:ext cx="4745246" cy="4655335"/>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构造计算机的装置</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415"/>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电子装置</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处理器</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存储器</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605"/>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机械装置</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55"/>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用于磁盘读写的寻道手臂</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605"/>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光学装置</a:t>
            </a:r>
          </a:p>
          <a:p>
            <a:pPr defTabSz="917966">
              <a:lnSpc>
                <a:spcPts val="4147"/>
              </a:lnSpc>
              <a:tabLst>
                <a:tab pos="382486" algn="l"/>
                <a:tab pos="777721"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CDROM</a:t>
            </a:r>
            <a:endParaRPr lang="zh-CN" altLang="en-US" sz="2800" dirty="0">
              <a:solidFill>
                <a:srgbClr val="000000"/>
              </a:solidFill>
              <a:latin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CF.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14</a:t>
            </a:r>
            <a:endParaRPr lang="zh-CN" altLang="en-US" sz="1400" dirty="0">
              <a:solidFill>
                <a:srgbClr val="000000"/>
              </a:solidFill>
              <a:latin typeface="Tahoma"/>
            </a:endParaRPr>
          </a:p>
        </p:txBody>
      </p:sp>
      <p:sp>
        <p:nvSpPr>
          <p:cNvPr id="8" name="TextBox 7"/>
          <p:cNvSpPr txBox="1"/>
          <p:nvPr/>
        </p:nvSpPr>
        <p:spPr>
          <a:xfrm>
            <a:off x="1233682" y="582369"/>
            <a:ext cx="6577760" cy="5235641"/>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数字的出现</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4094"/>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数字的出现</a:t>
            </a:r>
          </a:p>
          <a:p>
            <a:pPr defTabSz="917966">
              <a:lnSpc>
                <a:spcPts val="3709"/>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数字在各个古代文明中都独立的存在</a:t>
            </a:r>
          </a:p>
          <a:p>
            <a:pPr defTabSz="917966">
              <a:lnSpc>
                <a:spcPts val="3716"/>
              </a:lnSpc>
              <a:tabLst>
                <a:tab pos="382486" algn="l"/>
                <a:tab pos="777721" algn="l"/>
              </a:tabLst>
              <a:defRPr/>
            </a:pPr>
            <a:r>
              <a:rPr lang="zh-CN" altLang="en-US" sz="2800" dirty="0" smtClean="0">
                <a:solidFill>
                  <a:srgbClr val="000000"/>
                </a:solidFill>
                <a:latin typeface="Times New Roman"/>
              </a:rPr>
              <a:t>		数字都采用十进制数</a:t>
            </a:r>
          </a:p>
          <a:p>
            <a:pPr defTabSz="917966">
              <a:lnSpc>
                <a:spcPts val="3710"/>
              </a:lnSpc>
              <a:tabLst>
                <a:tab pos="382486" algn="l"/>
                <a:tab pos="777721" algn="l"/>
              </a:tabLst>
              <a:defRPr/>
            </a:pPr>
            <a:r>
              <a:rPr lang="zh-CN" altLang="en-US" sz="2800" dirty="0" smtClean="0">
                <a:solidFill>
                  <a:srgbClr val="000000"/>
                </a:solidFill>
                <a:latin typeface="Times New Roman"/>
              </a:rPr>
              <a:t>		阿拉伯数字</a:t>
            </a:r>
          </a:p>
          <a:p>
            <a:pPr defTabSz="917966">
              <a:lnSpc>
                <a:spcPts val="4340"/>
              </a:lnSpc>
              <a:tabLst>
                <a:tab pos="382486" algn="l"/>
                <a:tab pos="777721" algn="l"/>
              </a:tabLst>
              <a:defRPr/>
            </a:pPr>
            <a:r>
              <a:rPr lang="zh-CN" altLang="en-US" sz="2800" dirty="0" smtClean="0">
                <a:solidFill>
                  <a:srgbClr val="000000"/>
                </a:solidFill>
                <a:latin typeface="Times New Roman"/>
              </a:rPr>
              <a:t>	</a:t>
            </a:r>
            <a:r>
              <a:rPr lang="en-US" altLang="zh-CN" sz="3200" dirty="0" smtClean="0">
                <a:solidFill>
                  <a:srgbClr val="000000"/>
                </a:solidFill>
                <a:latin typeface="Tahoma"/>
              </a:rPr>
              <a:t>Digit</a:t>
            </a:r>
            <a:r>
              <a:rPr lang="zh-CN" altLang="en-US" sz="3200" dirty="0" smtClean="0">
                <a:solidFill>
                  <a:srgbClr val="000000"/>
                </a:solidFill>
                <a:latin typeface="Times New Roman"/>
              </a:rPr>
              <a:t>的词义</a:t>
            </a:r>
          </a:p>
          <a:p>
            <a:pPr defTabSz="917966">
              <a:lnSpc>
                <a:spcPts val="3605"/>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人的手指或脚趾</a:t>
            </a:r>
          </a:p>
          <a:p>
            <a:pPr defTabSz="917966">
              <a:lnSpc>
                <a:spcPts val="3716"/>
              </a:lnSpc>
              <a:tabLst>
                <a:tab pos="382486" algn="l"/>
                <a:tab pos="777721" algn="l"/>
              </a:tabLst>
              <a:defRPr/>
            </a:pPr>
            <a:r>
              <a:rPr lang="zh-CN" altLang="en-US" sz="2800" dirty="0" smtClean="0">
                <a:solidFill>
                  <a:srgbClr val="000000"/>
                </a:solidFill>
                <a:latin typeface="Times New Roman"/>
              </a:rPr>
              <a:t>		指宽</a:t>
            </a:r>
          </a:p>
          <a:p>
            <a:pPr defTabSz="917966">
              <a:lnSpc>
                <a:spcPts val="3818"/>
              </a:lnSpc>
              <a:tabLst>
                <a:tab pos="382486" algn="l"/>
                <a:tab pos="777721" algn="l"/>
              </a:tabLst>
              <a:defRPr/>
            </a:pPr>
            <a:r>
              <a:rPr lang="zh-CN" altLang="en-US" sz="2800" dirty="0" smtClean="0">
                <a:solidFill>
                  <a:srgbClr val="000000"/>
                </a:solidFill>
                <a:latin typeface="Times New Roman"/>
              </a:rPr>
              <a:t>		阿拉伯数字符号从</a:t>
            </a:r>
            <a:r>
              <a:rPr lang="en-US" altLang="zh-CN" sz="2800" dirty="0" smtClean="0">
                <a:solidFill>
                  <a:srgbClr val="000000"/>
                </a:solidFill>
                <a:latin typeface="Tahoma"/>
              </a:rPr>
              <a:t>0</a:t>
            </a:r>
            <a:r>
              <a:rPr lang="zh-CN" altLang="en-US" sz="2800" dirty="0" smtClean="0">
                <a:solidFill>
                  <a:srgbClr val="000000"/>
                </a:solidFill>
                <a:latin typeface="Times New Roman"/>
              </a:rPr>
              <a:t>到</a:t>
            </a:r>
            <a:r>
              <a:rPr lang="en-US" altLang="zh-CN" sz="2800" dirty="0" smtClean="0">
                <a:solidFill>
                  <a:srgbClr val="000000"/>
                </a:solidFill>
                <a:latin typeface="Tahoma"/>
              </a:rPr>
              <a:t>9</a:t>
            </a:r>
            <a:r>
              <a:rPr lang="zh-CN" altLang="en-US" sz="2800" dirty="0" smtClean="0">
                <a:solidFill>
                  <a:srgbClr val="000000"/>
                </a:solidFill>
                <a:latin typeface="Times New Roman"/>
              </a:rPr>
              <a:t>中的任意一个</a:t>
            </a:r>
          </a:p>
          <a:p>
            <a:pPr defTabSz="917966">
              <a:lnSpc>
                <a:spcPts val="3609"/>
              </a:lnSpc>
              <a:tabLst>
                <a:tab pos="382486" algn="l"/>
                <a:tab pos="777721" algn="l"/>
              </a:tabLst>
              <a:defRPr/>
            </a:pPr>
            <a:r>
              <a:rPr lang="zh-CN" altLang="en-US" sz="2800" dirty="0" smtClean="0">
                <a:solidFill>
                  <a:srgbClr val="000000"/>
                </a:solidFill>
                <a:latin typeface="Times New Roman"/>
              </a:rPr>
              <a:t>		用于计算系统中的符号</a:t>
            </a:r>
            <a:endParaRPr lang="zh-CN" altLang="en-US" sz="2800" dirty="0">
              <a:solidFill>
                <a:srgbClr val="000000"/>
              </a:solid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5149817" y="3066305"/>
            <a:ext cx="764110" cy="536381"/>
          </a:xfrm>
          <a:custGeom>
            <a:avLst/>
            <a:gdLst/>
            <a:ahLst/>
            <a:cxnLst/>
            <a:rect l="0" t="0" r="0" b="0"/>
            <a:pathLst>
              <a:path w="761987" h="533401">
                <a:moveTo>
                  <a:pt x="89153" y="0"/>
                </a:moveTo>
                <a:cubicBezTo>
                  <a:pt x="39624" y="0"/>
                  <a:pt x="0" y="39624"/>
                  <a:pt x="0" y="89153"/>
                </a:cubicBezTo>
                <a:lnTo>
                  <a:pt x="0" y="444245"/>
                </a:lnTo>
                <a:cubicBezTo>
                  <a:pt x="0" y="493775"/>
                  <a:pt x="39624" y="533400"/>
                  <a:pt x="89153" y="533400"/>
                </a:cubicBezTo>
                <a:lnTo>
                  <a:pt x="673607" y="533400"/>
                </a:lnTo>
                <a:cubicBezTo>
                  <a:pt x="722363" y="533400"/>
                  <a:pt x="761986" y="493775"/>
                  <a:pt x="761986" y="444245"/>
                </a:cubicBezTo>
                <a:lnTo>
                  <a:pt x="761986" y="89153"/>
                </a:lnTo>
                <a:cubicBezTo>
                  <a:pt x="761986" y="39624"/>
                  <a:pt x="722363" y="0"/>
                  <a:pt x="673607"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6" name="任意多边形 5"/>
          <p:cNvSpPr/>
          <p:nvPr/>
        </p:nvSpPr>
        <p:spPr>
          <a:xfrm>
            <a:off x="4500313" y="4153623"/>
            <a:ext cx="764124" cy="536381"/>
          </a:xfrm>
          <a:custGeom>
            <a:avLst/>
            <a:gdLst/>
            <a:ahLst/>
            <a:cxnLst/>
            <a:rect l="0" t="0" r="0" b="0"/>
            <a:pathLst>
              <a:path w="762001" h="533401">
                <a:moveTo>
                  <a:pt x="89153" y="0"/>
                </a:moveTo>
                <a:cubicBezTo>
                  <a:pt x="39624" y="0"/>
                  <a:pt x="0" y="39624"/>
                  <a:pt x="0" y="88393"/>
                </a:cubicBezTo>
                <a:lnTo>
                  <a:pt x="0" y="444247"/>
                </a:lnTo>
                <a:cubicBezTo>
                  <a:pt x="0" y="493776"/>
                  <a:pt x="39624" y="533400"/>
                  <a:pt x="89153" y="533400"/>
                </a:cubicBezTo>
                <a:lnTo>
                  <a:pt x="673607" y="533400"/>
                </a:lnTo>
                <a:cubicBezTo>
                  <a:pt x="722376" y="533400"/>
                  <a:pt x="762000" y="493776"/>
                  <a:pt x="762000" y="444247"/>
                </a:cubicBezTo>
                <a:lnTo>
                  <a:pt x="762000" y="88393"/>
                </a:lnTo>
                <a:cubicBezTo>
                  <a:pt x="762000" y="39624"/>
                  <a:pt x="722376" y="0"/>
                  <a:pt x="673607"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7" name="图片 6" descr="ws_1D0.tmp"/>
          <p:cNvPicPr>
            <a:picLocks/>
          </p:cNvPicPr>
          <p:nvPr/>
        </p:nvPicPr>
        <p:blipFill>
          <a:blip r:embed="rId2"/>
          <a:stretch>
            <a:fillRect/>
          </a:stretch>
        </p:blipFill>
        <p:spPr>
          <a:xfrm>
            <a:off x="101883" y="523609"/>
            <a:ext cx="8596379" cy="2630816"/>
          </a:xfrm>
          <a:prstGeom prst="rect">
            <a:avLst/>
          </a:prstGeom>
        </p:spPr>
      </p:pic>
      <p:pic>
        <p:nvPicPr>
          <p:cNvPr id="8" name="图片 7" descr="ws_1D2.tmp"/>
          <p:cNvPicPr>
            <a:picLocks/>
          </p:cNvPicPr>
          <p:nvPr/>
        </p:nvPicPr>
        <p:blipFill>
          <a:blip r:embed="rId3"/>
          <a:stretch>
            <a:fillRect/>
          </a:stretch>
        </p:blipFill>
        <p:spPr>
          <a:xfrm>
            <a:off x="4380969" y="4789106"/>
            <a:ext cx="2266897" cy="1404804"/>
          </a:xfrm>
          <a:prstGeom prst="rect">
            <a:avLst/>
          </a:prstGeom>
        </p:spPr>
      </p:pic>
      <p:pic>
        <p:nvPicPr>
          <p:cNvPr id="9" name="图片 8" descr="ws_1D3.tmp"/>
          <p:cNvPicPr>
            <a:picLocks/>
          </p:cNvPicPr>
          <p:nvPr/>
        </p:nvPicPr>
        <p:blipFill>
          <a:blip r:embed="rId4"/>
          <a:stretch>
            <a:fillRect/>
          </a:stretch>
        </p:blipFill>
        <p:spPr>
          <a:xfrm>
            <a:off x="6698808" y="4099475"/>
            <a:ext cx="1732011" cy="2107207"/>
          </a:xfrm>
          <a:prstGeom prst="rect">
            <a:avLst/>
          </a:prstGeom>
        </p:spPr>
      </p:pic>
      <p:sp>
        <p:nvSpPr>
          <p:cNvPr id="10" name="TextBox 9"/>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15</a:t>
            </a:r>
            <a:endParaRPr lang="zh-CN" altLang="en-US" sz="1400" dirty="0">
              <a:solidFill>
                <a:srgbClr val="000000"/>
              </a:solidFill>
              <a:latin typeface="Tahoma"/>
            </a:endParaRPr>
          </a:p>
        </p:txBody>
      </p:sp>
      <p:sp>
        <p:nvSpPr>
          <p:cNvPr id="12" name="TextBox 11"/>
          <p:cNvSpPr txBox="1"/>
          <p:nvPr/>
        </p:nvSpPr>
        <p:spPr>
          <a:xfrm>
            <a:off x="1233682" y="582369"/>
            <a:ext cx="7558315" cy="4655335"/>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早期的计算用具</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415"/>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计算的出现</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计算的需求</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原始的计算方法</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92"/>
              </a:lnSpc>
              <a:tabLst>
                <a:tab pos="382486" algn="l"/>
                <a:tab pos="777721" algn="l"/>
              </a:tabLst>
              <a:defRPr/>
            </a:pPr>
            <a:r>
              <a:rPr lang="zh-CN" altLang="en-US" sz="2800" dirty="0" smtClean="0">
                <a:solidFill>
                  <a:srgbClr val="000000"/>
                </a:solidFill>
                <a:latin typeface="Times New Roman"/>
              </a:rPr>
              <a:t>		最早的“计算机”</a:t>
            </a:r>
            <a:r>
              <a:rPr lang="en-US" altLang="zh-CN" sz="2800" dirty="0" smtClean="0">
                <a:solidFill>
                  <a:srgbClr val="000000"/>
                </a:solidFill>
                <a:latin typeface="Times New Roman"/>
              </a:rPr>
              <a:t>——</a:t>
            </a:r>
            <a:r>
              <a:rPr lang="zh-CN" altLang="en-US" sz="2800" dirty="0" smtClean="0">
                <a:solidFill>
                  <a:srgbClr val="000000"/>
                </a:solidFill>
                <a:latin typeface="Times New Roman"/>
              </a:rPr>
              <a:t>算盘（按位记数法）</a:t>
            </a:r>
          </a:p>
          <a:p>
            <a:pPr defTabSz="917966">
              <a:lnSpc>
                <a:spcPts val="4653"/>
              </a:lnSpc>
              <a:tabLst>
                <a:tab pos="382486" algn="l"/>
                <a:tab pos="777721" algn="l"/>
              </a:tabLst>
              <a:defRPr/>
            </a:pPr>
            <a:r>
              <a:rPr lang="zh-CN" altLang="en-US" sz="2800" dirty="0" smtClean="0">
                <a:solidFill>
                  <a:srgbClr val="000000"/>
                </a:solidFill>
                <a:latin typeface="Times New Roman"/>
              </a:rPr>
              <a:t>	</a:t>
            </a:r>
            <a:r>
              <a:rPr lang="en-US" altLang="zh-CN" sz="3200" dirty="0" smtClean="0">
                <a:solidFill>
                  <a:srgbClr val="000000"/>
                </a:solidFill>
                <a:latin typeface="Tahoma"/>
              </a:rPr>
              <a:t>1612-1614 John Napier </a:t>
            </a:r>
            <a:r>
              <a:rPr lang="zh-CN" altLang="en-US" sz="3200" dirty="0" smtClean="0">
                <a:solidFill>
                  <a:srgbClr val="000000"/>
                </a:solidFill>
                <a:latin typeface="Times New Roman"/>
              </a:rPr>
              <a:t>对数的发明</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2969"/>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数字和带数字的木条进行计算</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605"/>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计算尺</a:t>
            </a:r>
            <a:endParaRPr lang="zh-CN" altLang="en-US" sz="3200" dirty="0">
              <a:solidFill>
                <a:srgbClr val="000000"/>
              </a:solid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668474" y="2968990"/>
            <a:ext cx="687711" cy="459755"/>
          </a:xfrm>
          <a:custGeom>
            <a:avLst/>
            <a:gdLst/>
            <a:ahLst/>
            <a:cxnLst/>
            <a:rect l="0" t="0" r="0" b="0"/>
            <a:pathLst>
              <a:path w="685801" h="457201">
                <a:moveTo>
                  <a:pt x="76200" y="0"/>
                </a:moveTo>
                <a:cubicBezTo>
                  <a:pt x="34290" y="0"/>
                  <a:pt x="0" y="34290"/>
                  <a:pt x="0" y="76200"/>
                </a:cubicBezTo>
                <a:lnTo>
                  <a:pt x="0" y="381000"/>
                </a:lnTo>
                <a:cubicBezTo>
                  <a:pt x="0" y="422910"/>
                  <a:pt x="34290" y="457200"/>
                  <a:pt x="76200" y="457200"/>
                </a:cubicBezTo>
                <a:lnTo>
                  <a:pt x="609600" y="457200"/>
                </a:lnTo>
                <a:cubicBezTo>
                  <a:pt x="651510" y="457200"/>
                  <a:pt x="685800" y="422910"/>
                  <a:pt x="685800" y="381000"/>
                </a:cubicBezTo>
                <a:lnTo>
                  <a:pt x="685800" y="76200"/>
                </a:lnTo>
                <a:cubicBezTo>
                  <a:pt x="685800" y="34290"/>
                  <a:pt x="651510" y="0"/>
                  <a:pt x="6096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D4.tmp"/>
          <p:cNvPicPr>
            <a:picLocks/>
          </p:cNvPicPr>
          <p:nvPr/>
        </p:nvPicPr>
        <p:blipFill>
          <a:blip r:embed="rId2"/>
          <a:stretch>
            <a:fillRect/>
          </a:stretch>
        </p:blipFill>
        <p:spPr>
          <a:xfrm>
            <a:off x="101883" y="523609"/>
            <a:ext cx="8596379" cy="2375397"/>
          </a:xfrm>
          <a:prstGeom prst="rect">
            <a:avLst/>
          </a:prstGeom>
        </p:spPr>
      </p:pic>
      <p:pic>
        <p:nvPicPr>
          <p:cNvPr id="7" name="图片 6" descr="ws_1D6.tmp"/>
          <p:cNvPicPr>
            <a:picLocks/>
          </p:cNvPicPr>
          <p:nvPr/>
        </p:nvPicPr>
        <p:blipFill>
          <a:blip r:embed="rId3"/>
          <a:stretch>
            <a:fillRect/>
          </a:stretch>
        </p:blipFill>
        <p:spPr>
          <a:xfrm>
            <a:off x="5246975" y="3103341"/>
            <a:ext cx="1057036" cy="1289866"/>
          </a:xfrm>
          <a:prstGeom prst="rect">
            <a:avLst/>
          </a:prstGeom>
        </p:spPr>
      </p:pic>
      <p:pic>
        <p:nvPicPr>
          <p:cNvPr id="8" name="图片 7" descr="ws_1D7.tmp"/>
          <p:cNvPicPr>
            <a:picLocks/>
          </p:cNvPicPr>
          <p:nvPr/>
        </p:nvPicPr>
        <p:blipFill>
          <a:blip r:embed="rId4"/>
          <a:stretch>
            <a:fillRect/>
          </a:stretch>
        </p:blipFill>
        <p:spPr>
          <a:xfrm>
            <a:off x="6393159" y="3103341"/>
            <a:ext cx="2445192" cy="2707441"/>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16</a:t>
            </a:r>
            <a:endParaRPr lang="zh-CN" altLang="en-US" sz="1400" dirty="0">
              <a:solidFill>
                <a:srgbClr val="000000"/>
              </a:solidFill>
              <a:latin typeface="Tahoma"/>
            </a:endParaRPr>
          </a:p>
        </p:txBody>
      </p:sp>
      <p:sp>
        <p:nvSpPr>
          <p:cNvPr id="11" name="TextBox 10"/>
          <p:cNvSpPr txBox="1"/>
          <p:nvPr/>
        </p:nvSpPr>
        <p:spPr>
          <a:xfrm>
            <a:off x="1233682" y="582369"/>
            <a:ext cx="3951543" cy="5416180"/>
          </a:xfrm>
          <a:prstGeom prst="rect">
            <a:avLst/>
          </a:prstGeom>
          <a:noFill/>
        </p:spPr>
        <p:txBody>
          <a:bodyPr vert="horz" wrap="none" lIns="0" tIns="0" rIns="0" bIns="0" rtlCol="0">
            <a:spAutoFit/>
          </a:bodyPr>
          <a:lstStyle/>
          <a:p>
            <a:pPr defTabSz="917966">
              <a:lnSpc>
                <a:spcPts val="4411"/>
              </a:lnSpc>
              <a:tabLst>
                <a:tab pos="25499" algn="l"/>
                <a:tab pos="433484" algn="l"/>
              </a:tabLst>
              <a:defRPr/>
            </a:pPr>
            <a:r>
              <a:rPr lang="zh-CN" altLang="en-US" sz="4400" dirty="0" smtClean="0">
                <a:solidFill>
                  <a:srgbClr val="33339A"/>
                </a:solidFill>
                <a:latin typeface="Times New Roman"/>
              </a:rPr>
              <a:t>机械计算器具</a:t>
            </a:r>
          </a:p>
          <a:p>
            <a:pPr defTabSz="917966">
              <a:lnSpc>
                <a:spcPts val="1004"/>
              </a:lnSpc>
              <a:tabLst>
                <a:tab pos="25499" algn="l"/>
                <a:tab pos="433484" algn="l"/>
              </a:tabLst>
              <a:defRPr/>
            </a:pPr>
            <a:endParaRPr lang="zh-CN" altLang="en-US" sz="4400" dirty="0" smtClean="0">
              <a:solidFill>
                <a:srgbClr val="33339A"/>
              </a:solidFill>
              <a:latin typeface="Times New Roman"/>
            </a:endParaRPr>
          </a:p>
          <a:p>
            <a:pPr defTabSz="917966">
              <a:lnSpc>
                <a:spcPts val="1004"/>
              </a:lnSpc>
              <a:tabLst>
                <a:tab pos="25499" algn="l"/>
                <a:tab pos="433484" algn="l"/>
              </a:tabLst>
              <a:defRPr/>
            </a:pPr>
            <a:endParaRPr lang="zh-CN" altLang="en-US" sz="4400" dirty="0" smtClean="0">
              <a:solidFill>
                <a:srgbClr val="33339A"/>
              </a:solidFill>
              <a:latin typeface="Times New Roman"/>
            </a:endParaRPr>
          </a:p>
          <a:p>
            <a:pPr defTabSz="917966">
              <a:lnSpc>
                <a:spcPts val="4037"/>
              </a:lnSpc>
              <a:tabLst>
                <a:tab pos="25499" algn="l"/>
                <a:tab pos="433484" algn="l"/>
              </a:tabLst>
              <a:defRPr/>
            </a:pPr>
            <a:r>
              <a:rPr lang="zh-CN" altLang="en-US" sz="4400" dirty="0" smtClean="0">
                <a:solidFill>
                  <a:srgbClr val="33339A"/>
                </a:solidFill>
                <a:latin typeface="Times New Roman"/>
              </a:rPr>
              <a:t>	</a:t>
            </a:r>
            <a:r>
              <a:rPr lang="en-US" altLang="zh-CN" sz="2800" dirty="0" smtClean="0">
                <a:solidFill>
                  <a:srgbClr val="000000"/>
                </a:solidFill>
                <a:latin typeface="Tahoma"/>
              </a:rPr>
              <a:t>1642-1643 </a:t>
            </a:r>
            <a:r>
              <a:rPr lang="en-US" altLang="zh-CN" sz="2800" dirty="0" err="1" smtClean="0">
                <a:solidFill>
                  <a:srgbClr val="000000"/>
                </a:solidFill>
                <a:latin typeface="Tahoma"/>
              </a:rPr>
              <a:t>Blaise</a:t>
            </a:r>
            <a:r>
              <a:rPr lang="en-US" altLang="zh-CN" sz="2800" dirty="0" smtClean="0">
                <a:solidFill>
                  <a:srgbClr val="000000"/>
                </a:solidFill>
                <a:latin typeface="Tahoma"/>
              </a:rPr>
              <a:t> Pascal</a:t>
            </a:r>
          </a:p>
          <a:p>
            <a:pPr defTabSz="917966">
              <a:lnSpc>
                <a:spcPts val="3396"/>
              </a:lnSpc>
              <a:tabLst>
                <a:tab pos="25499" algn="l"/>
                <a:tab pos="433484" algn="l"/>
              </a:tabLst>
              <a:defRPr/>
            </a:pPr>
            <a:r>
              <a:rPr lang="en-US" altLang="zh-CN" sz="2800" dirty="0" smtClean="0">
                <a:solidFill>
                  <a:srgbClr val="000000"/>
                </a:solidFill>
                <a:latin typeface="Tahoma"/>
              </a:rPr>
              <a:t>		</a:t>
            </a:r>
            <a:r>
              <a:rPr lang="zh-CN" altLang="en-US" sz="2400" dirty="0" smtClean="0">
                <a:solidFill>
                  <a:srgbClr val="000000"/>
                </a:solidFill>
                <a:latin typeface="Times New Roman"/>
              </a:rPr>
              <a:t>加法机</a:t>
            </a:r>
          </a:p>
          <a:p>
            <a:pPr defTabSz="917966">
              <a:lnSpc>
                <a:spcPts val="4121"/>
              </a:lnSpc>
              <a:tabLst>
                <a:tab pos="25499" algn="l"/>
                <a:tab pos="433484" algn="l"/>
              </a:tabLst>
              <a:defRPr/>
            </a:pPr>
            <a:r>
              <a:rPr lang="zh-CN" altLang="en-US" sz="2400" dirty="0" smtClean="0">
                <a:solidFill>
                  <a:srgbClr val="000000"/>
                </a:solidFill>
                <a:latin typeface="Times New Roman"/>
              </a:rPr>
              <a:t>	</a:t>
            </a:r>
            <a:r>
              <a:rPr lang="en-US" altLang="zh-CN" sz="2800" dirty="0" smtClean="0">
                <a:solidFill>
                  <a:srgbClr val="000000"/>
                </a:solidFill>
                <a:latin typeface="Tahoma"/>
              </a:rPr>
              <a:t>19</a:t>
            </a:r>
            <a:r>
              <a:rPr lang="zh-CN" altLang="en-US" sz="2800" dirty="0" smtClean="0">
                <a:solidFill>
                  <a:srgbClr val="000000"/>
                </a:solidFill>
                <a:latin typeface="Times New Roman"/>
              </a:rPr>
              <a:t>世纪</a:t>
            </a:r>
            <a:r>
              <a:rPr lang="en-US" altLang="zh-CN" sz="2800" dirty="0" smtClean="0">
                <a:solidFill>
                  <a:srgbClr val="000000"/>
                </a:solidFill>
                <a:latin typeface="Tahoma"/>
              </a:rPr>
              <a:t>Charles Babbage</a:t>
            </a:r>
          </a:p>
          <a:p>
            <a:pPr defTabSz="917966">
              <a:lnSpc>
                <a:spcPts val="3396"/>
              </a:lnSpc>
              <a:tabLst>
                <a:tab pos="25499" algn="l"/>
                <a:tab pos="433484" algn="l"/>
              </a:tabLst>
              <a:defRPr/>
            </a:pPr>
            <a:r>
              <a:rPr lang="en-US" altLang="zh-CN" sz="2800" dirty="0" smtClean="0">
                <a:solidFill>
                  <a:srgbClr val="000000"/>
                </a:solidFill>
                <a:latin typeface="Tahoma"/>
              </a:rPr>
              <a:t>		</a:t>
            </a:r>
            <a:r>
              <a:rPr lang="zh-CN" altLang="en-US" sz="2400" dirty="0" smtClean="0">
                <a:solidFill>
                  <a:srgbClr val="000000"/>
                </a:solidFill>
                <a:latin typeface="Times New Roman"/>
              </a:rPr>
              <a:t>齿轮</a:t>
            </a:r>
          </a:p>
          <a:p>
            <a:pPr defTabSz="917966">
              <a:lnSpc>
                <a:spcPts val="3526"/>
              </a:lnSpc>
              <a:tabLst>
                <a:tab pos="25499" algn="l"/>
                <a:tab pos="433484" algn="l"/>
              </a:tabLst>
              <a:defRPr/>
            </a:pPr>
            <a:r>
              <a:rPr lang="zh-CN" altLang="en-US" sz="2400" dirty="0" smtClean="0">
                <a:solidFill>
                  <a:srgbClr val="000000"/>
                </a:solidFill>
                <a:latin typeface="Times New Roman"/>
              </a:rPr>
              <a:t>		差分机</a:t>
            </a:r>
            <a:r>
              <a:rPr lang="en-US" altLang="zh-CN" sz="2400" dirty="0" smtClean="0">
                <a:solidFill>
                  <a:srgbClr val="000000"/>
                </a:solidFill>
                <a:latin typeface="Tahoma"/>
              </a:rPr>
              <a:t>(difference engine)</a:t>
            </a:r>
          </a:p>
          <a:p>
            <a:pPr defTabSz="917966">
              <a:lnSpc>
                <a:spcPts val="3401"/>
              </a:lnSpc>
              <a:tabLst>
                <a:tab pos="25499" algn="l"/>
                <a:tab pos="433484" algn="l"/>
              </a:tabLst>
              <a:defRPr/>
            </a:pPr>
            <a:r>
              <a:rPr lang="en-US" altLang="zh-CN" sz="2400" dirty="0" smtClean="0">
                <a:solidFill>
                  <a:srgbClr val="000000"/>
                </a:solidFill>
                <a:latin typeface="Tahoma"/>
              </a:rPr>
              <a:t>		</a:t>
            </a:r>
            <a:r>
              <a:rPr lang="zh-CN" altLang="en-US" sz="2400" dirty="0" smtClean="0">
                <a:solidFill>
                  <a:srgbClr val="000000"/>
                </a:solidFill>
                <a:latin typeface="Times New Roman"/>
              </a:rPr>
              <a:t>构思了一台由存储装置和</a:t>
            </a:r>
          </a:p>
          <a:p>
            <a:pPr defTabSz="917966">
              <a:lnSpc>
                <a:spcPts val="3367"/>
              </a:lnSpc>
              <a:tabLst>
                <a:tab pos="25499" algn="l"/>
                <a:tab pos="433484" algn="l"/>
              </a:tabLst>
              <a:defRPr/>
            </a:pPr>
            <a:r>
              <a:rPr lang="zh-CN" altLang="en-US" sz="2400" dirty="0" smtClean="0">
                <a:solidFill>
                  <a:srgbClr val="000000"/>
                </a:solidFill>
                <a:latin typeface="Times New Roman"/>
              </a:rPr>
              <a:t>		算术装置组成的机器</a:t>
            </a:r>
          </a:p>
          <a:p>
            <a:pPr defTabSz="917966">
              <a:lnSpc>
                <a:spcPts val="1004"/>
              </a:lnSpc>
              <a:tabLst>
                <a:tab pos="25499" algn="l"/>
                <a:tab pos="433484" algn="l"/>
              </a:tabLst>
              <a:defRPr/>
            </a:pPr>
            <a:endParaRPr lang="zh-CN" altLang="en-US" sz="2400" dirty="0" smtClean="0">
              <a:solidFill>
                <a:srgbClr val="000000"/>
              </a:solidFill>
              <a:latin typeface="Times New Roman"/>
            </a:endParaRPr>
          </a:p>
          <a:p>
            <a:pPr defTabSz="917966">
              <a:lnSpc>
                <a:spcPts val="2556"/>
              </a:lnSpc>
              <a:tabLst>
                <a:tab pos="25499" algn="l"/>
                <a:tab pos="433484" algn="l"/>
              </a:tabLst>
              <a:defRPr/>
            </a:pPr>
            <a:r>
              <a:rPr lang="zh-CN" altLang="en-US" sz="2400" dirty="0" smtClean="0">
                <a:solidFill>
                  <a:srgbClr val="000000"/>
                </a:solidFill>
                <a:latin typeface="Times New Roman"/>
              </a:rPr>
              <a:t>		由于工艺水平的限制</a:t>
            </a:r>
          </a:p>
          <a:p>
            <a:pPr defTabSz="917966">
              <a:lnSpc>
                <a:spcPts val="3367"/>
              </a:lnSpc>
              <a:tabLst>
                <a:tab pos="25499" algn="l"/>
                <a:tab pos="433484" algn="l"/>
              </a:tabLst>
              <a:defRPr/>
            </a:pPr>
            <a:r>
              <a:rPr lang="zh-CN" altLang="en-US" sz="2400" dirty="0" smtClean="0">
                <a:solidFill>
                  <a:srgbClr val="000000"/>
                </a:solidFill>
                <a:latin typeface="Times New Roman"/>
              </a:rPr>
              <a:t>		没有最终实现</a:t>
            </a:r>
          </a:p>
          <a:p>
            <a:pPr defTabSz="917966">
              <a:lnSpc>
                <a:spcPts val="1004"/>
              </a:lnSpc>
              <a:tabLst>
                <a:tab pos="25499" algn="l"/>
                <a:tab pos="433484" algn="l"/>
              </a:tabLst>
              <a:defRPr/>
            </a:pPr>
            <a:endParaRPr lang="zh-CN" altLang="en-US" sz="2400" dirty="0" smtClean="0">
              <a:solidFill>
                <a:srgbClr val="000000"/>
              </a:solidFill>
              <a:latin typeface="Times New Roman"/>
            </a:endParaRPr>
          </a:p>
          <a:p>
            <a:pPr defTabSz="917966">
              <a:lnSpc>
                <a:spcPts val="2556"/>
              </a:lnSpc>
              <a:tabLst>
                <a:tab pos="25499" algn="l"/>
                <a:tab pos="433484" algn="l"/>
              </a:tabLst>
              <a:defRPr/>
            </a:pPr>
            <a:r>
              <a:rPr lang="zh-CN" altLang="en-US" sz="2400" dirty="0" smtClean="0">
                <a:solidFill>
                  <a:srgbClr val="000000"/>
                </a:solidFill>
                <a:latin typeface="Times New Roman"/>
              </a:rPr>
              <a:t>		第一台计算机</a:t>
            </a:r>
            <a:endParaRPr lang="zh-CN" altLang="en-US" sz="2400" dirty="0">
              <a:solidFill>
                <a:srgbClr val="000000"/>
              </a:solidFill>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D9.tmp"/>
          <p:cNvPicPr>
            <a:picLocks/>
          </p:cNvPicPr>
          <p:nvPr/>
        </p:nvPicPr>
        <p:blipFill>
          <a:blip r:embed="rId2"/>
          <a:stretch>
            <a:fillRect/>
          </a:stretch>
        </p:blipFill>
        <p:spPr>
          <a:xfrm>
            <a:off x="101883" y="523609"/>
            <a:ext cx="8596379" cy="2375397"/>
          </a:xfrm>
          <a:prstGeom prst="rect">
            <a:avLst/>
          </a:prstGeom>
        </p:spPr>
      </p:pic>
      <p:pic>
        <p:nvPicPr>
          <p:cNvPr id="6" name="图片 5" descr="ws_1DA.tmp"/>
          <p:cNvPicPr>
            <a:picLocks/>
          </p:cNvPicPr>
          <p:nvPr/>
        </p:nvPicPr>
        <p:blipFill>
          <a:blip r:embed="rId3"/>
          <a:stretch>
            <a:fillRect/>
          </a:stretch>
        </p:blipFill>
        <p:spPr>
          <a:xfrm>
            <a:off x="6953515" y="3179967"/>
            <a:ext cx="1222596" cy="1494201"/>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17</a:t>
            </a:r>
            <a:endParaRPr lang="zh-CN" altLang="en-US" sz="1400" dirty="0">
              <a:solidFill>
                <a:srgbClr val="000000"/>
              </a:solidFill>
              <a:latin typeface="Tahoma"/>
            </a:endParaRPr>
          </a:p>
        </p:txBody>
      </p:sp>
      <p:sp>
        <p:nvSpPr>
          <p:cNvPr id="9" name="TextBox 8"/>
          <p:cNvSpPr txBox="1"/>
          <p:nvPr/>
        </p:nvSpPr>
        <p:spPr>
          <a:xfrm>
            <a:off x="614743" y="582370"/>
            <a:ext cx="8318777" cy="5648301"/>
          </a:xfrm>
          <a:prstGeom prst="rect">
            <a:avLst/>
          </a:prstGeom>
          <a:noFill/>
        </p:spPr>
        <p:txBody>
          <a:bodyPr vert="horz" wrap="none" lIns="0" tIns="0" rIns="0" bIns="0" rtlCol="0">
            <a:spAutoFit/>
          </a:bodyPr>
          <a:lstStyle/>
          <a:p>
            <a:pPr defTabSz="917966">
              <a:lnSpc>
                <a:spcPts val="4411"/>
              </a:lnSpc>
              <a:tabLst>
                <a:tab pos="344237" algn="l"/>
                <a:tab pos="611977" algn="l"/>
                <a:tab pos="739473" algn="l"/>
              </a:tabLst>
              <a:defRPr/>
            </a:pPr>
            <a:r>
              <a:rPr lang="zh-CN" altLang="en-US" dirty="0" smtClean="0"/>
              <a:t>		</a:t>
            </a:r>
            <a:r>
              <a:rPr lang="zh-CN" altLang="en-US" sz="4400" dirty="0" smtClean="0">
                <a:solidFill>
                  <a:srgbClr val="33339A"/>
                </a:solidFill>
                <a:latin typeface="Times New Roman"/>
              </a:rPr>
              <a:t>数字计算机的数学基础</a:t>
            </a:r>
          </a:p>
          <a:p>
            <a:pPr defTabSz="917966">
              <a:lnSpc>
                <a:spcPts val="1004"/>
              </a:lnSpc>
              <a:tabLst>
                <a:tab pos="344237" algn="l"/>
                <a:tab pos="611977" algn="l"/>
                <a:tab pos="739473" algn="l"/>
              </a:tabLst>
              <a:defRPr/>
            </a:pPr>
            <a:endParaRPr lang="zh-CN" altLang="en-US" sz="4400" dirty="0" smtClean="0">
              <a:solidFill>
                <a:srgbClr val="33339A"/>
              </a:solidFill>
              <a:latin typeface="Times New Roman"/>
            </a:endParaRPr>
          </a:p>
          <a:p>
            <a:pPr defTabSz="917966">
              <a:lnSpc>
                <a:spcPts val="1004"/>
              </a:lnSpc>
              <a:tabLst>
                <a:tab pos="344237" algn="l"/>
                <a:tab pos="611977" algn="l"/>
                <a:tab pos="739473" algn="l"/>
              </a:tabLst>
              <a:defRPr/>
            </a:pPr>
            <a:endParaRPr lang="zh-CN" altLang="en-US" sz="4400" dirty="0" smtClean="0">
              <a:solidFill>
                <a:srgbClr val="33339A"/>
              </a:solidFill>
              <a:latin typeface="Times New Roman"/>
            </a:endParaRPr>
          </a:p>
          <a:p>
            <a:pPr defTabSz="917966">
              <a:lnSpc>
                <a:spcPts val="4368"/>
              </a:lnSpc>
              <a:tabLst>
                <a:tab pos="344237" algn="l"/>
                <a:tab pos="611977" algn="l"/>
                <a:tab pos="739473" algn="l"/>
              </a:tabLst>
              <a:defRPr/>
            </a:pPr>
            <a:r>
              <a:rPr lang="zh-CN" altLang="en-US" sz="4400" dirty="0" smtClean="0">
                <a:solidFill>
                  <a:srgbClr val="33339A"/>
                </a:solidFill>
                <a:latin typeface="Times New Roman"/>
              </a:rPr>
              <a:t>	</a:t>
            </a:r>
            <a:r>
              <a:rPr lang="en-US" altLang="zh-CN" sz="2800" dirty="0" smtClean="0">
                <a:solidFill>
                  <a:srgbClr val="000000"/>
                </a:solidFill>
                <a:latin typeface="Tahoma"/>
              </a:rPr>
              <a:t>1850s, George Boole</a:t>
            </a:r>
          </a:p>
          <a:p>
            <a:pPr defTabSz="917966">
              <a:lnSpc>
                <a:spcPts val="3083"/>
              </a:lnSpc>
              <a:tabLst>
                <a:tab pos="344237" algn="l"/>
                <a:tab pos="611977" algn="l"/>
                <a:tab pos="739473" algn="l"/>
              </a:tabLst>
              <a:defRPr/>
            </a:pPr>
            <a:r>
              <a:rPr lang="en-US" altLang="zh-CN" sz="2800" dirty="0" smtClean="0">
                <a:solidFill>
                  <a:srgbClr val="000000"/>
                </a:solidFill>
                <a:latin typeface="Tahoma"/>
              </a:rPr>
              <a:t>			</a:t>
            </a:r>
            <a:r>
              <a:rPr lang="zh-CN" altLang="en-US" sz="2400" dirty="0" smtClean="0">
                <a:solidFill>
                  <a:srgbClr val="000000"/>
                </a:solidFill>
                <a:latin typeface="Times New Roman"/>
              </a:rPr>
              <a:t>将逻辑表述映射到符号</a:t>
            </a:r>
          </a:p>
          <a:p>
            <a:pPr defTabSz="917966">
              <a:lnSpc>
                <a:spcPts val="3174"/>
              </a:lnSpc>
              <a:tabLst>
                <a:tab pos="344237" algn="l"/>
                <a:tab pos="611977" algn="l"/>
                <a:tab pos="739473" algn="l"/>
              </a:tabLst>
              <a:defRPr/>
            </a:pPr>
            <a:r>
              <a:rPr lang="zh-CN" altLang="en-US" sz="2400" dirty="0" smtClean="0">
                <a:solidFill>
                  <a:srgbClr val="000000"/>
                </a:solidFill>
                <a:latin typeface="Times New Roman"/>
              </a:rPr>
              <a:t>			采用数学的方法处理逻辑推理</a:t>
            </a:r>
          </a:p>
          <a:p>
            <a:pPr defTabSz="917966">
              <a:lnSpc>
                <a:spcPts val="3817"/>
              </a:lnSpc>
              <a:tabLst>
                <a:tab pos="344237" algn="l"/>
                <a:tab pos="611977" algn="l"/>
                <a:tab pos="739473" algn="l"/>
              </a:tabLst>
              <a:defRPr/>
            </a:pPr>
            <a:r>
              <a:rPr lang="zh-CN" altLang="en-US" sz="2800" i="1" dirty="0" smtClean="0">
                <a:solidFill>
                  <a:srgbClr val="000000"/>
                </a:solidFill>
                <a:latin typeface="Times New Roman"/>
              </a:rPr>
              <a:t>“</a:t>
            </a:r>
            <a:r>
              <a:rPr lang="en-US" altLang="zh-CN" sz="3000" dirty="0" smtClean="0">
                <a:solidFill>
                  <a:srgbClr val="000000"/>
                </a:solidFill>
                <a:latin typeface="Tahoma"/>
              </a:rPr>
              <a:t>An investigation into the Laws of Thought</a:t>
            </a:r>
            <a:r>
              <a:rPr lang="en-US" altLang="zh-CN" sz="2800" i="1" dirty="0" smtClean="0">
                <a:solidFill>
                  <a:srgbClr val="000000"/>
                </a:solidFill>
                <a:latin typeface="Times New Roman"/>
              </a:rPr>
              <a:t>”</a:t>
            </a:r>
          </a:p>
          <a:p>
            <a:pPr defTabSz="917966">
              <a:lnSpc>
                <a:spcPts val="3735"/>
              </a:lnSpc>
              <a:tabLst>
                <a:tab pos="344237" algn="l"/>
                <a:tab pos="611977" algn="l"/>
                <a:tab pos="739473" algn="l"/>
              </a:tabLst>
              <a:defRPr/>
            </a:pPr>
            <a:r>
              <a:rPr lang="en-US" altLang="zh-CN" sz="2800" i="1" dirty="0" smtClean="0">
                <a:solidFill>
                  <a:srgbClr val="000000"/>
                </a:solidFill>
                <a:latin typeface="Times New Roman"/>
              </a:rPr>
              <a:t>	</a:t>
            </a:r>
            <a:r>
              <a:rPr lang="en-US" altLang="zh-CN" sz="3000" dirty="0" smtClean="0">
                <a:solidFill>
                  <a:srgbClr val="000000"/>
                </a:solidFill>
                <a:latin typeface="Tahoma"/>
              </a:rPr>
              <a:t>1938s, </a:t>
            </a:r>
            <a:r>
              <a:rPr lang="en-US" altLang="zh-CN" sz="2800" dirty="0" smtClean="0">
                <a:solidFill>
                  <a:srgbClr val="000000"/>
                </a:solidFill>
                <a:latin typeface="Tahoma"/>
              </a:rPr>
              <a:t>Claude Elwood Shannon</a:t>
            </a:r>
          </a:p>
          <a:p>
            <a:pPr defTabSz="917966">
              <a:lnSpc>
                <a:spcPts val="3050"/>
              </a:lnSpc>
              <a:tabLst>
                <a:tab pos="344237" algn="l"/>
                <a:tab pos="611977" algn="l"/>
                <a:tab pos="739473" algn="l"/>
              </a:tabLst>
              <a:defRPr/>
            </a:pPr>
            <a:r>
              <a:rPr lang="en-US" altLang="zh-CN" sz="2800" dirty="0" smtClean="0">
                <a:solidFill>
                  <a:srgbClr val="000000"/>
                </a:solidFill>
                <a:latin typeface="Tahoma"/>
              </a:rPr>
              <a:t>			</a:t>
            </a:r>
            <a:r>
              <a:rPr lang="zh-CN" altLang="en-US" sz="2400" dirty="0" smtClean="0">
                <a:solidFill>
                  <a:srgbClr val="000000"/>
                </a:solidFill>
                <a:latin typeface="Times New Roman"/>
              </a:rPr>
              <a:t>将布尔代数和硬件开关相联系</a:t>
            </a:r>
          </a:p>
          <a:p>
            <a:pPr defTabSz="917966">
              <a:lnSpc>
                <a:spcPts val="3243"/>
              </a:lnSpc>
              <a:tabLst>
                <a:tab pos="344237" algn="l"/>
                <a:tab pos="611977" algn="l"/>
                <a:tab pos="739473" algn="l"/>
              </a:tabLst>
              <a:defRPr/>
            </a:pPr>
            <a:r>
              <a:rPr lang="zh-CN" altLang="en-US" sz="2400" dirty="0" smtClean="0">
                <a:solidFill>
                  <a:srgbClr val="000000"/>
                </a:solidFill>
                <a:latin typeface="Times New Roman"/>
              </a:rPr>
              <a:t>			第一次提出</a:t>
            </a:r>
            <a:r>
              <a:rPr lang="en-US" altLang="zh-CN" sz="2400" dirty="0" smtClean="0">
                <a:solidFill>
                  <a:srgbClr val="000000"/>
                </a:solidFill>
                <a:latin typeface="Tahoma"/>
              </a:rPr>
              <a:t>bit</a:t>
            </a:r>
            <a:r>
              <a:rPr lang="zh-CN" altLang="en-US" sz="2400" dirty="0" smtClean="0">
                <a:solidFill>
                  <a:srgbClr val="000000"/>
                </a:solidFill>
                <a:latin typeface="Times New Roman"/>
              </a:rPr>
              <a:t>（比特）</a:t>
            </a:r>
          </a:p>
          <a:p>
            <a:pPr defTabSz="917966">
              <a:lnSpc>
                <a:spcPts val="3755"/>
              </a:lnSpc>
              <a:tabLst>
                <a:tab pos="344237" algn="l"/>
                <a:tab pos="611977" algn="l"/>
                <a:tab pos="739473" algn="l"/>
              </a:tabLst>
              <a:defRPr/>
            </a:pPr>
            <a:r>
              <a:rPr lang="zh-CN" altLang="en-US" sz="2800" i="1" dirty="0" smtClean="0">
                <a:solidFill>
                  <a:srgbClr val="000000"/>
                </a:solidFill>
                <a:latin typeface="Times New Roman"/>
              </a:rPr>
              <a:t>“</a:t>
            </a:r>
            <a:r>
              <a:rPr lang="en-US" altLang="zh-CN" sz="3000" dirty="0" smtClean="0">
                <a:solidFill>
                  <a:srgbClr val="000000"/>
                </a:solidFill>
                <a:latin typeface="Tahoma"/>
              </a:rPr>
              <a:t>A Symbolic Analysis of Relay and Switching</a:t>
            </a:r>
          </a:p>
          <a:p>
            <a:pPr defTabSz="917966">
              <a:lnSpc>
                <a:spcPts val="3036"/>
              </a:lnSpc>
              <a:tabLst>
                <a:tab pos="344237" algn="l"/>
                <a:tab pos="611977" algn="l"/>
                <a:tab pos="739473" algn="l"/>
              </a:tabLst>
              <a:defRPr/>
            </a:pPr>
            <a:r>
              <a:rPr lang="en-US" altLang="zh-CN" sz="3000" dirty="0" smtClean="0">
                <a:solidFill>
                  <a:srgbClr val="000000"/>
                </a:solidFill>
                <a:latin typeface="Tahoma"/>
              </a:rPr>
              <a:t>	Circuits(1938)</a:t>
            </a:r>
            <a:r>
              <a:rPr lang="en-US" altLang="zh-CN" sz="2800" i="1" dirty="0" smtClean="0">
                <a:solidFill>
                  <a:srgbClr val="000000"/>
                </a:solidFill>
                <a:latin typeface="Times New Roman"/>
              </a:rPr>
              <a:t>” </a:t>
            </a:r>
            <a:r>
              <a:rPr lang="en-US" altLang="zh-CN" sz="3000" dirty="0" smtClean="0">
                <a:solidFill>
                  <a:srgbClr val="000000"/>
                </a:solidFill>
                <a:latin typeface="Tahoma"/>
              </a:rPr>
              <a:t>Master thesis in MIT.</a:t>
            </a:r>
          </a:p>
          <a:p>
            <a:pPr defTabSz="917966">
              <a:lnSpc>
                <a:spcPts val="3136"/>
              </a:lnSpc>
              <a:tabLst>
                <a:tab pos="344237" algn="l"/>
                <a:tab pos="611977" algn="l"/>
                <a:tab pos="739473" algn="l"/>
              </a:tabLst>
              <a:defRPr/>
            </a:pPr>
            <a:r>
              <a:rPr lang="en-US" altLang="zh-CN" sz="3000" dirty="0" smtClean="0">
                <a:solidFill>
                  <a:srgbClr val="000000"/>
                </a:solidFill>
                <a:latin typeface="Tahoma"/>
              </a:rPr>
              <a:t>			</a:t>
            </a:r>
            <a:r>
              <a:rPr lang="en-US" altLang="zh-CN" sz="2400" dirty="0" smtClean="0">
                <a:solidFill>
                  <a:srgbClr val="000000"/>
                </a:solidFill>
                <a:latin typeface="Tahoma"/>
              </a:rPr>
              <a:t>1941</a:t>
            </a:r>
            <a:r>
              <a:rPr lang="zh-CN" altLang="en-US" sz="2400" dirty="0" smtClean="0">
                <a:solidFill>
                  <a:srgbClr val="000000"/>
                </a:solidFill>
                <a:latin typeface="Times New Roman"/>
              </a:rPr>
              <a:t>香农加入</a:t>
            </a:r>
            <a:r>
              <a:rPr lang="en-US" altLang="zh-CN" sz="2400" dirty="0" smtClean="0">
                <a:solidFill>
                  <a:srgbClr val="000000"/>
                </a:solidFill>
                <a:latin typeface="Tahoma"/>
              </a:rPr>
              <a:t>AT&amp;T Bell </a:t>
            </a:r>
            <a:r>
              <a:rPr lang="zh-CN" altLang="en-US" sz="2400" dirty="0" smtClean="0">
                <a:solidFill>
                  <a:srgbClr val="000000"/>
                </a:solidFill>
                <a:latin typeface="Times New Roman"/>
              </a:rPr>
              <a:t>实验室</a:t>
            </a:r>
          </a:p>
          <a:p>
            <a:pPr defTabSz="917966">
              <a:lnSpc>
                <a:spcPts val="3190"/>
              </a:lnSpc>
              <a:tabLst>
                <a:tab pos="344237" algn="l"/>
                <a:tab pos="611977" algn="l"/>
                <a:tab pos="739473" algn="l"/>
              </a:tabLst>
              <a:defRPr/>
            </a:pPr>
            <a:r>
              <a:rPr lang="zh-CN" altLang="en-US" sz="2400" dirty="0" smtClean="0">
                <a:solidFill>
                  <a:srgbClr val="000000"/>
                </a:solidFill>
                <a:latin typeface="Times New Roman"/>
              </a:rPr>
              <a:t>			</a:t>
            </a:r>
            <a:r>
              <a:rPr lang="zh-CN" altLang="en-US" sz="2400" i="1" dirty="0" smtClean="0">
                <a:solidFill>
                  <a:srgbClr val="000000"/>
                </a:solidFill>
                <a:latin typeface="Times New Roman"/>
              </a:rPr>
              <a:t>“</a:t>
            </a:r>
            <a:r>
              <a:rPr lang="en-US" altLang="zh-CN" sz="2500" dirty="0" smtClean="0">
                <a:solidFill>
                  <a:srgbClr val="000000"/>
                </a:solidFill>
                <a:latin typeface="Tahoma"/>
              </a:rPr>
              <a:t>The mathematical theory of communication</a:t>
            </a:r>
            <a:r>
              <a:rPr lang="en-US" altLang="zh-CN" sz="2400" i="1" dirty="0" smtClean="0">
                <a:solidFill>
                  <a:srgbClr val="000000"/>
                </a:solidFill>
                <a:latin typeface="Times New Roman"/>
              </a:rPr>
              <a:t>”</a:t>
            </a:r>
            <a:r>
              <a:rPr lang="en-US" altLang="zh-CN" sz="2400" dirty="0" smtClean="0">
                <a:solidFill>
                  <a:srgbClr val="000000"/>
                </a:solidFill>
                <a:latin typeface="Tahoma"/>
              </a:rPr>
              <a:t>, 1948</a:t>
            </a:r>
            <a:endParaRPr lang="zh-CN" altLang="en-US" sz="2400" dirty="0">
              <a:solidFill>
                <a:srgbClr val="000000"/>
              </a:solidFill>
              <a:latin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668474" y="5344387"/>
            <a:ext cx="2091404" cy="459755"/>
          </a:xfrm>
          <a:custGeom>
            <a:avLst/>
            <a:gdLst/>
            <a:ahLst/>
            <a:cxnLst/>
            <a:rect l="0" t="0" r="0" b="0"/>
            <a:pathLst>
              <a:path w="2085595" h="457201">
                <a:moveTo>
                  <a:pt x="76200" y="0"/>
                </a:moveTo>
                <a:cubicBezTo>
                  <a:pt x="34290" y="0"/>
                  <a:pt x="0" y="34290"/>
                  <a:pt x="0" y="76200"/>
                </a:cubicBezTo>
                <a:lnTo>
                  <a:pt x="0" y="381000"/>
                </a:lnTo>
                <a:cubicBezTo>
                  <a:pt x="0" y="422910"/>
                  <a:pt x="34290" y="457200"/>
                  <a:pt x="76200" y="457200"/>
                </a:cubicBezTo>
                <a:lnTo>
                  <a:pt x="2009394" y="457200"/>
                </a:lnTo>
                <a:cubicBezTo>
                  <a:pt x="2052066" y="457200"/>
                  <a:pt x="2085594" y="422910"/>
                  <a:pt x="2085594" y="381000"/>
                </a:cubicBezTo>
                <a:lnTo>
                  <a:pt x="2085594" y="76200"/>
                </a:lnTo>
                <a:cubicBezTo>
                  <a:pt x="2085594" y="34290"/>
                  <a:pt x="2052066" y="0"/>
                  <a:pt x="2009394"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DB.tmp"/>
          <p:cNvPicPr>
            <a:picLocks/>
          </p:cNvPicPr>
          <p:nvPr/>
        </p:nvPicPr>
        <p:blipFill>
          <a:blip r:embed="rId2"/>
          <a:stretch>
            <a:fillRect/>
          </a:stretch>
        </p:blipFill>
        <p:spPr>
          <a:xfrm>
            <a:off x="101883" y="523609"/>
            <a:ext cx="8596379" cy="932279"/>
          </a:xfrm>
          <a:prstGeom prst="rect">
            <a:avLst/>
          </a:prstGeom>
        </p:spPr>
      </p:pic>
      <p:pic>
        <p:nvPicPr>
          <p:cNvPr id="7" name="图片 6" descr="ws_1DC.tmp"/>
          <p:cNvPicPr>
            <a:picLocks/>
          </p:cNvPicPr>
          <p:nvPr/>
        </p:nvPicPr>
        <p:blipFill>
          <a:blip r:embed="rId3"/>
          <a:stretch>
            <a:fillRect/>
          </a:stretch>
        </p:blipFill>
        <p:spPr>
          <a:xfrm>
            <a:off x="5934685" y="1481430"/>
            <a:ext cx="2839989" cy="1877330"/>
          </a:xfrm>
          <a:prstGeom prst="rect">
            <a:avLst/>
          </a:prstGeom>
        </p:spPr>
      </p:pic>
      <p:pic>
        <p:nvPicPr>
          <p:cNvPr id="8" name="图片 7" descr="ws_1DE.tmp"/>
          <p:cNvPicPr>
            <a:picLocks/>
          </p:cNvPicPr>
          <p:nvPr/>
        </p:nvPicPr>
        <p:blipFill>
          <a:blip r:embed="rId4"/>
          <a:stretch>
            <a:fillRect/>
          </a:stretch>
        </p:blipFill>
        <p:spPr>
          <a:xfrm>
            <a:off x="6393159" y="3409843"/>
            <a:ext cx="2088602" cy="2924547"/>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18</a:t>
            </a:r>
            <a:endParaRPr lang="zh-CN" altLang="en-US" sz="1400" dirty="0">
              <a:solidFill>
                <a:srgbClr val="000000"/>
              </a:solidFill>
              <a:latin typeface="Tahoma"/>
            </a:endParaRPr>
          </a:p>
        </p:txBody>
      </p:sp>
      <p:sp>
        <p:nvSpPr>
          <p:cNvPr id="11" name="TextBox 10"/>
          <p:cNvSpPr txBox="1"/>
          <p:nvPr/>
        </p:nvSpPr>
        <p:spPr>
          <a:xfrm>
            <a:off x="1233682" y="582370"/>
            <a:ext cx="4631116" cy="5196953"/>
          </a:xfrm>
          <a:prstGeom prst="rect">
            <a:avLst/>
          </a:prstGeom>
          <a:noFill/>
        </p:spPr>
        <p:txBody>
          <a:bodyPr vert="horz" wrap="none" lIns="0" tIns="0" rIns="0" bIns="0" rtlCol="0">
            <a:spAutoFit/>
          </a:bodyPr>
          <a:lstStyle/>
          <a:p>
            <a:pPr defTabSz="917966">
              <a:lnSpc>
                <a:spcPts val="4411"/>
              </a:lnSpc>
              <a:tabLst>
                <a:tab pos="101996" algn="l"/>
                <a:tab pos="497232" algn="l"/>
              </a:tabLst>
              <a:defRPr/>
            </a:pPr>
            <a:r>
              <a:rPr lang="zh-CN" altLang="en-US" sz="4400" dirty="0" smtClean="0">
                <a:solidFill>
                  <a:srgbClr val="33339A"/>
                </a:solidFill>
                <a:latin typeface="Times New Roman"/>
              </a:rPr>
              <a:t>二进制的早期应用</a:t>
            </a:r>
          </a:p>
          <a:p>
            <a:pPr defTabSz="917966">
              <a:lnSpc>
                <a:spcPts val="1004"/>
              </a:lnSpc>
              <a:tabLst>
                <a:tab pos="101996" algn="l"/>
                <a:tab pos="497232" algn="l"/>
              </a:tabLst>
              <a:defRPr/>
            </a:pPr>
            <a:endParaRPr lang="zh-CN" altLang="en-US" sz="4400" dirty="0" smtClean="0">
              <a:solidFill>
                <a:srgbClr val="33339A"/>
              </a:solidFill>
              <a:latin typeface="Times New Roman"/>
            </a:endParaRPr>
          </a:p>
          <a:p>
            <a:pPr defTabSz="917966">
              <a:lnSpc>
                <a:spcPts val="1004"/>
              </a:lnSpc>
              <a:tabLst>
                <a:tab pos="101996" algn="l"/>
                <a:tab pos="497232" algn="l"/>
              </a:tabLst>
              <a:defRPr/>
            </a:pPr>
            <a:endParaRPr lang="zh-CN" altLang="en-US" sz="4400" dirty="0" smtClean="0">
              <a:solidFill>
                <a:srgbClr val="33339A"/>
              </a:solidFill>
              <a:latin typeface="Times New Roman"/>
            </a:endParaRPr>
          </a:p>
          <a:p>
            <a:pPr defTabSz="917966">
              <a:lnSpc>
                <a:spcPts val="4511"/>
              </a:lnSpc>
              <a:tabLst>
                <a:tab pos="101996" algn="l"/>
                <a:tab pos="497232" algn="l"/>
              </a:tabLst>
              <a:defRPr/>
            </a:pPr>
            <a:r>
              <a:rPr lang="zh-CN" altLang="en-US" sz="4400" dirty="0" smtClean="0">
                <a:solidFill>
                  <a:srgbClr val="33339A"/>
                </a:solidFill>
                <a:latin typeface="Times New Roman"/>
              </a:rPr>
              <a:t>	</a:t>
            </a:r>
            <a:r>
              <a:rPr lang="en-US" altLang="zh-CN" sz="3200" dirty="0" smtClean="0">
                <a:solidFill>
                  <a:srgbClr val="000000"/>
                </a:solidFill>
                <a:latin typeface="Tahoma"/>
              </a:rPr>
              <a:t>1844 Samuel Morse </a:t>
            </a:r>
            <a:r>
              <a:rPr lang="zh-CN" altLang="en-US" sz="3200" dirty="0" smtClean="0">
                <a:solidFill>
                  <a:srgbClr val="000000"/>
                </a:solidFill>
                <a:latin typeface="Times New Roman"/>
              </a:rPr>
              <a:t>电报</a:t>
            </a:r>
          </a:p>
          <a:p>
            <a:pPr defTabSz="917966">
              <a:lnSpc>
                <a:spcPts val="1004"/>
              </a:lnSpc>
              <a:tabLst>
                <a:tab pos="101996" algn="l"/>
                <a:tab pos="497232" algn="l"/>
              </a:tabLst>
              <a:defRPr/>
            </a:pPr>
            <a:endParaRPr lang="zh-CN" altLang="en-US" sz="3200" dirty="0" smtClean="0">
              <a:solidFill>
                <a:srgbClr val="000000"/>
              </a:solidFill>
              <a:latin typeface="Times New Roman"/>
            </a:endParaRPr>
          </a:p>
          <a:p>
            <a:pPr defTabSz="917966">
              <a:lnSpc>
                <a:spcPts val="2969"/>
              </a:lnSpc>
              <a:tabLst>
                <a:tab pos="101996" algn="l"/>
                <a:tab pos="497232"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编码和解码</a:t>
            </a:r>
          </a:p>
          <a:p>
            <a:pPr defTabSz="917966">
              <a:lnSpc>
                <a:spcPts val="1004"/>
              </a:lnSpc>
              <a:tabLst>
                <a:tab pos="101996" algn="l"/>
                <a:tab pos="497232" algn="l"/>
              </a:tabLst>
              <a:defRPr/>
            </a:pPr>
            <a:endParaRPr lang="zh-CN" altLang="en-US" sz="2800" dirty="0" smtClean="0">
              <a:solidFill>
                <a:srgbClr val="000000"/>
              </a:solidFill>
              <a:latin typeface="Times New Roman"/>
            </a:endParaRPr>
          </a:p>
          <a:p>
            <a:pPr defTabSz="917966">
              <a:lnSpc>
                <a:spcPts val="3605"/>
              </a:lnSpc>
              <a:tabLst>
                <a:tab pos="101996" algn="l"/>
                <a:tab pos="497232"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航海信号灯</a:t>
            </a:r>
          </a:p>
          <a:p>
            <a:pPr defTabSz="917966">
              <a:lnSpc>
                <a:spcPts val="1004"/>
              </a:lnSpc>
              <a:tabLst>
                <a:tab pos="101996" algn="l"/>
                <a:tab pos="497232" algn="l"/>
              </a:tabLst>
              <a:defRPr/>
            </a:pPr>
            <a:endParaRPr lang="zh-CN" altLang="en-US" sz="3200" dirty="0" smtClean="0">
              <a:solidFill>
                <a:srgbClr val="000000"/>
              </a:solidFill>
              <a:latin typeface="Times New Roman"/>
            </a:endParaRPr>
          </a:p>
          <a:p>
            <a:pPr defTabSz="917966">
              <a:lnSpc>
                <a:spcPts val="3061"/>
              </a:lnSpc>
              <a:tabLst>
                <a:tab pos="101996" algn="l"/>
                <a:tab pos="497232"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信号灯的开和关表示信息</a:t>
            </a:r>
          </a:p>
          <a:p>
            <a:pPr defTabSz="917966">
              <a:lnSpc>
                <a:spcPts val="4695"/>
              </a:lnSpc>
              <a:tabLst>
                <a:tab pos="101996" algn="l"/>
                <a:tab pos="497232" algn="l"/>
              </a:tabLst>
              <a:defRPr/>
            </a:pPr>
            <a:r>
              <a:rPr lang="zh-CN" altLang="en-US" sz="2800" dirty="0" smtClean="0">
                <a:solidFill>
                  <a:srgbClr val="000000"/>
                </a:solidFill>
                <a:latin typeface="Times New Roman"/>
              </a:rPr>
              <a:t>	</a:t>
            </a:r>
            <a:r>
              <a:rPr lang="en-US" altLang="zh-CN" sz="3200" dirty="0" smtClean="0">
                <a:solidFill>
                  <a:srgbClr val="000000"/>
                </a:solidFill>
                <a:latin typeface="Tahoma"/>
              </a:rPr>
              <a:t>1876 Alexander Bell </a:t>
            </a:r>
            <a:r>
              <a:rPr lang="zh-CN" altLang="en-US" sz="3200" dirty="0" smtClean="0">
                <a:solidFill>
                  <a:srgbClr val="000000"/>
                </a:solidFill>
                <a:latin typeface="Times New Roman"/>
              </a:rPr>
              <a:t>电话</a:t>
            </a:r>
          </a:p>
          <a:p>
            <a:pPr defTabSz="917966">
              <a:lnSpc>
                <a:spcPts val="4056"/>
              </a:lnSpc>
              <a:tabLst>
                <a:tab pos="101996" algn="l"/>
                <a:tab pos="497232"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AT&amp;T</a:t>
            </a:r>
            <a:r>
              <a:rPr lang="zh-CN" altLang="en-US" sz="2800" dirty="0" smtClean="0">
                <a:solidFill>
                  <a:srgbClr val="000000"/>
                </a:solidFill>
                <a:latin typeface="Times New Roman"/>
              </a:rPr>
              <a:t>公司</a:t>
            </a:r>
          </a:p>
          <a:p>
            <a:pPr defTabSz="917966">
              <a:lnSpc>
                <a:spcPts val="1004"/>
              </a:lnSpc>
              <a:tabLst>
                <a:tab pos="101996" algn="l"/>
                <a:tab pos="497232" algn="l"/>
              </a:tabLst>
              <a:defRPr/>
            </a:pPr>
            <a:endParaRPr lang="zh-CN" altLang="en-US" sz="2800" dirty="0" smtClean="0">
              <a:solidFill>
                <a:srgbClr val="000000"/>
              </a:solidFill>
              <a:latin typeface="Times New Roman"/>
            </a:endParaRPr>
          </a:p>
          <a:p>
            <a:pPr defTabSz="917966">
              <a:lnSpc>
                <a:spcPts val="2967"/>
              </a:lnSpc>
              <a:tabLst>
                <a:tab pos="101996" algn="l"/>
                <a:tab pos="497232" algn="l"/>
              </a:tabLst>
              <a:defRPr/>
            </a:pPr>
            <a:r>
              <a:rPr lang="zh-CN" altLang="en-US" sz="2800" dirty="0" smtClean="0">
                <a:solidFill>
                  <a:srgbClr val="000000"/>
                </a:solidFill>
                <a:latin typeface="Times New Roman"/>
              </a:rPr>
              <a:t>		电话开关网络的发展</a:t>
            </a:r>
          </a:p>
          <a:p>
            <a:pPr defTabSz="917966">
              <a:lnSpc>
                <a:spcPts val="4137"/>
              </a:lnSpc>
              <a:tabLst>
                <a:tab pos="101996" algn="l"/>
                <a:tab pos="497232" algn="l"/>
              </a:tabLst>
              <a:defRPr/>
            </a:pPr>
            <a:r>
              <a:rPr lang="zh-CN" altLang="en-US" sz="2800" dirty="0" smtClean="0">
                <a:solidFill>
                  <a:srgbClr val="000000"/>
                </a:solidFill>
                <a:latin typeface="Times New Roman"/>
              </a:rPr>
              <a:t>		继电器</a:t>
            </a:r>
            <a:r>
              <a:rPr lang="en-US" altLang="zh-CN" sz="2800" dirty="0" smtClean="0">
                <a:solidFill>
                  <a:srgbClr val="000000"/>
                </a:solidFill>
                <a:latin typeface="Tahoma"/>
              </a:rPr>
              <a:t>(relay)</a:t>
            </a:r>
            <a:r>
              <a:rPr lang="zh-CN" altLang="en-US" sz="2800" dirty="0" smtClean="0">
                <a:solidFill>
                  <a:srgbClr val="000000"/>
                </a:solidFill>
                <a:latin typeface="Times New Roman"/>
              </a:rPr>
              <a:t>的应用</a:t>
            </a:r>
            <a:endParaRPr lang="zh-CN" altLang="en-US" sz="2800" dirty="0">
              <a:solidFill>
                <a:srgbClr val="000000"/>
              </a:solidFill>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676400" y="3048000"/>
            <a:ext cx="2091404" cy="459755"/>
          </a:xfrm>
          <a:custGeom>
            <a:avLst/>
            <a:gdLst/>
            <a:ahLst/>
            <a:cxnLst/>
            <a:rect l="0" t="0" r="0" b="0"/>
            <a:pathLst>
              <a:path w="2085595" h="457201">
                <a:moveTo>
                  <a:pt x="76200" y="0"/>
                </a:moveTo>
                <a:cubicBezTo>
                  <a:pt x="34290" y="0"/>
                  <a:pt x="0" y="34290"/>
                  <a:pt x="0" y="76200"/>
                </a:cubicBezTo>
                <a:lnTo>
                  <a:pt x="0" y="381000"/>
                </a:lnTo>
                <a:cubicBezTo>
                  <a:pt x="0" y="422910"/>
                  <a:pt x="34290" y="457200"/>
                  <a:pt x="76200" y="457200"/>
                </a:cubicBezTo>
                <a:lnTo>
                  <a:pt x="2009394" y="457200"/>
                </a:lnTo>
                <a:cubicBezTo>
                  <a:pt x="2052066" y="457200"/>
                  <a:pt x="2085594" y="422910"/>
                  <a:pt x="2085594" y="381000"/>
                </a:cubicBezTo>
                <a:lnTo>
                  <a:pt x="2085594" y="76200"/>
                </a:lnTo>
                <a:cubicBezTo>
                  <a:pt x="2085594" y="34290"/>
                  <a:pt x="2052066" y="0"/>
                  <a:pt x="2009394"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DB.tmp"/>
          <p:cNvPicPr>
            <a:picLocks/>
          </p:cNvPicPr>
          <p:nvPr/>
        </p:nvPicPr>
        <p:blipFill>
          <a:blip r:embed="rId2"/>
          <a:stretch>
            <a:fillRect/>
          </a:stretch>
        </p:blipFill>
        <p:spPr>
          <a:xfrm>
            <a:off x="101883" y="523609"/>
            <a:ext cx="8596379" cy="932279"/>
          </a:xfrm>
          <a:prstGeom prst="rect">
            <a:avLst/>
          </a:prstGeom>
        </p:spPr>
      </p:pic>
      <p:pic>
        <p:nvPicPr>
          <p:cNvPr id="7" name="图片 6" descr="ws_1DC.tmp"/>
          <p:cNvPicPr>
            <a:picLocks/>
          </p:cNvPicPr>
          <p:nvPr/>
        </p:nvPicPr>
        <p:blipFill>
          <a:blip r:embed="rId3"/>
          <a:stretch>
            <a:fillRect/>
          </a:stretch>
        </p:blipFill>
        <p:spPr>
          <a:xfrm>
            <a:off x="5934685" y="1481430"/>
            <a:ext cx="2839989" cy="1877330"/>
          </a:xfrm>
          <a:prstGeom prst="rect">
            <a:avLst/>
          </a:prstGeom>
        </p:spPr>
      </p:pic>
      <p:pic>
        <p:nvPicPr>
          <p:cNvPr id="8" name="图片 7" descr="ws_1DE.tmp"/>
          <p:cNvPicPr>
            <a:picLocks/>
          </p:cNvPicPr>
          <p:nvPr/>
        </p:nvPicPr>
        <p:blipFill>
          <a:blip r:embed="rId4"/>
          <a:stretch>
            <a:fillRect/>
          </a:stretch>
        </p:blipFill>
        <p:spPr>
          <a:xfrm>
            <a:off x="6393159" y="3409843"/>
            <a:ext cx="2088602" cy="2924547"/>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18</a:t>
            </a:r>
            <a:endParaRPr lang="zh-CN" altLang="en-US" sz="1400" dirty="0">
              <a:solidFill>
                <a:srgbClr val="000000"/>
              </a:solidFill>
              <a:latin typeface="Tahoma"/>
            </a:endParaRPr>
          </a:p>
        </p:txBody>
      </p:sp>
      <p:sp>
        <p:nvSpPr>
          <p:cNvPr id="11" name="TextBox 10"/>
          <p:cNvSpPr txBox="1"/>
          <p:nvPr/>
        </p:nvSpPr>
        <p:spPr>
          <a:xfrm>
            <a:off x="1233682" y="582370"/>
            <a:ext cx="5052986" cy="2962349"/>
          </a:xfrm>
          <a:prstGeom prst="rect">
            <a:avLst/>
          </a:prstGeom>
          <a:noFill/>
        </p:spPr>
        <p:txBody>
          <a:bodyPr vert="horz" wrap="none" lIns="0" tIns="0" rIns="0" bIns="0" rtlCol="0">
            <a:spAutoFit/>
          </a:bodyPr>
          <a:lstStyle/>
          <a:p>
            <a:pPr defTabSz="917966">
              <a:lnSpc>
                <a:spcPts val="4411"/>
              </a:lnSpc>
              <a:tabLst>
                <a:tab pos="101996" algn="l"/>
                <a:tab pos="497232" algn="l"/>
              </a:tabLst>
              <a:defRPr/>
            </a:pPr>
            <a:r>
              <a:rPr lang="zh-CN" altLang="en-US" sz="4400" dirty="0" smtClean="0">
                <a:solidFill>
                  <a:srgbClr val="33339A"/>
                </a:solidFill>
                <a:latin typeface="Times New Roman"/>
              </a:rPr>
              <a:t>二进制的早期应用</a:t>
            </a:r>
          </a:p>
          <a:p>
            <a:pPr defTabSz="917966">
              <a:lnSpc>
                <a:spcPts val="1004"/>
              </a:lnSpc>
              <a:tabLst>
                <a:tab pos="101996" algn="l"/>
                <a:tab pos="497232" algn="l"/>
              </a:tabLst>
              <a:defRPr/>
            </a:pPr>
            <a:endParaRPr lang="zh-CN" altLang="en-US" sz="4400" dirty="0" smtClean="0">
              <a:solidFill>
                <a:srgbClr val="33339A"/>
              </a:solidFill>
              <a:latin typeface="Times New Roman"/>
            </a:endParaRPr>
          </a:p>
          <a:p>
            <a:pPr defTabSz="917966">
              <a:lnSpc>
                <a:spcPts val="1004"/>
              </a:lnSpc>
              <a:tabLst>
                <a:tab pos="101996" algn="l"/>
                <a:tab pos="497232" algn="l"/>
              </a:tabLst>
              <a:defRPr/>
            </a:pPr>
            <a:endParaRPr lang="zh-CN" altLang="en-US" sz="4400" dirty="0" smtClean="0">
              <a:solidFill>
                <a:srgbClr val="33339A"/>
              </a:solidFill>
              <a:latin typeface="Times New Roman"/>
            </a:endParaRPr>
          </a:p>
          <a:p>
            <a:pPr defTabSz="917966">
              <a:lnSpc>
                <a:spcPts val="4511"/>
              </a:lnSpc>
              <a:tabLst>
                <a:tab pos="101996" algn="l"/>
                <a:tab pos="497232"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	</a:t>
            </a:r>
            <a:r>
              <a:rPr lang="en-US" altLang="zh-CN" sz="3200" dirty="0" smtClean="0">
                <a:solidFill>
                  <a:srgbClr val="000000"/>
                </a:solidFill>
                <a:latin typeface="Tahoma"/>
              </a:rPr>
              <a:t>1876 Alexander Bell </a:t>
            </a:r>
            <a:r>
              <a:rPr lang="zh-CN" altLang="en-US" sz="3200" dirty="0" smtClean="0">
                <a:solidFill>
                  <a:srgbClr val="000000"/>
                </a:solidFill>
                <a:latin typeface="Times New Roman"/>
              </a:rPr>
              <a:t>电话</a:t>
            </a:r>
          </a:p>
          <a:p>
            <a:pPr defTabSz="917966">
              <a:lnSpc>
                <a:spcPts val="4056"/>
              </a:lnSpc>
              <a:tabLst>
                <a:tab pos="101996" algn="l"/>
                <a:tab pos="497232"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AT&amp;T</a:t>
            </a:r>
            <a:r>
              <a:rPr lang="zh-CN" altLang="en-US" sz="2800" dirty="0" smtClean="0">
                <a:solidFill>
                  <a:srgbClr val="000000"/>
                </a:solidFill>
                <a:latin typeface="Times New Roman"/>
              </a:rPr>
              <a:t>公司</a:t>
            </a:r>
          </a:p>
          <a:p>
            <a:pPr defTabSz="917966">
              <a:lnSpc>
                <a:spcPts val="1004"/>
              </a:lnSpc>
              <a:tabLst>
                <a:tab pos="101996" algn="l"/>
                <a:tab pos="497232" algn="l"/>
              </a:tabLst>
              <a:defRPr/>
            </a:pPr>
            <a:endParaRPr lang="zh-CN" altLang="en-US" sz="2800" dirty="0" smtClean="0">
              <a:solidFill>
                <a:srgbClr val="000000"/>
              </a:solidFill>
              <a:latin typeface="Times New Roman"/>
            </a:endParaRPr>
          </a:p>
          <a:p>
            <a:pPr defTabSz="917966">
              <a:lnSpc>
                <a:spcPts val="2967"/>
              </a:lnSpc>
              <a:tabLst>
                <a:tab pos="101996" algn="l"/>
                <a:tab pos="497232" algn="l"/>
              </a:tabLst>
              <a:defRPr/>
            </a:pPr>
            <a:r>
              <a:rPr lang="zh-CN" altLang="en-US" sz="2800" dirty="0" smtClean="0">
                <a:solidFill>
                  <a:srgbClr val="000000"/>
                </a:solidFill>
                <a:latin typeface="Times New Roman"/>
              </a:rPr>
              <a:t>		电话开关网络的发展</a:t>
            </a:r>
          </a:p>
          <a:p>
            <a:pPr defTabSz="917966">
              <a:lnSpc>
                <a:spcPts val="4137"/>
              </a:lnSpc>
              <a:tabLst>
                <a:tab pos="101996" algn="l"/>
                <a:tab pos="497232" algn="l"/>
              </a:tabLst>
              <a:defRPr/>
            </a:pPr>
            <a:r>
              <a:rPr lang="zh-CN" altLang="en-US" sz="2800" dirty="0" smtClean="0">
                <a:solidFill>
                  <a:srgbClr val="000000"/>
                </a:solidFill>
                <a:latin typeface="Times New Roman"/>
              </a:rPr>
              <a:t>		继电器</a:t>
            </a:r>
            <a:r>
              <a:rPr lang="en-US" altLang="zh-CN" sz="2800" dirty="0" smtClean="0">
                <a:solidFill>
                  <a:srgbClr val="000000"/>
                </a:solidFill>
                <a:latin typeface="Tahoma"/>
              </a:rPr>
              <a:t>(relay)</a:t>
            </a:r>
            <a:r>
              <a:rPr lang="zh-CN" altLang="en-US" sz="2800" dirty="0" smtClean="0">
                <a:solidFill>
                  <a:srgbClr val="000000"/>
                </a:solidFill>
                <a:latin typeface="Times New Roman"/>
              </a:rPr>
              <a:t>的应用</a:t>
            </a:r>
            <a:endParaRPr lang="zh-CN" altLang="en-US" sz="2800" dirty="0">
              <a:solidFill>
                <a:srgbClr val="000000"/>
              </a:solidFill>
              <a:latin typeface="Times New Roman"/>
            </a:endParaRPr>
          </a:p>
        </p:txBody>
      </p:sp>
      <p:sp>
        <p:nvSpPr>
          <p:cNvPr id="12" name="矩形 11"/>
          <p:cNvSpPr/>
          <p:nvPr/>
        </p:nvSpPr>
        <p:spPr>
          <a:xfrm>
            <a:off x="228600" y="3810000"/>
            <a:ext cx="5943600" cy="2308324"/>
          </a:xfrm>
          <a:prstGeom prst="rect">
            <a:avLst/>
          </a:prstGeom>
        </p:spPr>
        <p:txBody>
          <a:bodyPr wrap="square">
            <a:spAutoFit/>
          </a:bodyPr>
          <a:lstStyle/>
          <a:p>
            <a:pPr algn="just"/>
            <a:r>
              <a:rPr lang="en-US" altLang="zh-CN" sz="2400" dirty="0" smtClean="0"/>
              <a:t>Relay</a:t>
            </a:r>
            <a:r>
              <a:rPr lang="zh-CN" altLang="en-US" sz="2400" dirty="0" smtClean="0"/>
              <a:t>继电器：一种如同活动接点的特殊控制组件，当通过之电流超过某一</a:t>
            </a:r>
            <a:r>
              <a:rPr lang="en-US" altLang="zh-CN" sz="2400" dirty="0" smtClean="0"/>
              <a:t>"</a:t>
            </a:r>
            <a:r>
              <a:rPr lang="zh-CN" altLang="en-US" sz="2400" dirty="0" smtClean="0"/>
              <a:t>定值</a:t>
            </a:r>
            <a:r>
              <a:rPr lang="en-US" altLang="zh-CN" sz="2400" dirty="0" smtClean="0"/>
              <a:t>"</a:t>
            </a:r>
            <a:r>
              <a:rPr lang="zh-CN" altLang="en-US" sz="2400" dirty="0" smtClean="0"/>
              <a:t>时，该接点会断开</a:t>
            </a:r>
            <a:r>
              <a:rPr lang="en-US" altLang="zh-CN" sz="2400" dirty="0" smtClean="0"/>
              <a:t>(</a:t>
            </a:r>
            <a:r>
              <a:rPr lang="zh-CN" altLang="en-US" sz="2400" dirty="0" smtClean="0"/>
              <a:t>或接通</a:t>
            </a:r>
            <a:r>
              <a:rPr lang="en-US" altLang="zh-CN" sz="2400" dirty="0" smtClean="0"/>
              <a:t>)</a:t>
            </a:r>
            <a:r>
              <a:rPr lang="zh-CN" altLang="en-US" sz="2400" dirty="0" smtClean="0"/>
              <a:t>，或其它电路中组件之工作。而让电流出现</a:t>
            </a:r>
            <a:r>
              <a:rPr lang="en-US" altLang="zh-CN" sz="2400" dirty="0" smtClean="0"/>
              <a:t>"</a:t>
            </a:r>
            <a:r>
              <a:rPr lang="zh-CN" altLang="en-US" sz="2400" dirty="0" smtClean="0"/>
              <a:t>中断及续通</a:t>
            </a:r>
            <a:r>
              <a:rPr lang="en-US" altLang="zh-CN" sz="2400" dirty="0" smtClean="0"/>
              <a:t>"</a:t>
            </a:r>
            <a:r>
              <a:rPr lang="zh-CN" altLang="en-US" sz="2400" dirty="0" smtClean="0"/>
              <a:t>的动作，以刻意影响同一电路或其它电路中组件之工作。</a:t>
            </a:r>
            <a:endParaRPr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E0.tmp"/>
          <p:cNvPicPr>
            <a:picLocks/>
          </p:cNvPicPr>
          <p:nvPr/>
        </p:nvPicPr>
        <p:blipFill>
          <a:blip r:embed="rId2"/>
          <a:stretch>
            <a:fillRect/>
          </a:stretch>
        </p:blipFill>
        <p:spPr>
          <a:xfrm>
            <a:off x="101883" y="523609"/>
            <a:ext cx="8596379" cy="932279"/>
          </a:xfrm>
          <a:prstGeom prst="rect">
            <a:avLst/>
          </a:prstGeom>
        </p:spPr>
      </p:pic>
      <p:pic>
        <p:nvPicPr>
          <p:cNvPr id="6" name="图片 5" descr="ws_1E1.tmp"/>
          <p:cNvPicPr>
            <a:picLocks/>
          </p:cNvPicPr>
          <p:nvPr/>
        </p:nvPicPr>
        <p:blipFill>
          <a:blip r:embed="rId3"/>
          <a:stretch>
            <a:fillRect/>
          </a:stretch>
        </p:blipFill>
        <p:spPr>
          <a:xfrm>
            <a:off x="1273538" y="4303810"/>
            <a:ext cx="4979532" cy="2119978"/>
          </a:xfrm>
          <a:prstGeom prst="rect">
            <a:avLst/>
          </a:prstGeom>
        </p:spPr>
      </p:pic>
      <p:pic>
        <p:nvPicPr>
          <p:cNvPr id="7" name="图片 6" descr="ws_1E3.tmp"/>
          <p:cNvPicPr>
            <a:picLocks/>
          </p:cNvPicPr>
          <p:nvPr/>
        </p:nvPicPr>
        <p:blipFill>
          <a:blip r:embed="rId4"/>
          <a:stretch>
            <a:fillRect/>
          </a:stretch>
        </p:blipFill>
        <p:spPr>
          <a:xfrm>
            <a:off x="6469571" y="3345989"/>
            <a:ext cx="1999454" cy="2119978"/>
          </a:xfrm>
          <a:prstGeom prst="rect">
            <a:avLst/>
          </a:prstGeom>
        </p:spPr>
      </p:pic>
      <p:sp>
        <p:nvSpPr>
          <p:cNvPr id="8" name="TextBox 7"/>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19</a:t>
            </a:r>
            <a:endParaRPr lang="zh-CN" altLang="en-US" sz="1400" dirty="0">
              <a:solidFill>
                <a:srgbClr val="000000"/>
              </a:solidFill>
              <a:latin typeface="Tahoma"/>
            </a:endParaRPr>
          </a:p>
        </p:txBody>
      </p:sp>
      <p:sp>
        <p:nvSpPr>
          <p:cNvPr id="10" name="TextBox 9"/>
          <p:cNvSpPr txBox="1"/>
          <p:nvPr/>
        </p:nvSpPr>
        <p:spPr>
          <a:xfrm>
            <a:off x="1233683" y="582370"/>
            <a:ext cx="7518321" cy="3713952"/>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继电器（机电计算机）</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4528"/>
              </a:lnSpc>
              <a:tabLst>
                <a:tab pos="382486" algn="l"/>
                <a:tab pos="777721" algn="l"/>
              </a:tabLst>
              <a:defRPr/>
            </a:pPr>
            <a:r>
              <a:rPr lang="zh-CN" altLang="en-US" sz="4400" dirty="0" smtClean="0">
                <a:solidFill>
                  <a:srgbClr val="33339A"/>
                </a:solidFill>
                <a:latin typeface="Times New Roman"/>
              </a:rPr>
              <a:t>	</a:t>
            </a:r>
            <a:r>
              <a:rPr lang="en-US" altLang="zh-CN" sz="3200" dirty="0" err="1" smtClean="0">
                <a:solidFill>
                  <a:srgbClr val="000000"/>
                </a:solidFill>
                <a:latin typeface="Tahoma"/>
              </a:rPr>
              <a:t>Konrad</a:t>
            </a:r>
            <a:r>
              <a:rPr lang="en-US" altLang="zh-CN" sz="3200" dirty="0" smtClean="0">
                <a:solidFill>
                  <a:srgbClr val="000000"/>
                </a:solidFill>
                <a:latin typeface="Tahoma"/>
              </a:rPr>
              <a:t> </a:t>
            </a:r>
            <a:r>
              <a:rPr lang="en-US" altLang="zh-CN" sz="3200" dirty="0" err="1" smtClean="0">
                <a:solidFill>
                  <a:srgbClr val="000000"/>
                </a:solidFill>
                <a:latin typeface="Tahoma"/>
              </a:rPr>
              <a:t>Zuse</a:t>
            </a:r>
            <a:r>
              <a:rPr lang="en-US" altLang="zh-CN" sz="3200" dirty="0" err="1" smtClean="0">
                <a:solidFill>
                  <a:srgbClr val="000000"/>
                </a:solidFill>
                <a:latin typeface="Times New Roman"/>
              </a:rPr>
              <a:t>’</a:t>
            </a:r>
            <a:r>
              <a:rPr lang="en-US" altLang="zh-CN" sz="3200" dirty="0" err="1" smtClean="0">
                <a:solidFill>
                  <a:srgbClr val="000000"/>
                </a:solidFill>
                <a:latin typeface="Tahoma"/>
              </a:rPr>
              <a:t>s</a:t>
            </a:r>
            <a:r>
              <a:rPr lang="en-US" altLang="zh-CN" sz="3200" dirty="0" smtClean="0">
                <a:solidFill>
                  <a:srgbClr val="000000"/>
                </a:solidFill>
                <a:latin typeface="Tahoma"/>
              </a:rPr>
              <a:t> Z-1 (1935)</a:t>
            </a:r>
          </a:p>
          <a:p>
            <a:pPr defTabSz="917966">
              <a:lnSpc>
                <a:spcPts val="4603"/>
              </a:lnSpc>
              <a:tabLst>
                <a:tab pos="382486" algn="l"/>
                <a:tab pos="777721" algn="l"/>
              </a:tabLst>
              <a:defRPr/>
            </a:pPr>
            <a:r>
              <a:rPr lang="en-US" altLang="zh-CN" sz="3200" dirty="0" smtClean="0">
                <a:solidFill>
                  <a:srgbClr val="000000"/>
                </a:solidFill>
                <a:latin typeface="Tahoma"/>
              </a:rPr>
              <a:t>	1937</a:t>
            </a:r>
            <a:r>
              <a:rPr lang="zh-CN" altLang="en-US" sz="3200" dirty="0" smtClean="0">
                <a:solidFill>
                  <a:srgbClr val="000000"/>
                </a:solidFill>
                <a:latin typeface="Times New Roman"/>
              </a:rPr>
              <a:t>，</a:t>
            </a:r>
            <a:r>
              <a:rPr lang="en-US" altLang="zh-CN" sz="3200" dirty="0" smtClean="0">
                <a:solidFill>
                  <a:srgbClr val="000000"/>
                </a:solidFill>
                <a:latin typeface="Tahoma"/>
              </a:rPr>
              <a:t>Howard Aiken Model-K</a:t>
            </a:r>
          </a:p>
          <a:p>
            <a:pPr defTabSz="917966">
              <a:lnSpc>
                <a:spcPts val="4614"/>
              </a:lnSpc>
              <a:tabLst>
                <a:tab pos="382486" algn="l"/>
                <a:tab pos="777721" algn="l"/>
              </a:tabLst>
              <a:defRPr/>
            </a:pPr>
            <a:r>
              <a:rPr lang="en-US" altLang="zh-CN" sz="3200" dirty="0" smtClean="0">
                <a:solidFill>
                  <a:srgbClr val="000000"/>
                </a:solidFill>
                <a:latin typeface="Tahoma"/>
              </a:rPr>
              <a:t>	1937</a:t>
            </a:r>
            <a:r>
              <a:rPr lang="zh-CN" altLang="en-US" sz="3200" dirty="0" smtClean="0">
                <a:solidFill>
                  <a:srgbClr val="000000"/>
                </a:solidFill>
                <a:latin typeface="Times New Roman"/>
              </a:rPr>
              <a:t>，</a:t>
            </a:r>
            <a:r>
              <a:rPr lang="en-US" altLang="zh-CN" sz="3200" dirty="0" smtClean="0">
                <a:solidFill>
                  <a:srgbClr val="000000"/>
                </a:solidFill>
                <a:latin typeface="Tahoma"/>
              </a:rPr>
              <a:t>George </a:t>
            </a:r>
            <a:r>
              <a:rPr lang="en-US" altLang="zh-CN" sz="3200" dirty="0" err="1" smtClean="0">
                <a:solidFill>
                  <a:srgbClr val="000000"/>
                </a:solidFill>
                <a:latin typeface="Tahoma"/>
              </a:rPr>
              <a:t>Slibitz</a:t>
            </a:r>
            <a:r>
              <a:rPr lang="en-US" altLang="zh-CN" sz="3200" dirty="0" smtClean="0">
                <a:solidFill>
                  <a:srgbClr val="000000"/>
                </a:solidFill>
                <a:latin typeface="Tahoma"/>
              </a:rPr>
              <a:t> of Bell Laboratory</a:t>
            </a:r>
          </a:p>
          <a:p>
            <a:pPr defTabSz="917966">
              <a:lnSpc>
                <a:spcPts val="1004"/>
              </a:lnSpc>
              <a:tabLst>
                <a:tab pos="382486" algn="l"/>
                <a:tab pos="777721" algn="l"/>
              </a:tabLst>
              <a:defRPr/>
            </a:pPr>
            <a:endParaRPr lang="en-US" altLang="zh-CN" sz="3200" dirty="0" smtClean="0">
              <a:solidFill>
                <a:srgbClr val="000000"/>
              </a:solidFill>
              <a:latin typeface="Tahoma"/>
            </a:endParaRPr>
          </a:p>
          <a:p>
            <a:pPr defTabSz="917966">
              <a:lnSpc>
                <a:spcPts val="2969"/>
              </a:lnSpc>
              <a:tabLst>
                <a:tab pos="382486" algn="l"/>
                <a:tab pos="777721" algn="l"/>
              </a:tabLst>
              <a:defRPr/>
            </a:pPr>
            <a:r>
              <a:rPr lang="en-US" altLang="zh-CN" sz="3200" dirty="0" smtClean="0">
                <a:solidFill>
                  <a:srgbClr val="000000"/>
                </a:solidFill>
                <a:latin typeface="Tahoma"/>
              </a:rPr>
              <a:t>		</a:t>
            </a:r>
            <a:r>
              <a:rPr lang="zh-CN" altLang="en-US" sz="2800" dirty="0" smtClean="0">
                <a:solidFill>
                  <a:srgbClr val="000000"/>
                </a:solidFill>
                <a:latin typeface="Times New Roman"/>
              </a:rPr>
              <a:t>使用继电器设计自动计算器</a:t>
            </a:r>
          </a:p>
          <a:p>
            <a:pPr defTabSz="917966">
              <a:lnSpc>
                <a:spcPts val="4701"/>
              </a:lnSpc>
              <a:tabLst>
                <a:tab pos="382486" algn="l"/>
                <a:tab pos="777721" algn="l"/>
              </a:tabLst>
              <a:defRPr/>
            </a:pPr>
            <a:r>
              <a:rPr lang="zh-CN" altLang="en-US" sz="2800" dirty="0" smtClean="0">
                <a:solidFill>
                  <a:srgbClr val="000000"/>
                </a:solidFill>
                <a:latin typeface="Times New Roman"/>
              </a:rPr>
              <a:t>	</a:t>
            </a:r>
            <a:r>
              <a:rPr lang="en-US" altLang="zh-CN" sz="3200" dirty="0" smtClean="0">
                <a:solidFill>
                  <a:srgbClr val="000000"/>
                </a:solidFill>
                <a:latin typeface="Tahoma"/>
              </a:rPr>
              <a:t>1944, IBM/Harvard Mark-I</a:t>
            </a:r>
            <a:endParaRPr lang="zh-CN" altLang="en-US" sz="3200" dirty="0">
              <a:solidFill>
                <a:srgbClr val="000000"/>
              </a:solidFill>
              <a:latin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766518" y="3693869"/>
            <a:ext cx="2455127" cy="459755"/>
          </a:xfrm>
          <a:custGeom>
            <a:avLst/>
            <a:gdLst/>
            <a:ahLst/>
            <a:cxnLst/>
            <a:rect l="0" t="0" r="0" b="0"/>
            <a:pathLst>
              <a:path w="2448307" h="457201">
                <a:moveTo>
                  <a:pt x="76200" y="0"/>
                </a:moveTo>
                <a:cubicBezTo>
                  <a:pt x="34290" y="0"/>
                  <a:pt x="0" y="34291"/>
                  <a:pt x="0" y="76200"/>
                </a:cubicBezTo>
                <a:lnTo>
                  <a:pt x="0" y="381000"/>
                </a:lnTo>
                <a:cubicBezTo>
                  <a:pt x="0" y="422910"/>
                  <a:pt x="34290" y="457200"/>
                  <a:pt x="76200" y="457200"/>
                </a:cubicBezTo>
                <a:lnTo>
                  <a:pt x="2372106" y="457200"/>
                </a:lnTo>
                <a:cubicBezTo>
                  <a:pt x="2414017" y="457200"/>
                  <a:pt x="2448306" y="422910"/>
                  <a:pt x="2448306" y="381000"/>
                </a:cubicBezTo>
                <a:lnTo>
                  <a:pt x="2448306" y="76200"/>
                </a:lnTo>
                <a:cubicBezTo>
                  <a:pt x="2448306" y="34291"/>
                  <a:pt x="2414017" y="0"/>
                  <a:pt x="2372106"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E4.tmp"/>
          <p:cNvPicPr>
            <a:picLocks/>
          </p:cNvPicPr>
          <p:nvPr/>
        </p:nvPicPr>
        <p:blipFill>
          <a:blip r:embed="rId2"/>
          <a:stretch>
            <a:fillRect/>
          </a:stretch>
        </p:blipFill>
        <p:spPr>
          <a:xfrm>
            <a:off x="101883" y="523609"/>
            <a:ext cx="8596379" cy="932279"/>
          </a:xfrm>
          <a:prstGeom prst="rect">
            <a:avLst/>
          </a:prstGeom>
        </p:spPr>
      </p:pic>
      <p:pic>
        <p:nvPicPr>
          <p:cNvPr id="7" name="图片 6" descr="ws_1E5.tmp"/>
          <p:cNvPicPr>
            <a:picLocks/>
          </p:cNvPicPr>
          <p:nvPr/>
        </p:nvPicPr>
        <p:blipFill>
          <a:blip r:embed="rId3"/>
          <a:stretch>
            <a:fillRect/>
          </a:stretch>
        </p:blipFill>
        <p:spPr>
          <a:xfrm>
            <a:off x="1349950" y="4022849"/>
            <a:ext cx="1655599" cy="2171061"/>
          </a:xfrm>
          <a:prstGeom prst="rect">
            <a:avLst/>
          </a:prstGeom>
        </p:spPr>
      </p:pic>
      <p:pic>
        <p:nvPicPr>
          <p:cNvPr id="8" name="图片 7" descr="ws_1E6.tmp"/>
          <p:cNvPicPr>
            <a:picLocks/>
          </p:cNvPicPr>
          <p:nvPr/>
        </p:nvPicPr>
        <p:blipFill>
          <a:blip r:embed="rId4"/>
          <a:stretch>
            <a:fillRect/>
          </a:stretch>
        </p:blipFill>
        <p:spPr>
          <a:xfrm>
            <a:off x="6240334" y="3601408"/>
            <a:ext cx="2317838" cy="2745754"/>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20</a:t>
            </a:r>
            <a:endParaRPr lang="zh-CN" altLang="en-US" sz="1400" dirty="0">
              <a:solidFill>
                <a:srgbClr val="000000"/>
              </a:solidFill>
              <a:latin typeface="Tahoma"/>
            </a:endParaRPr>
          </a:p>
        </p:txBody>
      </p:sp>
      <p:sp>
        <p:nvSpPr>
          <p:cNvPr id="11" name="TextBox 10"/>
          <p:cNvSpPr txBox="1"/>
          <p:nvPr/>
        </p:nvSpPr>
        <p:spPr>
          <a:xfrm>
            <a:off x="1198532" y="602824"/>
            <a:ext cx="7694414" cy="5065489"/>
          </a:xfrm>
          <a:prstGeom prst="rect">
            <a:avLst/>
          </a:prstGeom>
          <a:noFill/>
        </p:spPr>
        <p:txBody>
          <a:bodyPr vert="horz" wrap="none" lIns="0" tIns="0" rIns="0" bIns="0" rtlCol="0">
            <a:spAutoFit/>
          </a:bodyPr>
          <a:lstStyle/>
          <a:p>
            <a:pPr defTabSz="917966">
              <a:lnSpc>
                <a:spcPts val="4014"/>
              </a:lnSpc>
              <a:tabLst>
                <a:tab pos="50998" algn="l"/>
                <a:tab pos="446234" algn="l"/>
                <a:tab pos="2460659" algn="l"/>
              </a:tabLst>
              <a:defRPr/>
            </a:pPr>
            <a:r>
              <a:rPr lang="zh-CN" altLang="en-US" sz="4000" dirty="0" smtClean="0">
                <a:solidFill>
                  <a:srgbClr val="33339A"/>
                </a:solidFill>
                <a:latin typeface="Times New Roman"/>
              </a:rPr>
              <a:t>真空管（第一代数字电子计算机）</a:t>
            </a:r>
          </a:p>
          <a:p>
            <a:pPr defTabSz="917966">
              <a:lnSpc>
                <a:spcPts val="1004"/>
              </a:lnSpc>
              <a:tabLst>
                <a:tab pos="50998" algn="l"/>
                <a:tab pos="446234" algn="l"/>
                <a:tab pos="2460659" algn="l"/>
              </a:tabLst>
              <a:defRPr/>
            </a:pPr>
            <a:endParaRPr lang="zh-CN" altLang="en-US" sz="4000" dirty="0" smtClean="0">
              <a:solidFill>
                <a:srgbClr val="33339A"/>
              </a:solidFill>
              <a:latin typeface="Times New Roman"/>
            </a:endParaRPr>
          </a:p>
          <a:p>
            <a:pPr defTabSz="917966">
              <a:lnSpc>
                <a:spcPts val="1004"/>
              </a:lnSpc>
              <a:tabLst>
                <a:tab pos="50998" algn="l"/>
                <a:tab pos="446234" algn="l"/>
                <a:tab pos="2460659" algn="l"/>
              </a:tabLst>
              <a:defRPr/>
            </a:pPr>
            <a:endParaRPr lang="zh-CN" altLang="en-US" sz="4000" dirty="0" smtClean="0">
              <a:solidFill>
                <a:srgbClr val="33339A"/>
              </a:solidFill>
              <a:latin typeface="Times New Roman"/>
            </a:endParaRPr>
          </a:p>
          <a:p>
            <a:pPr defTabSz="917966">
              <a:lnSpc>
                <a:spcPts val="1004"/>
              </a:lnSpc>
              <a:tabLst>
                <a:tab pos="50998" algn="l"/>
                <a:tab pos="446234" algn="l"/>
                <a:tab pos="2460659" algn="l"/>
              </a:tabLst>
              <a:defRPr/>
            </a:pPr>
            <a:endParaRPr lang="zh-CN" altLang="en-US" sz="4000" dirty="0" smtClean="0">
              <a:solidFill>
                <a:srgbClr val="33339A"/>
              </a:solidFill>
              <a:latin typeface="Times New Roman"/>
            </a:endParaRPr>
          </a:p>
          <a:p>
            <a:pPr defTabSz="917966">
              <a:lnSpc>
                <a:spcPts val="1004"/>
              </a:lnSpc>
              <a:tabLst>
                <a:tab pos="50998" algn="l"/>
                <a:tab pos="446234" algn="l"/>
                <a:tab pos="2460659" algn="l"/>
              </a:tabLst>
              <a:defRPr/>
            </a:pPr>
            <a:endParaRPr lang="zh-CN" altLang="en-US" sz="4000" dirty="0" smtClean="0">
              <a:solidFill>
                <a:srgbClr val="33339A"/>
              </a:solidFill>
              <a:latin typeface="Times New Roman"/>
            </a:endParaRPr>
          </a:p>
          <a:p>
            <a:pPr defTabSz="917966">
              <a:lnSpc>
                <a:spcPts val="1004"/>
              </a:lnSpc>
              <a:tabLst>
                <a:tab pos="50998" algn="l"/>
                <a:tab pos="446234" algn="l"/>
                <a:tab pos="2460659" algn="l"/>
              </a:tabLst>
              <a:defRPr/>
            </a:pPr>
            <a:endParaRPr lang="zh-CN" altLang="en-US" sz="4000" dirty="0" smtClean="0">
              <a:solidFill>
                <a:srgbClr val="33339A"/>
              </a:solidFill>
              <a:latin typeface="Times New Roman"/>
            </a:endParaRPr>
          </a:p>
          <a:p>
            <a:pPr defTabSz="917966">
              <a:lnSpc>
                <a:spcPts val="3421"/>
              </a:lnSpc>
              <a:tabLst>
                <a:tab pos="50998" algn="l"/>
                <a:tab pos="446234" algn="l"/>
                <a:tab pos="2460659" algn="l"/>
              </a:tabLst>
              <a:defRPr/>
            </a:pPr>
            <a:r>
              <a:rPr lang="zh-CN" altLang="en-US" sz="4000" dirty="0" smtClean="0">
                <a:solidFill>
                  <a:srgbClr val="33339A"/>
                </a:solidFill>
                <a:latin typeface="Times New Roman"/>
              </a:rPr>
              <a:t>	</a:t>
            </a:r>
            <a:r>
              <a:rPr lang="en-US" altLang="zh-CN" sz="2800" dirty="0" smtClean="0">
                <a:solidFill>
                  <a:srgbClr val="000000"/>
                </a:solidFill>
                <a:latin typeface="Tahoma"/>
              </a:rPr>
              <a:t>1904 John A Fleming </a:t>
            </a:r>
            <a:r>
              <a:rPr lang="en-US" altLang="zh-CN" sz="2800" b="1" i="1" dirty="0" smtClean="0">
                <a:solidFill>
                  <a:srgbClr val="000000"/>
                </a:solidFill>
                <a:latin typeface="Times New Roman"/>
              </a:rPr>
              <a:t>diode vacuum tube</a:t>
            </a:r>
            <a:r>
              <a:rPr lang="zh-CN" altLang="en-US" sz="2000" b="1" i="1" dirty="0" smtClean="0">
                <a:solidFill>
                  <a:srgbClr val="000000"/>
                </a:solidFill>
                <a:latin typeface="Times New Roman"/>
              </a:rPr>
              <a:t>真空二极管</a:t>
            </a:r>
            <a:endParaRPr lang="en-US" altLang="zh-CN" sz="2000" b="1" i="1" dirty="0" smtClean="0">
              <a:solidFill>
                <a:srgbClr val="000000"/>
              </a:solidFill>
              <a:latin typeface="Times New Roman"/>
            </a:endParaRPr>
          </a:p>
          <a:p>
            <a:pPr defTabSz="917966">
              <a:lnSpc>
                <a:spcPts val="4054"/>
              </a:lnSpc>
              <a:tabLst>
                <a:tab pos="50998" algn="l"/>
                <a:tab pos="446234" algn="l"/>
                <a:tab pos="2460659" algn="l"/>
              </a:tabLst>
              <a:defRPr/>
            </a:pPr>
            <a:r>
              <a:rPr lang="en-US" altLang="zh-CN" sz="2800" b="1" i="1" dirty="0" smtClean="0">
                <a:solidFill>
                  <a:srgbClr val="000000"/>
                </a:solidFill>
                <a:latin typeface="Times New Roman"/>
              </a:rPr>
              <a:t>	</a:t>
            </a:r>
            <a:r>
              <a:rPr lang="en-US" altLang="zh-CN" sz="2800" dirty="0" smtClean="0">
                <a:solidFill>
                  <a:srgbClr val="000000"/>
                </a:solidFill>
                <a:latin typeface="Tahoma"/>
              </a:rPr>
              <a:t>1906 Lee de Forest </a:t>
            </a:r>
            <a:r>
              <a:rPr lang="en-US" altLang="zh-CN" sz="2800" b="1" i="1" dirty="0" smtClean="0">
                <a:solidFill>
                  <a:srgbClr val="000000"/>
                </a:solidFill>
                <a:latin typeface="Times New Roman"/>
              </a:rPr>
              <a:t>three-electrode vacuum</a:t>
            </a:r>
          </a:p>
          <a:p>
            <a:pPr defTabSz="917966">
              <a:lnSpc>
                <a:spcPts val="3331"/>
              </a:lnSpc>
              <a:tabLst>
                <a:tab pos="50998" algn="l"/>
                <a:tab pos="446234" algn="l"/>
                <a:tab pos="2460659" algn="l"/>
              </a:tabLst>
              <a:defRPr/>
            </a:pPr>
            <a:r>
              <a:rPr lang="en-US" altLang="zh-CN" sz="2800" b="1" i="1" dirty="0" smtClean="0">
                <a:solidFill>
                  <a:srgbClr val="000000"/>
                </a:solidFill>
                <a:latin typeface="Times New Roman"/>
              </a:rPr>
              <a:t>	tube</a:t>
            </a:r>
            <a:r>
              <a:rPr lang="zh-CN" altLang="en-US" sz="2000" b="1" i="1" dirty="0" smtClean="0">
                <a:solidFill>
                  <a:srgbClr val="000000"/>
                </a:solidFill>
                <a:latin typeface="Times New Roman"/>
              </a:rPr>
              <a:t>三电极真空管</a:t>
            </a:r>
            <a:endParaRPr lang="en-US" altLang="zh-CN" sz="2000" b="1" i="1" dirty="0" smtClean="0">
              <a:solidFill>
                <a:srgbClr val="000000"/>
              </a:solidFill>
              <a:latin typeface="Times New Roman"/>
            </a:endParaRPr>
          </a:p>
          <a:p>
            <a:pPr defTabSz="917966">
              <a:lnSpc>
                <a:spcPts val="4111"/>
              </a:lnSpc>
              <a:tabLst>
                <a:tab pos="50998" algn="l"/>
                <a:tab pos="446234" algn="l"/>
                <a:tab pos="2460659" algn="l"/>
              </a:tabLst>
              <a:defRPr/>
            </a:pPr>
            <a:r>
              <a:rPr lang="en-US" altLang="zh-CN" sz="2800" b="1" i="1" dirty="0" smtClean="0">
                <a:solidFill>
                  <a:srgbClr val="000000"/>
                </a:solidFill>
                <a:latin typeface="Times New Roman"/>
              </a:rPr>
              <a:t>	</a:t>
            </a:r>
            <a:r>
              <a:rPr lang="zh-CN" altLang="en-US" sz="2800" dirty="0" smtClean="0">
                <a:solidFill>
                  <a:srgbClr val="000000"/>
                </a:solidFill>
                <a:latin typeface="Times New Roman"/>
              </a:rPr>
              <a:t>第一台数字电子计算机</a:t>
            </a:r>
            <a:r>
              <a:rPr lang="en-US" altLang="zh-CN" sz="2800" dirty="0" smtClean="0">
                <a:solidFill>
                  <a:srgbClr val="000000"/>
                </a:solidFill>
                <a:latin typeface="Tahoma"/>
              </a:rPr>
              <a:t>-ENIAC  -1946</a:t>
            </a:r>
            <a:r>
              <a:rPr lang="zh-CN" altLang="en-US" sz="2800" dirty="0" smtClean="0">
                <a:solidFill>
                  <a:srgbClr val="000000"/>
                </a:solidFill>
                <a:latin typeface="Tahoma"/>
              </a:rPr>
              <a:t>年</a:t>
            </a:r>
            <a:r>
              <a:rPr lang="en-US" altLang="zh-CN" sz="2800" dirty="0" smtClean="0">
                <a:solidFill>
                  <a:srgbClr val="000000"/>
                </a:solidFill>
                <a:latin typeface="Tahoma"/>
              </a:rPr>
              <a:t>2</a:t>
            </a:r>
            <a:r>
              <a:rPr lang="zh-CN" altLang="en-US" sz="2800" dirty="0" smtClean="0">
                <a:solidFill>
                  <a:srgbClr val="000000"/>
                </a:solidFill>
                <a:latin typeface="Tahoma"/>
              </a:rPr>
              <a:t>月</a:t>
            </a:r>
            <a:endParaRPr lang="en-US" altLang="zh-CN" sz="2800" dirty="0" smtClean="0">
              <a:solidFill>
                <a:srgbClr val="000000"/>
              </a:solidFill>
              <a:latin typeface="Tahoma"/>
            </a:endParaRPr>
          </a:p>
          <a:p>
            <a:pPr defTabSz="917966">
              <a:lnSpc>
                <a:spcPts val="3458"/>
              </a:lnSpc>
              <a:tabLst>
                <a:tab pos="50998" algn="l"/>
                <a:tab pos="446234" algn="l"/>
                <a:tab pos="2460659" algn="l"/>
              </a:tabLst>
              <a:defRPr/>
            </a:pPr>
            <a:r>
              <a:rPr lang="en-US" altLang="zh-CN" sz="2800" dirty="0" smtClean="0">
                <a:solidFill>
                  <a:srgbClr val="000000"/>
                </a:solidFill>
                <a:latin typeface="Tahoma"/>
              </a:rPr>
              <a:t>		</a:t>
            </a:r>
            <a:r>
              <a:rPr lang="en-US" altLang="zh-CN" sz="2400" dirty="0" smtClean="0">
                <a:solidFill>
                  <a:srgbClr val="000000"/>
                </a:solidFill>
                <a:latin typeface="Tahoma"/>
              </a:rPr>
              <a:t>18000</a:t>
            </a:r>
            <a:r>
              <a:rPr lang="zh-CN" altLang="en-US" sz="2400" dirty="0" smtClean="0">
                <a:solidFill>
                  <a:srgbClr val="000000"/>
                </a:solidFill>
                <a:latin typeface="Times New Roman"/>
              </a:rPr>
              <a:t>个真空管（电子管）</a:t>
            </a:r>
          </a:p>
          <a:p>
            <a:pPr defTabSz="917966">
              <a:lnSpc>
                <a:spcPts val="1004"/>
              </a:lnSpc>
              <a:tabLst>
                <a:tab pos="50998" algn="l"/>
                <a:tab pos="446234" algn="l"/>
                <a:tab pos="2460659" algn="l"/>
              </a:tabLst>
              <a:defRPr/>
            </a:pPr>
            <a:endParaRPr lang="zh-CN" altLang="en-US" sz="2400" dirty="0" smtClean="0">
              <a:solidFill>
                <a:srgbClr val="000000"/>
              </a:solidFill>
              <a:latin typeface="Times New Roman"/>
            </a:endParaRPr>
          </a:p>
          <a:p>
            <a:pPr defTabSz="917966">
              <a:lnSpc>
                <a:spcPts val="1004"/>
              </a:lnSpc>
              <a:tabLst>
                <a:tab pos="50998" algn="l"/>
                <a:tab pos="446234" algn="l"/>
                <a:tab pos="2460659" algn="l"/>
              </a:tabLst>
              <a:defRPr/>
            </a:pPr>
            <a:endParaRPr lang="zh-CN" altLang="en-US" sz="2400" dirty="0" smtClean="0">
              <a:solidFill>
                <a:srgbClr val="000000"/>
              </a:solidFill>
              <a:latin typeface="Times New Roman"/>
            </a:endParaRPr>
          </a:p>
          <a:p>
            <a:pPr defTabSz="917966">
              <a:lnSpc>
                <a:spcPts val="1004"/>
              </a:lnSpc>
              <a:tabLst>
                <a:tab pos="50998" algn="l"/>
                <a:tab pos="446234" algn="l"/>
                <a:tab pos="2460659" algn="l"/>
              </a:tabLst>
              <a:defRPr/>
            </a:pPr>
            <a:endParaRPr lang="zh-CN" altLang="en-US" sz="2400" dirty="0" smtClean="0">
              <a:solidFill>
                <a:srgbClr val="000000"/>
              </a:solidFill>
              <a:latin typeface="Times New Roman"/>
            </a:endParaRPr>
          </a:p>
          <a:p>
            <a:pPr defTabSz="917966">
              <a:lnSpc>
                <a:spcPts val="1004"/>
              </a:lnSpc>
              <a:tabLst>
                <a:tab pos="50998" algn="l"/>
                <a:tab pos="446234" algn="l"/>
                <a:tab pos="2460659" algn="l"/>
              </a:tabLst>
              <a:defRPr/>
            </a:pPr>
            <a:endParaRPr lang="zh-CN" altLang="en-US" sz="2400" dirty="0" smtClean="0">
              <a:solidFill>
                <a:srgbClr val="000000"/>
              </a:solidFill>
              <a:latin typeface="Times New Roman"/>
            </a:endParaRPr>
          </a:p>
          <a:p>
            <a:pPr defTabSz="917966">
              <a:lnSpc>
                <a:spcPts val="1004"/>
              </a:lnSpc>
              <a:tabLst>
                <a:tab pos="50998" algn="l"/>
                <a:tab pos="446234" algn="l"/>
                <a:tab pos="2460659" algn="l"/>
              </a:tabLst>
              <a:defRPr/>
            </a:pPr>
            <a:endParaRPr lang="zh-CN" altLang="en-US" sz="2400" dirty="0" smtClean="0">
              <a:solidFill>
                <a:srgbClr val="000000"/>
              </a:solidFill>
              <a:latin typeface="Times New Roman"/>
            </a:endParaRPr>
          </a:p>
          <a:p>
            <a:pPr defTabSz="917966">
              <a:lnSpc>
                <a:spcPts val="3078"/>
              </a:lnSpc>
              <a:tabLst>
                <a:tab pos="50998" algn="l"/>
                <a:tab pos="446234" algn="l"/>
                <a:tab pos="2460659" algn="l"/>
              </a:tabLst>
              <a:defRPr/>
            </a:pPr>
            <a:r>
              <a:rPr lang="zh-CN" altLang="en-US" sz="2400" dirty="0" smtClean="0">
                <a:solidFill>
                  <a:srgbClr val="000000"/>
                </a:solidFill>
                <a:latin typeface="Times New Roman"/>
              </a:rPr>
              <a:t>			</a:t>
            </a:r>
            <a:r>
              <a:rPr lang="en-US" altLang="zh-CN" sz="2800" dirty="0" err="1" smtClean="0">
                <a:solidFill>
                  <a:srgbClr val="000000"/>
                </a:solidFill>
                <a:latin typeface="Times New Roman"/>
              </a:rPr>
              <a:t>Presper</a:t>
            </a:r>
            <a:r>
              <a:rPr lang="en-US" altLang="zh-CN" sz="2800" dirty="0" smtClean="0">
                <a:solidFill>
                  <a:srgbClr val="000000"/>
                </a:solidFill>
                <a:latin typeface="Times New Roman"/>
              </a:rPr>
              <a:t> Eckert</a:t>
            </a:r>
          </a:p>
          <a:p>
            <a:pPr defTabSz="917966">
              <a:lnSpc>
                <a:spcPts val="1004"/>
              </a:lnSpc>
              <a:tabLst>
                <a:tab pos="50998" algn="l"/>
                <a:tab pos="446234" algn="l"/>
                <a:tab pos="2460659" algn="l"/>
              </a:tabLst>
              <a:defRPr/>
            </a:pPr>
            <a:endParaRPr lang="en-US" altLang="zh-CN" sz="2800" dirty="0" smtClean="0">
              <a:solidFill>
                <a:srgbClr val="000000"/>
              </a:solidFill>
              <a:latin typeface="Times New Roman"/>
            </a:endParaRPr>
          </a:p>
          <a:p>
            <a:pPr defTabSz="917966">
              <a:lnSpc>
                <a:spcPts val="3002"/>
              </a:lnSpc>
              <a:tabLst>
                <a:tab pos="50998" algn="l"/>
                <a:tab pos="446234" algn="l"/>
                <a:tab pos="2460659" algn="l"/>
              </a:tabLst>
              <a:defRPr/>
            </a:pPr>
            <a:r>
              <a:rPr lang="en-US" altLang="zh-CN" sz="2800" dirty="0" smtClean="0">
                <a:solidFill>
                  <a:srgbClr val="000000"/>
                </a:solidFill>
                <a:latin typeface="Times New Roman"/>
              </a:rPr>
              <a:t>			John </a:t>
            </a:r>
            <a:r>
              <a:rPr lang="en-US" altLang="zh-CN" sz="2800" dirty="0" err="1" smtClean="0">
                <a:solidFill>
                  <a:srgbClr val="000000"/>
                </a:solidFill>
                <a:latin typeface="Times New Roman"/>
              </a:rPr>
              <a:t>Mauchly</a:t>
            </a:r>
            <a:endParaRPr lang="zh-CN" altLang="en-US" sz="2800" dirty="0">
              <a:solidFill>
                <a:srgbClr val="000000"/>
              </a:solid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body" idx="4294967295"/>
            <p:custDataLst>
              <p:tags r:id="rId1"/>
            </p:custDataLst>
          </p:nvPr>
        </p:nvSpPr>
        <p:spPr>
          <a:xfrm>
            <a:off x="916858" y="1371600"/>
            <a:ext cx="8229600" cy="4525963"/>
          </a:xfrm>
        </p:spPr>
        <p:txBody>
          <a:bodyPr>
            <a:normAutofit fontScale="92500" lnSpcReduction="20000"/>
          </a:bodyPr>
          <a:lstStyle/>
          <a:p>
            <a:pPr eaLnBrk="1" hangingPunct="1"/>
            <a:r>
              <a:rPr lang="en-US" b="1" dirty="0" smtClean="0"/>
              <a:t>Background</a:t>
            </a:r>
          </a:p>
          <a:p>
            <a:pPr eaLnBrk="1" hangingPunct="1"/>
            <a:r>
              <a:rPr lang="en-US" b="1" dirty="0" smtClean="0"/>
              <a:t>The Game Plan</a:t>
            </a:r>
            <a:endParaRPr lang="en-US" dirty="0" smtClean="0"/>
          </a:p>
          <a:p>
            <a:pPr eaLnBrk="1" hangingPunct="1"/>
            <a:r>
              <a:rPr lang="en-US" b="1" dirty="0" smtClean="0"/>
              <a:t>The Art of Managing Complexity</a:t>
            </a:r>
            <a:endParaRPr lang="en-US" dirty="0" smtClean="0"/>
          </a:p>
          <a:p>
            <a:pPr eaLnBrk="1" hangingPunct="1"/>
            <a:r>
              <a:rPr lang="en-US" b="1" dirty="0" smtClean="0"/>
              <a:t>The Digital Abstraction</a:t>
            </a:r>
            <a:endParaRPr lang="en-US" dirty="0" smtClean="0"/>
          </a:p>
          <a:p>
            <a:pPr eaLnBrk="1" hangingPunct="1"/>
            <a:r>
              <a:rPr lang="en-US" b="1" dirty="0" smtClean="0"/>
              <a:t>Number Systems</a:t>
            </a:r>
            <a:endParaRPr lang="en-US" dirty="0" smtClean="0"/>
          </a:p>
          <a:p>
            <a:pPr eaLnBrk="1" hangingPunct="1"/>
            <a:r>
              <a:rPr lang="en-US" b="1" dirty="0" smtClean="0"/>
              <a:t>Logic Gates</a:t>
            </a:r>
            <a:endParaRPr lang="en-US" dirty="0" smtClean="0"/>
          </a:p>
          <a:p>
            <a:pPr eaLnBrk="1" hangingPunct="1"/>
            <a:r>
              <a:rPr lang="en-US" b="1" dirty="0" smtClean="0"/>
              <a:t>Logic Levels</a:t>
            </a:r>
            <a:endParaRPr lang="en-US" dirty="0" smtClean="0"/>
          </a:p>
          <a:p>
            <a:pPr eaLnBrk="1" hangingPunct="1"/>
            <a:r>
              <a:rPr lang="en-US" b="1" dirty="0" smtClean="0"/>
              <a:t>CMOS Transistors</a:t>
            </a:r>
            <a:endParaRPr lang="en-US" dirty="0" smtClean="0"/>
          </a:p>
          <a:p>
            <a:pPr eaLnBrk="1" hangingPunct="1"/>
            <a:r>
              <a:rPr lang="en-US" b="1" dirty="0" smtClean="0"/>
              <a:t>Power Consumption</a:t>
            </a:r>
            <a:endParaRPr lang="en-US" dirty="0" smtClean="0"/>
          </a:p>
          <a:p>
            <a:pPr eaLnBrk="1" hangingPunct="1"/>
            <a:endParaRPr lang="en-GB"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Chapter 1 :: Topics</a:t>
            </a:r>
            <a:endParaRPr lang="en-US" sz="4400" dirty="0">
              <a:solidFill>
                <a:schemeClr val="bg1"/>
              </a:solidFill>
              <a:latin typeface="+mj-lt"/>
            </a:endParaRPr>
          </a:p>
        </p:txBody>
      </p:sp>
    </p:spTree>
    <p:extLst>
      <p:ext uri="{BB962C8B-B14F-4D97-AF65-F5344CB8AC3E}">
        <p14:creationId xmlns="" xmlns:p14="http://schemas.microsoft.com/office/powerpoint/2010/main" val="737524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356184" y="3352118"/>
            <a:ext cx="2368781" cy="459755"/>
          </a:xfrm>
          <a:custGeom>
            <a:avLst/>
            <a:gdLst/>
            <a:ahLst/>
            <a:cxnLst/>
            <a:rect l="0" t="0" r="0" b="0"/>
            <a:pathLst>
              <a:path w="2362201" h="457201">
                <a:moveTo>
                  <a:pt x="76200" y="0"/>
                </a:moveTo>
                <a:cubicBezTo>
                  <a:pt x="34290" y="0"/>
                  <a:pt x="0" y="34290"/>
                  <a:pt x="0" y="76200"/>
                </a:cubicBezTo>
                <a:lnTo>
                  <a:pt x="0" y="381000"/>
                </a:lnTo>
                <a:cubicBezTo>
                  <a:pt x="0" y="422910"/>
                  <a:pt x="34290" y="457200"/>
                  <a:pt x="76200" y="457200"/>
                </a:cubicBezTo>
                <a:lnTo>
                  <a:pt x="2286000" y="457200"/>
                </a:lnTo>
                <a:cubicBezTo>
                  <a:pt x="2327911" y="457200"/>
                  <a:pt x="2362200" y="422910"/>
                  <a:pt x="2362200" y="381000"/>
                </a:cubicBezTo>
                <a:lnTo>
                  <a:pt x="2362200" y="76200"/>
                </a:lnTo>
                <a:cubicBezTo>
                  <a:pt x="2362200" y="34290"/>
                  <a:pt x="2327911" y="0"/>
                  <a:pt x="22860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E8.tmp"/>
          <p:cNvPicPr>
            <a:picLocks/>
          </p:cNvPicPr>
          <p:nvPr/>
        </p:nvPicPr>
        <p:blipFill>
          <a:blip r:embed="rId2"/>
          <a:stretch>
            <a:fillRect/>
          </a:stretch>
        </p:blipFill>
        <p:spPr>
          <a:xfrm>
            <a:off x="101883" y="523609"/>
            <a:ext cx="8914763" cy="3448156"/>
          </a:xfrm>
          <a:prstGeom prst="rect">
            <a:avLst/>
          </a:prstGeom>
        </p:spPr>
      </p:pic>
      <p:pic>
        <p:nvPicPr>
          <p:cNvPr id="7" name="图片 6" descr="ws_1EA.tmp"/>
          <p:cNvPicPr>
            <a:picLocks/>
          </p:cNvPicPr>
          <p:nvPr/>
        </p:nvPicPr>
        <p:blipFill>
          <a:blip r:embed="rId3"/>
          <a:stretch>
            <a:fillRect/>
          </a:stretch>
        </p:blipFill>
        <p:spPr>
          <a:xfrm>
            <a:off x="6074774" y="4712480"/>
            <a:ext cx="1413627" cy="1787933"/>
          </a:xfrm>
          <a:prstGeom prst="rect">
            <a:avLst/>
          </a:prstGeom>
        </p:spPr>
      </p:pic>
      <p:sp>
        <p:nvSpPr>
          <p:cNvPr id="8" name="TextBox 7"/>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21</a:t>
            </a:r>
            <a:endParaRPr lang="zh-CN" altLang="en-US" sz="1400" dirty="0">
              <a:solidFill>
                <a:srgbClr val="000000"/>
              </a:solidFill>
              <a:latin typeface="Tahoma"/>
            </a:endParaRPr>
          </a:p>
        </p:txBody>
      </p:sp>
      <p:sp>
        <p:nvSpPr>
          <p:cNvPr id="10" name="TextBox 9"/>
          <p:cNvSpPr txBox="1"/>
          <p:nvPr/>
        </p:nvSpPr>
        <p:spPr>
          <a:xfrm>
            <a:off x="1233682" y="602824"/>
            <a:ext cx="7715847" cy="5583823"/>
          </a:xfrm>
          <a:prstGeom prst="rect">
            <a:avLst/>
          </a:prstGeom>
          <a:noFill/>
        </p:spPr>
        <p:txBody>
          <a:bodyPr vert="horz" wrap="none" lIns="0" tIns="0" rIns="0" bIns="0" rtlCol="0">
            <a:spAutoFit/>
          </a:bodyPr>
          <a:lstStyle/>
          <a:p>
            <a:pPr defTabSz="917966">
              <a:lnSpc>
                <a:spcPts val="4014"/>
              </a:lnSpc>
              <a:tabLst>
                <a:tab pos="101996" algn="l"/>
                <a:tab pos="497232" algn="l"/>
              </a:tabLst>
              <a:defRPr/>
            </a:pPr>
            <a:r>
              <a:rPr lang="zh-CN" altLang="en-US" sz="4000" dirty="0" smtClean="0">
                <a:solidFill>
                  <a:srgbClr val="33339A"/>
                </a:solidFill>
                <a:latin typeface="Times New Roman"/>
              </a:rPr>
              <a:t>晶体管（第二代数字电子计算机）</a:t>
            </a:r>
          </a:p>
          <a:p>
            <a:pPr defTabSz="917966">
              <a:lnSpc>
                <a:spcPts val="1004"/>
              </a:lnSpc>
              <a:tabLst>
                <a:tab pos="101996" algn="l"/>
                <a:tab pos="497232" algn="l"/>
              </a:tabLst>
              <a:defRPr/>
            </a:pPr>
            <a:endParaRPr lang="zh-CN" altLang="en-US" sz="4000" dirty="0" smtClean="0">
              <a:solidFill>
                <a:srgbClr val="33339A"/>
              </a:solidFill>
              <a:latin typeface="Times New Roman"/>
            </a:endParaRPr>
          </a:p>
          <a:p>
            <a:pPr defTabSz="917966">
              <a:lnSpc>
                <a:spcPts val="1004"/>
              </a:lnSpc>
              <a:tabLst>
                <a:tab pos="101996" algn="l"/>
                <a:tab pos="497232" algn="l"/>
              </a:tabLst>
              <a:defRPr/>
            </a:pPr>
            <a:endParaRPr lang="zh-CN" altLang="en-US" sz="4000" dirty="0" smtClean="0">
              <a:solidFill>
                <a:srgbClr val="33339A"/>
              </a:solidFill>
              <a:latin typeface="Times New Roman"/>
            </a:endParaRPr>
          </a:p>
          <a:p>
            <a:pPr defTabSz="917966">
              <a:lnSpc>
                <a:spcPts val="1004"/>
              </a:lnSpc>
              <a:tabLst>
                <a:tab pos="101996" algn="l"/>
                <a:tab pos="497232" algn="l"/>
              </a:tabLst>
              <a:defRPr/>
            </a:pPr>
            <a:endParaRPr lang="zh-CN" altLang="en-US" sz="4000" dirty="0" smtClean="0">
              <a:solidFill>
                <a:srgbClr val="33339A"/>
              </a:solidFill>
              <a:latin typeface="Times New Roman"/>
            </a:endParaRPr>
          </a:p>
          <a:p>
            <a:pPr defTabSz="917966">
              <a:lnSpc>
                <a:spcPts val="4095"/>
              </a:lnSpc>
              <a:tabLst>
                <a:tab pos="101996" algn="l"/>
                <a:tab pos="497232" algn="l"/>
              </a:tabLst>
              <a:defRPr/>
            </a:pPr>
            <a:r>
              <a:rPr lang="zh-CN" altLang="en-US" sz="4000" dirty="0" smtClean="0">
                <a:solidFill>
                  <a:srgbClr val="33339A"/>
                </a:solidFill>
                <a:latin typeface="Times New Roman"/>
              </a:rPr>
              <a:t>	</a:t>
            </a:r>
            <a:r>
              <a:rPr lang="en-US" altLang="zh-CN" sz="2800" dirty="0" smtClean="0">
                <a:solidFill>
                  <a:srgbClr val="000000"/>
                </a:solidFill>
                <a:latin typeface="Tahoma"/>
              </a:rPr>
              <a:t>1947.12.23 Bell Labs</a:t>
            </a:r>
          </a:p>
          <a:p>
            <a:pPr defTabSz="917966">
              <a:lnSpc>
                <a:spcPts val="1004"/>
              </a:lnSpc>
              <a:tabLst>
                <a:tab pos="101996" algn="l"/>
                <a:tab pos="497232" algn="l"/>
              </a:tabLst>
              <a:defRPr/>
            </a:pPr>
            <a:endParaRPr lang="en-US" altLang="zh-CN" sz="2800" dirty="0" smtClean="0">
              <a:solidFill>
                <a:srgbClr val="000000"/>
              </a:solidFill>
              <a:latin typeface="Tahoma"/>
            </a:endParaRPr>
          </a:p>
          <a:p>
            <a:pPr defTabSz="917966">
              <a:lnSpc>
                <a:spcPts val="2403"/>
              </a:lnSpc>
              <a:tabLst>
                <a:tab pos="101996" algn="l"/>
                <a:tab pos="497232" algn="l"/>
              </a:tabLst>
              <a:defRPr/>
            </a:pPr>
            <a:r>
              <a:rPr lang="en-US" altLang="zh-CN" sz="2800" dirty="0" smtClean="0">
                <a:solidFill>
                  <a:srgbClr val="000000"/>
                </a:solidFill>
                <a:latin typeface="Tahoma"/>
              </a:rPr>
              <a:t>		</a:t>
            </a:r>
            <a:r>
              <a:rPr lang="en-US" altLang="zh-CN" sz="2400" b="1" i="1" dirty="0" smtClean="0">
                <a:solidFill>
                  <a:srgbClr val="000000"/>
                </a:solidFill>
                <a:latin typeface="Times New Roman"/>
              </a:rPr>
              <a:t>John Bardeen</a:t>
            </a:r>
          </a:p>
          <a:p>
            <a:pPr defTabSz="917966">
              <a:lnSpc>
                <a:spcPts val="1004"/>
              </a:lnSpc>
              <a:tabLst>
                <a:tab pos="101996" algn="l"/>
                <a:tab pos="497232" algn="l"/>
              </a:tabLst>
              <a:defRPr/>
            </a:pPr>
            <a:endParaRPr lang="en-US" altLang="zh-CN" sz="2400" b="1" i="1" dirty="0" smtClean="0">
              <a:solidFill>
                <a:srgbClr val="000000"/>
              </a:solidFill>
              <a:latin typeface="Times New Roman"/>
            </a:endParaRPr>
          </a:p>
          <a:p>
            <a:pPr defTabSz="917966">
              <a:lnSpc>
                <a:spcPts val="2460"/>
              </a:lnSpc>
              <a:tabLst>
                <a:tab pos="101996" algn="l"/>
                <a:tab pos="497232" algn="l"/>
              </a:tabLst>
              <a:defRPr/>
            </a:pPr>
            <a:r>
              <a:rPr lang="en-US" altLang="zh-CN" sz="2400" b="1" i="1" dirty="0" smtClean="0">
                <a:solidFill>
                  <a:srgbClr val="000000"/>
                </a:solidFill>
                <a:latin typeface="Times New Roman"/>
              </a:rPr>
              <a:t>		Walter Brattain</a:t>
            </a:r>
          </a:p>
          <a:p>
            <a:pPr defTabSz="917966">
              <a:lnSpc>
                <a:spcPts val="1004"/>
              </a:lnSpc>
              <a:tabLst>
                <a:tab pos="101996" algn="l"/>
                <a:tab pos="497232" algn="l"/>
              </a:tabLst>
              <a:defRPr/>
            </a:pPr>
            <a:endParaRPr lang="en-US" altLang="zh-CN" sz="2400" b="1" i="1" dirty="0" smtClean="0">
              <a:solidFill>
                <a:srgbClr val="000000"/>
              </a:solidFill>
              <a:latin typeface="Times New Roman"/>
            </a:endParaRPr>
          </a:p>
          <a:p>
            <a:pPr defTabSz="917966">
              <a:lnSpc>
                <a:spcPts val="2460"/>
              </a:lnSpc>
              <a:tabLst>
                <a:tab pos="101996" algn="l"/>
                <a:tab pos="497232" algn="l"/>
              </a:tabLst>
              <a:defRPr/>
            </a:pPr>
            <a:r>
              <a:rPr lang="en-US" altLang="zh-CN" sz="2400" b="1" i="1" dirty="0" smtClean="0">
                <a:solidFill>
                  <a:srgbClr val="000000"/>
                </a:solidFill>
                <a:latin typeface="Times New Roman"/>
              </a:rPr>
              <a:t>		William Shockley</a:t>
            </a:r>
          </a:p>
          <a:p>
            <a:pPr defTabSz="917966">
              <a:lnSpc>
                <a:spcPts val="3463"/>
              </a:lnSpc>
              <a:tabLst>
                <a:tab pos="101996" algn="l"/>
                <a:tab pos="497232" algn="l"/>
              </a:tabLst>
              <a:defRPr/>
            </a:pPr>
            <a:r>
              <a:rPr lang="en-US" altLang="zh-CN" sz="2400" b="1" i="1" dirty="0" smtClean="0">
                <a:solidFill>
                  <a:srgbClr val="000000"/>
                </a:solidFill>
                <a:latin typeface="Times New Roman"/>
              </a:rPr>
              <a:t>		</a:t>
            </a:r>
            <a:r>
              <a:rPr lang="zh-CN" altLang="en-US" sz="2400" dirty="0" smtClean="0">
                <a:solidFill>
                  <a:srgbClr val="000000"/>
                </a:solidFill>
                <a:latin typeface="Times New Roman"/>
              </a:rPr>
              <a:t>发明晶体管</a:t>
            </a:r>
            <a:r>
              <a:rPr lang="en-US" altLang="zh-CN" sz="2400" dirty="0" smtClean="0">
                <a:solidFill>
                  <a:srgbClr val="000000"/>
                </a:solidFill>
                <a:latin typeface="Times New Roman"/>
              </a:rPr>
              <a:t>(Transistor)</a:t>
            </a:r>
          </a:p>
          <a:p>
            <a:pPr defTabSz="917966">
              <a:lnSpc>
                <a:spcPts val="3516"/>
              </a:lnSpc>
              <a:tabLst>
                <a:tab pos="101996" algn="l"/>
                <a:tab pos="497232" algn="l"/>
              </a:tabLst>
              <a:defRPr/>
            </a:pPr>
            <a:r>
              <a:rPr lang="en-US" altLang="zh-CN" sz="2400" dirty="0" smtClean="0">
                <a:solidFill>
                  <a:srgbClr val="000000"/>
                </a:solidFill>
                <a:latin typeface="Times New Roman"/>
              </a:rPr>
              <a:t>		</a:t>
            </a:r>
            <a:r>
              <a:rPr lang="en-US" altLang="zh-CN" sz="2400" dirty="0" smtClean="0">
                <a:solidFill>
                  <a:srgbClr val="000000"/>
                </a:solidFill>
                <a:latin typeface="Tahoma"/>
              </a:rPr>
              <a:t>1956</a:t>
            </a:r>
            <a:r>
              <a:rPr lang="zh-CN" altLang="en-US" sz="2400" dirty="0" smtClean="0">
                <a:solidFill>
                  <a:srgbClr val="000000"/>
                </a:solidFill>
                <a:latin typeface="Times New Roman"/>
              </a:rPr>
              <a:t>年诺贝尔物理学奖</a:t>
            </a:r>
          </a:p>
          <a:p>
            <a:pPr defTabSz="917966">
              <a:lnSpc>
                <a:spcPts val="4059"/>
              </a:lnSpc>
              <a:tabLst>
                <a:tab pos="101996" algn="l"/>
                <a:tab pos="497232" algn="l"/>
              </a:tabLst>
              <a:defRPr/>
            </a:pPr>
            <a:r>
              <a:rPr lang="zh-CN" altLang="en-US" sz="2400" dirty="0" smtClean="0">
                <a:solidFill>
                  <a:srgbClr val="000000"/>
                </a:solidFill>
                <a:latin typeface="Times New Roman"/>
              </a:rPr>
              <a:t>	</a:t>
            </a:r>
            <a:r>
              <a:rPr lang="en-US" altLang="zh-CN" sz="2800" dirty="0" smtClean="0">
                <a:solidFill>
                  <a:srgbClr val="000000"/>
                </a:solidFill>
                <a:latin typeface="Tahoma"/>
              </a:rPr>
              <a:t>1951 William Shockley invents the junction</a:t>
            </a:r>
          </a:p>
          <a:p>
            <a:pPr defTabSz="917966">
              <a:lnSpc>
                <a:spcPts val="3370"/>
              </a:lnSpc>
              <a:tabLst>
                <a:tab pos="101996" algn="l"/>
                <a:tab pos="497232" algn="l"/>
              </a:tabLst>
              <a:defRPr/>
            </a:pPr>
            <a:r>
              <a:rPr lang="en-US" altLang="zh-CN" sz="2800" dirty="0" smtClean="0">
                <a:solidFill>
                  <a:srgbClr val="000000"/>
                </a:solidFill>
                <a:latin typeface="Tahoma"/>
              </a:rPr>
              <a:t>	transistor</a:t>
            </a:r>
            <a:r>
              <a:rPr lang="zh-CN" altLang="en-US" sz="2800" dirty="0" smtClean="0">
                <a:solidFill>
                  <a:srgbClr val="000000"/>
                </a:solidFill>
                <a:latin typeface="Times New Roman"/>
              </a:rPr>
              <a:t>（结型晶体管）</a:t>
            </a:r>
            <a:r>
              <a:rPr lang="en-US" altLang="zh-CN" sz="2800" b="1" i="1" dirty="0" smtClean="0">
                <a:solidFill>
                  <a:srgbClr val="000000"/>
                </a:solidFill>
                <a:latin typeface="Times New Roman"/>
              </a:rPr>
              <a:t>.</a:t>
            </a:r>
          </a:p>
          <a:p>
            <a:pPr defTabSz="917966">
              <a:lnSpc>
                <a:spcPts val="4063"/>
              </a:lnSpc>
              <a:tabLst>
                <a:tab pos="101996" algn="l"/>
                <a:tab pos="497232" algn="l"/>
              </a:tabLst>
              <a:defRPr/>
            </a:pPr>
            <a:r>
              <a:rPr lang="en-US" altLang="zh-CN" sz="2800" b="1" i="1" dirty="0" smtClean="0">
                <a:solidFill>
                  <a:srgbClr val="000000"/>
                </a:solidFill>
                <a:latin typeface="Times New Roman"/>
              </a:rPr>
              <a:t>	</a:t>
            </a:r>
            <a:r>
              <a:rPr lang="en-US" altLang="zh-CN" sz="2800" dirty="0" smtClean="0">
                <a:solidFill>
                  <a:srgbClr val="000000"/>
                </a:solidFill>
                <a:latin typeface="Tahoma"/>
              </a:rPr>
              <a:t>1954 Texas Instruments</a:t>
            </a:r>
          </a:p>
          <a:p>
            <a:pPr defTabSz="917966">
              <a:lnSpc>
                <a:spcPts val="3458"/>
              </a:lnSpc>
              <a:tabLst>
                <a:tab pos="101996" algn="l"/>
                <a:tab pos="497232" algn="l"/>
              </a:tabLst>
              <a:defRPr/>
            </a:pPr>
            <a:r>
              <a:rPr lang="en-US" altLang="zh-CN" sz="2800" dirty="0" smtClean="0">
                <a:solidFill>
                  <a:srgbClr val="000000"/>
                </a:solidFill>
                <a:latin typeface="Tahoma"/>
              </a:rPr>
              <a:t>		</a:t>
            </a:r>
            <a:r>
              <a:rPr lang="en-US" altLang="zh-CN" sz="2400" dirty="0" smtClean="0">
                <a:solidFill>
                  <a:srgbClr val="000000"/>
                </a:solidFill>
                <a:latin typeface="Tahoma"/>
              </a:rPr>
              <a:t>silicon transistor.</a:t>
            </a:r>
            <a:endParaRPr lang="zh-CN" altLang="en-US" sz="2400" dirty="0">
              <a:solidFill>
                <a:srgbClr val="000000"/>
              </a:solidFill>
              <a:latin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286413" y="1513102"/>
            <a:ext cx="1757483" cy="459754"/>
          </a:xfrm>
          <a:custGeom>
            <a:avLst/>
            <a:gdLst/>
            <a:ahLst/>
            <a:cxnLst/>
            <a:rect l="0" t="0" r="0" b="0"/>
            <a:pathLst>
              <a:path w="1752601" h="457200">
                <a:moveTo>
                  <a:pt x="76200" y="0"/>
                </a:moveTo>
                <a:cubicBezTo>
                  <a:pt x="34290" y="0"/>
                  <a:pt x="0" y="34289"/>
                  <a:pt x="0" y="76200"/>
                </a:cubicBezTo>
                <a:lnTo>
                  <a:pt x="0" y="380999"/>
                </a:lnTo>
                <a:cubicBezTo>
                  <a:pt x="0" y="422909"/>
                  <a:pt x="34290" y="457199"/>
                  <a:pt x="76200" y="457199"/>
                </a:cubicBezTo>
                <a:lnTo>
                  <a:pt x="1676400" y="457199"/>
                </a:lnTo>
                <a:cubicBezTo>
                  <a:pt x="1718310" y="457199"/>
                  <a:pt x="1752600" y="422909"/>
                  <a:pt x="1752600" y="380999"/>
                </a:cubicBezTo>
                <a:lnTo>
                  <a:pt x="1752600" y="76200"/>
                </a:lnTo>
                <a:cubicBezTo>
                  <a:pt x="1752600" y="34289"/>
                  <a:pt x="1718310" y="0"/>
                  <a:pt x="16764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EB.tmp"/>
          <p:cNvPicPr>
            <a:picLocks/>
          </p:cNvPicPr>
          <p:nvPr/>
        </p:nvPicPr>
        <p:blipFill>
          <a:blip r:embed="rId3"/>
          <a:stretch>
            <a:fillRect/>
          </a:stretch>
        </p:blipFill>
        <p:spPr>
          <a:xfrm>
            <a:off x="101883" y="523609"/>
            <a:ext cx="8596379" cy="932279"/>
          </a:xfrm>
          <a:prstGeom prst="rect">
            <a:avLst/>
          </a:prstGeom>
        </p:spPr>
      </p:pic>
      <p:pic>
        <p:nvPicPr>
          <p:cNvPr id="7" name="图片 6" descr="ws_1EC.tmp"/>
          <p:cNvPicPr>
            <a:picLocks/>
          </p:cNvPicPr>
          <p:nvPr/>
        </p:nvPicPr>
        <p:blipFill>
          <a:blip r:embed="rId4"/>
          <a:stretch>
            <a:fillRect/>
          </a:stretch>
        </p:blipFill>
        <p:spPr>
          <a:xfrm>
            <a:off x="5934685" y="2107207"/>
            <a:ext cx="2648958" cy="1762391"/>
          </a:xfrm>
          <a:prstGeom prst="rect">
            <a:avLst/>
          </a:prstGeom>
        </p:spPr>
      </p:pic>
      <p:pic>
        <p:nvPicPr>
          <p:cNvPr id="8" name="图片 7" descr="ws_1EE.tmp"/>
          <p:cNvPicPr>
            <a:picLocks/>
          </p:cNvPicPr>
          <p:nvPr/>
        </p:nvPicPr>
        <p:blipFill>
          <a:blip r:embed="rId5"/>
          <a:stretch>
            <a:fillRect/>
          </a:stretch>
        </p:blipFill>
        <p:spPr>
          <a:xfrm>
            <a:off x="5934685" y="5018983"/>
            <a:ext cx="2317838" cy="1634682"/>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22</a:t>
            </a:r>
            <a:endParaRPr lang="zh-CN" altLang="en-US" sz="1400" dirty="0">
              <a:solidFill>
                <a:srgbClr val="000000"/>
              </a:solidFill>
              <a:latin typeface="Tahoma"/>
            </a:endParaRPr>
          </a:p>
        </p:txBody>
      </p:sp>
      <p:sp>
        <p:nvSpPr>
          <p:cNvPr id="11" name="TextBox 10"/>
          <p:cNvSpPr txBox="1"/>
          <p:nvPr/>
        </p:nvSpPr>
        <p:spPr>
          <a:xfrm>
            <a:off x="1233682" y="543787"/>
            <a:ext cx="7575792" cy="6001643"/>
          </a:xfrm>
          <a:prstGeom prst="rect">
            <a:avLst/>
          </a:prstGeom>
          <a:noFill/>
        </p:spPr>
        <p:txBody>
          <a:bodyPr vert="horz" wrap="none" lIns="0" tIns="0" rIns="0" bIns="0" rtlCol="0">
            <a:spAutoFit/>
          </a:bodyPr>
          <a:lstStyle/>
          <a:p>
            <a:pPr defTabSz="917966">
              <a:lnSpc>
                <a:spcPts val="4845"/>
              </a:lnSpc>
              <a:tabLst>
                <a:tab pos="101996" algn="l"/>
                <a:tab pos="497232" algn="l"/>
              </a:tabLst>
              <a:defRPr/>
            </a:pPr>
            <a:r>
              <a:rPr lang="zh-CN" altLang="en-US" sz="4000" dirty="0" smtClean="0">
                <a:solidFill>
                  <a:srgbClr val="33339A"/>
                </a:solidFill>
                <a:latin typeface="Times New Roman"/>
              </a:rPr>
              <a:t>集成电路</a:t>
            </a:r>
            <a:r>
              <a:rPr lang="en-US" altLang="zh-CN" sz="4000" dirty="0" smtClean="0">
                <a:solidFill>
                  <a:srgbClr val="33339A"/>
                </a:solidFill>
                <a:latin typeface="Tahoma"/>
              </a:rPr>
              <a:t>(</a:t>
            </a:r>
            <a:r>
              <a:rPr lang="zh-CN" altLang="en-US" sz="4000" dirty="0" smtClean="0">
                <a:solidFill>
                  <a:srgbClr val="33339A"/>
                </a:solidFill>
                <a:latin typeface="Times New Roman"/>
              </a:rPr>
              <a:t>第三代数字电子计算机</a:t>
            </a:r>
            <a:r>
              <a:rPr lang="en-US" altLang="zh-CN" sz="4000" dirty="0" smtClean="0">
                <a:solidFill>
                  <a:srgbClr val="33339A"/>
                </a:solidFill>
                <a:latin typeface="Tahoma"/>
              </a:rPr>
              <a:t>)</a:t>
            </a:r>
          </a:p>
          <a:p>
            <a:pPr defTabSz="917966">
              <a:lnSpc>
                <a:spcPts val="1004"/>
              </a:lnSpc>
              <a:tabLst>
                <a:tab pos="101996" algn="l"/>
                <a:tab pos="497232" algn="l"/>
              </a:tabLst>
              <a:defRPr/>
            </a:pPr>
            <a:endParaRPr lang="en-US" altLang="zh-CN" sz="4000" dirty="0" smtClean="0">
              <a:solidFill>
                <a:srgbClr val="33339A"/>
              </a:solidFill>
              <a:latin typeface="Tahoma"/>
            </a:endParaRPr>
          </a:p>
          <a:p>
            <a:pPr defTabSz="917966">
              <a:lnSpc>
                <a:spcPts val="1004"/>
              </a:lnSpc>
              <a:tabLst>
                <a:tab pos="101996" algn="l"/>
                <a:tab pos="497232" algn="l"/>
              </a:tabLst>
              <a:defRPr/>
            </a:pPr>
            <a:endParaRPr lang="en-US" altLang="zh-CN" sz="4000" dirty="0" smtClean="0">
              <a:solidFill>
                <a:srgbClr val="33339A"/>
              </a:solidFill>
              <a:latin typeface="Tahoma"/>
            </a:endParaRPr>
          </a:p>
          <a:p>
            <a:pPr defTabSz="917966">
              <a:lnSpc>
                <a:spcPts val="4060"/>
              </a:lnSpc>
              <a:tabLst>
                <a:tab pos="101996" algn="l"/>
                <a:tab pos="497232" algn="l"/>
              </a:tabLst>
              <a:defRPr/>
            </a:pPr>
            <a:r>
              <a:rPr lang="en-US" altLang="zh-CN" sz="4000" dirty="0" smtClean="0">
                <a:solidFill>
                  <a:srgbClr val="33339A"/>
                </a:solidFill>
                <a:latin typeface="Tahoma"/>
              </a:rPr>
              <a:t>	</a:t>
            </a:r>
            <a:r>
              <a:rPr lang="zh-CN" altLang="en-US" sz="3200" dirty="0" smtClean="0">
                <a:solidFill>
                  <a:srgbClr val="000000"/>
                </a:solidFill>
                <a:latin typeface="Times New Roman"/>
              </a:rPr>
              <a:t>集成电路 </a:t>
            </a:r>
            <a:r>
              <a:rPr lang="en-US" altLang="zh-CN" sz="3200" dirty="0" smtClean="0">
                <a:solidFill>
                  <a:srgbClr val="000000"/>
                </a:solidFill>
                <a:latin typeface="Tahoma"/>
              </a:rPr>
              <a:t>(Integrated Circuit, IC)</a:t>
            </a:r>
          </a:p>
          <a:p>
            <a:pPr defTabSz="917966">
              <a:lnSpc>
                <a:spcPts val="4234"/>
              </a:lnSpc>
              <a:tabLst>
                <a:tab pos="101996" algn="l"/>
                <a:tab pos="497232" algn="l"/>
              </a:tabLst>
              <a:defRPr/>
            </a:pPr>
            <a:r>
              <a:rPr lang="en-US" altLang="zh-CN" sz="3200" dirty="0" smtClean="0">
                <a:solidFill>
                  <a:srgbClr val="000000"/>
                </a:solidFill>
                <a:latin typeface="Tahoma"/>
              </a:rPr>
              <a:t>	1958</a:t>
            </a:r>
            <a:r>
              <a:rPr lang="zh-CN" altLang="en-US" sz="3200" dirty="0" smtClean="0">
                <a:solidFill>
                  <a:srgbClr val="000000"/>
                </a:solidFill>
                <a:latin typeface="Times New Roman"/>
              </a:rPr>
              <a:t>，德州仪器</a:t>
            </a:r>
            <a:r>
              <a:rPr lang="en-US" altLang="zh-CN" sz="3200" dirty="0" smtClean="0">
                <a:solidFill>
                  <a:srgbClr val="000000"/>
                </a:solidFill>
                <a:latin typeface="Tahoma"/>
              </a:rPr>
              <a:t>(TI)</a:t>
            </a:r>
          </a:p>
          <a:p>
            <a:pPr defTabSz="917966">
              <a:lnSpc>
                <a:spcPts val="3706"/>
              </a:lnSpc>
              <a:tabLst>
                <a:tab pos="101996" algn="l"/>
                <a:tab pos="497232" algn="l"/>
              </a:tabLst>
              <a:defRPr/>
            </a:pPr>
            <a:r>
              <a:rPr lang="en-US" altLang="zh-CN" sz="3200" dirty="0" smtClean="0">
                <a:solidFill>
                  <a:srgbClr val="000000"/>
                </a:solidFill>
                <a:latin typeface="Tahoma"/>
              </a:rPr>
              <a:t>		</a:t>
            </a:r>
            <a:r>
              <a:rPr lang="en-US" altLang="zh-CN" sz="2800" dirty="0" smtClean="0">
                <a:solidFill>
                  <a:srgbClr val="000000"/>
                </a:solidFill>
                <a:latin typeface="Tahoma"/>
              </a:rPr>
              <a:t>Jack </a:t>
            </a:r>
            <a:r>
              <a:rPr lang="en-US" altLang="zh-CN" sz="2800" dirty="0" err="1" smtClean="0">
                <a:solidFill>
                  <a:srgbClr val="000000"/>
                </a:solidFill>
                <a:latin typeface="Tahoma"/>
              </a:rPr>
              <a:t>Kilby</a:t>
            </a:r>
            <a:endParaRPr lang="en-US" altLang="zh-CN" sz="2800" dirty="0" smtClean="0">
              <a:solidFill>
                <a:srgbClr val="000000"/>
              </a:solidFill>
              <a:latin typeface="Tahoma"/>
            </a:endParaRPr>
          </a:p>
          <a:p>
            <a:pPr defTabSz="917966">
              <a:lnSpc>
                <a:spcPts val="3716"/>
              </a:lnSpc>
              <a:tabLst>
                <a:tab pos="101996" algn="l"/>
                <a:tab pos="497232"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用线连接</a:t>
            </a:r>
            <a:r>
              <a:rPr lang="en-US" altLang="zh-CN" sz="2800" dirty="0" smtClean="0">
                <a:solidFill>
                  <a:srgbClr val="000000"/>
                </a:solidFill>
                <a:latin typeface="Tahoma"/>
              </a:rPr>
              <a:t>5</a:t>
            </a:r>
            <a:r>
              <a:rPr lang="zh-CN" altLang="en-US" sz="2800" dirty="0" smtClean="0">
                <a:solidFill>
                  <a:srgbClr val="000000"/>
                </a:solidFill>
                <a:latin typeface="Times New Roman"/>
              </a:rPr>
              <a:t>个元件</a:t>
            </a:r>
          </a:p>
          <a:p>
            <a:pPr defTabSz="917966">
              <a:lnSpc>
                <a:spcPts val="3716"/>
              </a:lnSpc>
              <a:tabLst>
                <a:tab pos="101996" algn="l"/>
                <a:tab pos="497232" algn="l"/>
              </a:tabLst>
              <a:defRPr/>
            </a:pPr>
            <a:r>
              <a:rPr lang="zh-CN" altLang="en-US" sz="2800" dirty="0" smtClean="0">
                <a:solidFill>
                  <a:srgbClr val="000000"/>
                </a:solidFill>
                <a:latin typeface="Times New Roman"/>
              </a:rPr>
              <a:t>		</a:t>
            </a:r>
            <a:r>
              <a:rPr lang="en-US" altLang="zh-CN" sz="2800" dirty="0" smtClean="0">
                <a:solidFill>
                  <a:srgbClr val="000000"/>
                </a:solidFill>
                <a:latin typeface="Tahoma"/>
              </a:rPr>
              <a:t>2000</a:t>
            </a:r>
            <a:r>
              <a:rPr lang="zh-CN" altLang="en-US" sz="2800" dirty="0" smtClean="0">
                <a:solidFill>
                  <a:srgbClr val="000000"/>
                </a:solidFill>
                <a:latin typeface="Times New Roman"/>
              </a:rPr>
              <a:t>年诺贝尔物理学奖</a:t>
            </a:r>
          </a:p>
          <a:p>
            <a:pPr defTabSz="917966">
              <a:lnSpc>
                <a:spcPts val="4175"/>
              </a:lnSpc>
              <a:tabLst>
                <a:tab pos="101996" algn="l"/>
                <a:tab pos="497232" algn="l"/>
              </a:tabLst>
              <a:defRPr/>
            </a:pPr>
            <a:r>
              <a:rPr lang="zh-CN" altLang="en-US" sz="2800" dirty="0" smtClean="0">
                <a:solidFill>
                  <a:srgbClr val="000000"/>
                </a:solidFill>
                <a:latin typeface="Times New Roman"/>
              </a:rPr>
              <a:t>	</a:t>
            </a:r>
            <a:r>
              <a:rPr lang="en-US" altLang="zh-CN" sz="3200" dirty="0" smtClean="0">
                <a:solidFill>
                  <a:srgbClr val="000000"/>
                </a:solidFill>
                <a:latin typeface="Times New Roman"/>
              </a:rPr>
              <a:t>Robert </a:t>
            </a:r>
            <a:r>
              <a:rPr lang="en-US" altLang="zh-CN" sz="3200" dirty="0" err="1" smtClean="0">
                <a:solidFill>
                  <a:srgbClr val="000000"/>
                </a:solidFill>
                <a:latin typeface="Times New Roman"/>
              </a:rPr>
              <a:t>Noyce</a:t>
            </a:r>
            <a:r>
              <a:rPr lang="zh-CN" altLang="en-US" sz="3200" dirty="0" smtClean="0">
                <a:solidFill>
                  <a:srgbClr val="000000"/>
                </a:solidFill>
                <a:latin typeface="Times New Roman"/>
              </a:rPr>
              <a:t>，仙童</a:t>
            </a:r>
            <a:r>
              <a:rPr lang="en-US" altLang="zh-CN" sz="3200" dirty="0" smtClean="0">
                <a:solidFill>
                  <a:srgbClr val="000000"/>
                </a:solidFill>
                <a:latin typeface="Times New Roman"/>
              </a:rPr>
              <a:t>(Fairchild) </a:t>
            </a:r>
          </a:p>
          <a:p>
            <a:pPr defTabSz="917966">
              <a:lnSpc>
                <a:spcPts val="4175"/>
              </a:lnSpc>
              <a:tabLst>
                <a:tab pos="101996" algn="l"/>
                <a:tab pos="497232" algn="l"/>
              </a:tabLst>
              <a:defRPr/>
            </a:pPr>
            <a:r>
              <a:rPr lang="en-US" altLang="zh-CN" sz="3200" dirty="0" smtClean="0">
                <a:solidFill>
                  <a:srgbClr val="000000"/>
                </a:solidFill>
                <a:latin typeface="Times New Roman"/>
              </a:rPr>
              <a:t>                          - </a:t>
            </a:r>
            <a:r>
              <a:rPr lang="zh-CN" altLang="en-US" sz="2000" dirty="0" smtClean="0">
                <a:solidFill>
                  <a:srgbClr val="000000"/>
                </a:solidFill>
                <a:latin typeface="Times New Roman"/>
              </a:rPr>
              <a:t>半导体公司</a:t>
            </a:r>
            <a:r>
              <a:rPr lang="en-US" altLang="zh-CN" sz="2000" dirty="0" smtClean="0">
                <a:solidFill>
                  <a:srgbClr val="000000"/>
                </a:solidFill>
                <a:latin typeface="Times New Roman"/>
              </a:rPr>
              <a:t>/</a:t>
            </a:r>
            <a:r>
              <a:rPr lang="zh-CN" altLang="en-US" sz="2000" dirty="0" smtClean="0">
                <a:solidFill>
                  <a:srgbClr val="000000"/>
                </a:solidFill>
                <a:latin typeface="Times New Roman"/>
              </a:rPr>
              <a:t>飞兆半导体公司</a:t>
            </a:r>
            <a:endParaRPr lang="en-US" altLang="zh-CN" sz="2000" dirty="0" smtClean="0">
              <a:solidFill>
                <a:srgbClr val="000000"/>
              </a:solidFill>
              <a:latin typeface="Times New Roman"/>
            </a:endParaRPr>
          </a:p>
          <a:p>
            <a:pPr defTabSz="917966">
              <a:lnSpc>
                <a:spcPts val="4286"/>
              </a:lnSpc>
              <a:tabLst>
                <a:tab pos="101996" algn="l"/>
                <a:tab pos="497232" algn="l"/>
              </a:tabLst>
              <a:defRPr/>
            </a:pPr>
            <a:r>
              <a:rPr lang="en-US" altLang="zh-CN" sz="3200" dirty="0" smtClean="0">
                <a:solidFill>
                  <a:srgbClr val="000000"/>
                </a:solidFill>
                <a:latin typeface="Times New Roman"/>
              </a:rPr>
              <a:t>	</a:t>
            </a:r>
            <a:r>
              <a:rPr lang="en-US" altLang="zh-CN" sz="3200" dirty="0" smtClean="0">
                <a:solidFill>
                  <a:srgbClr val="000000"/>
                </a:solidFill>
                <a:latin typeface="Tahoma"/>
              </a:rPr>
              <a:t>1959</a:t>
            </a:r>
            <a:r>
              <a:rPr lang="zh-CN" altLang="en-US" sz="3200" dirty="0" smtClean="0">
                <a:solidFill>
                  <a:srgbClr val="000000"/>
                </a:solidFill>
                <a:latin typeface="Times New Roman"/>
              </a:rPr>
              <a:t>，德州仪器</a:t>
            </a:r>
            <a:r>
              <a:rPr lang="en-US" altLang="zh-CN" sz="3200" dirty="0" smtClean="0">
                <a:solidFill>
                  <a:srgbClr val="000000"/>
                </a:solidFill>
                <a:latin typeface="Tahoma"/>
              </a:rPr>
              <a:t>(TI)</a:t>
            </a:r>
            <a:r>
              <a:rPr lang="zh-CN" altLang="en-US" sz="3200" dirty="0" smtClean="0">
                <a:solidFill>
                  <a:srgbClr val="000000"/>
                </a:solidFill>
                <a:latin typeface="Times New Roman"/>
              </a:rPr>
              <a:t>，</a:t>
            </a:r>
            <a:r>
              <a:rPr lang="en-US" altLang="zh-CN" sz="3200" dirty="0" smtClean="0">
                <a:solidFill>
                  <a:srgbClr val="000000"/>
                </a:solidFill>
                <a:latin typeface="Tahoma"/>
              </a:rPr>
              <a:t>Jack </a:t>
            </a:r>
            <a:r>
              <a:rPr lang="en-US" altLang="zh-CN" sz="3200" dirty="0" err="1" smtClean="0">
                <a:solidFill>
                  <a:srgbClr val="000000"/>
                </a:solidFill>
                <a:latin typeface="Tahoma"/>
              </a:rPr>
              <a:t>Kilby</a:t>
            </a:r>
            <a:endParaRPr lang="en-US" altLang="zh-CN" sz="3200" dirty="0" smtClean="0">
              <a:solidFill>
                <a:srgbClr val="000000"/>
              </a:solidFill>
              <a:latin typeface="Tahoma"/>
            </a:endParaRPr>
          </a:p>
          <a:p>
            <a:pPr defTabSz="917966">
              <a:lnSpc>
                <a:spcPts val="3706"/>
              </a:lnSpc>
              <a:tabLst>
                <a:tab pos="101996" algn="l"/>
                <a:tab pos="497232" algn="l"/>
              </a:tabLst>
              <a:defRPr/>
            </a:pPr>
            <a:r>
              <a:rPr lang="en-US" altLang="zh-CN" sz="3200" dirty="0" smtClean="0">
                <a:solidFill>
                  <a:srgbClr val="000000"/>
                </a:solidFill>
                <a:latin typeface="Tahoma"/>
              </a:rPr>
              <a:t>		</a:t>
            </a:r>
            <a:r>
              <a:rPr lang="en-US" altLang="zh-CN" sz="2800" dirty="0" smtClean="0">
                <a:solidFill>
                  <a:srgbClr val="000000"/>
                </a:solidFill>
                <a:latin typeface="Tahoma"/>
              </a:rPr>
              <a:t>Flip-flop IC</a:t>
            </a:r>
          </a:p>
          <a:p>
            <a:pPr defTabSz="917966">
              <a:lnSpc>
                <a:spcPts val="4232"/>
              </a:lnSpc>
              <a:tabLst>
                <a:tab pos="101996" algn="l"/>
                <a:tab pos="497232" algn="l"/>
              </a:tabLst>
              <a:defRPr/>
            </a:pPr>
            <a:r>
              <a:rPr lang="en-US" altLang="zh-CN" sz="2800" dirty="0" smtClean="0">
                <a:solidFill>
                  <a:srgbClr val="000000"/>
                </a:solidFill>
                <a:latin typeface="Tahoma"/>
              </a:rPr>
              <a:t>	</a:t>
            </a:r>
            <a:r>
              <a:rPr lang="zh-CN" altLang="en-US" sz="3200" dirty="0" smtClean="0">
                <a:solidFill>
                  <a:srgbClr val="000000"/>
                </a:solidFill>
                <a:latin typeface="Times New Roman"/>
              </a:rPr>
              <a:t>双极型晶体管</a:t>
            </a:r>
            <a:r>
              <a:rPr lang="en-US" altLang="zh-CN" sz="3200" dirty="0" smtClean="0">
                <a:solidFill>
                  <a:srgbClr val="000000"/>
                </a:solidFill>
                <a:latin typeface="Tahoma"/>
              </a:rPr>
              <a:t>(TTL, ECL)</a:t>
            </a:r>
            <a:endParaRPr lang="zh-CN" altLang="en-US" sz="3200" dirty="0">
              <a:solidFill>
                <a:srgbClr val="000000"/>
              </a:solidFill>
              <a:latin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EF.tmp"/>
          <p:cNvPicPr>
            <a:picLocks/>
          </p:cNvPicPr>
          <p:nvPr/>
        </p:nvPicPr>
        <p:blipFill>
          <a:blip r:embed="rId2"/>
          <a:stretch>
            <a:fillRect/>
          </a:stretch>
        </p:blipFill>
        <p:spPr>
          <a:xfrm>
            <a:off x="101883" y="523609"/>
            <a:ext cx="8596379" cy="932279"/>
          </a:xfrm>
          <a:prstGeom prst="rect">
            <a:avLst/>
          </a:prstGeom>
        </p:spPr>
      </p:pic>
      <p:pic>
        <p:nvPicPr>
          <p:cNvPr id="6" name="图片 5" descr="ws_1F0.tmp"/>
          <p:cNvPicPr>
            <a:picLocks/>
          </p:cNvPicPr>
          <p:nvPr/>
        </p:nvPicPr>
        <p:blipFill>
          <a:blip r:embed="rId3"/>
          <a:stretch>
            <a:fillRect/>
          </a:stretch>
        </p:blipFill>
        <p:spPr>
          <a:xfrm>
            <a:off x="3871554" y="2337084"/>
            <a:ext cx="1630128" cy="1711307"/>
          </a:xfrm>
          <a:prstGeom prst="rect">
            <a:avLst/>
          </a:prstGeom>
        </p:spPr>
      </p:pic>
      <p:pic>
        <p:nvPicPr>
          <p:cNvPr id="7" name="图片 6" descr="ws_1F1.tmp"/>
          <p:cNvPicPr>
            <a:picLocks/>
          </p:cNvPicPr>
          <p:nvPr/>
        </p:nvPicPr>
        <p:blipFill>
          <a:blip r:embed="rId4"/>
          <a:stretch>
            <a:fillRect/>
          </a:stretch>
        </p:blipFill>
        <p:spPr>
          <a:xfrm>
            <a:off x="5552624" y="2337083"/>
            <a:ext cx="1630128" cy="1621911"/>
          </a:xfrm>
          <a:prstGeom prst="rect">
            <a:avLst/>
          </a:prstGeom>
        </p:spPr>
      </p:pic>
      <p:pic>
        <p:nvPicPr>
          <p:cNvPr id="8" name="图片 7" descr="ws_1F2.tmp"/>
          <p:cNvPicPr>
            <a:picLocks/>
          </p:cNvPicPr>
          <p:nvPr/>
        </p:nvPicPr>
        <p:blipFill>
          <a:blip r:embed="rId5"/>
          <a:stretch>
            <a:fillRect/>
          </a:stretch>
        </p:blipFill>
        <p:spPr>
          <a:xfrm>
            <a:off x="7233694" y="2337084"/>
            <a:ext cx="1630128" cy="2260458"/>
          </a:xfrm>
          <a:prstGeom prst="rect">
            <a:avLst/>
          </a:prstGeom>
        </p:spPr>
      </p:pic>
      <p:sp>
        <p:nvSpPr>
          <p:cNvPr id="9" name="TextBox 8"/>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23</a:t>
            </a:r>
            <a:endParaRPr lang="zh-CN" altLang="en-US" sz="1400" dirty="0">
              <a:solidFill>
                <a:srgbClr val="000000"/>
              </a:solidFill>
              <a:latin typeface="Tahoma"/>
            </a:endParaRPr>
          </a:p>
        </p:txBody>
      </p:sp>
      <p:sp>
        <p:nvSpPr>
          <p:cNvPr id="11" name="TextBox 10"/>
          <p:cNvSpPr txBox="1"/>
          <p:nvPr/>
        </p:nvSpPr>
        <p:spPr>
          <a:xfrm>
            <a:off x="1111422" y="582370"/>
            <a:ext cx="7415492" cy="5219378"/>
          </a:xfrm>
          <a:prstGeom prst="rect">
            <a:avLst/>
          </a:prstGeom>
          <a:noFill/>
        </p:spPr>
        <p:txBody>
          <a:bodyPr vert="horz" wrap="none" lIns="0" tIns="0" rIns="0" bIns="0" rtlCol="0">
            <a:spAutoFit/>
          </a:bodyPr>
          <a:lstStyle/>
          <a:p>
            <a:pPr defTabSz="917966">
              <a:lnSpc>
                <a:spcPts val="4411"/>
              </a:lnSpc>
              <a:tabLst>
                <a:tab pos="114746" algn="l"/>
                <a:tab pos="395235" algn="l"/>
                <a:tab pos="497232" algn="l"/>
              </a:tabLst>
              <a:defRPr/>
            </a:pPr>
            <a:r>
              <a:rPr lang="zh-CN" altLang="en-US" dirty="0" smtClean="0"/>
              <a:t>	</a:t>
            </a:r>
            <a:r>
              <a:rPr lang="zh-CN" altLang="en-US" sz="4400" dirty="0" smtClean="0">
                <a:solidFill>
                  <a:srgbClr val="33339A"/>
                </a:solidFill>
                <a:latin typeface="Times New Roman"/>
              </a:rPr>
              <a:t>第三代（续）</a:t>
            </a:r>
          </a:p>
          <a:p>
            <a:pPr defTabSz="917966">
              <a:lnSpc>
                <a:spcPts val="1004"/>
              </a:lnSpc>
              <a:tabLst>
                <a:tab pos="114746" algn="l"/>
                <a:tab pos="395235" algn="l"/>
                <a:tab pos="497232" algn="l"/>
              </a:tabLst>
              <a:defRPr/>
            </a:pPr>
            <a:endParaRPr lang="zh-CN" altLang="en-US" sz="4400" dirty="0" smtClean="0">
              <a:solidFill>
                <a:srgbClr val="33339A"/>
              </a:solidFill>
              <a:latin typeface="Times New Roman"/>
            </a:endParaRPr>
          </a:p>
          <a:p>
            <a:pPr defTabSz="917966">
              <a:lnSpc>
                <a:spcPts val="1004"/>
              </a:lnSpc>
              <a:tabLst>
                <a:tab pos="114746" algn="l"/>
                <a:tab pos="395235" algn="l"/>
                <a:tab pos="497232" algn="l"/>
              </a:tabLst>
              <a:defRPr/>
            </a:pPr>
            <a:endParaRPr lang="zh-CN" altLang="en-US" sz="4400" dirty="0" smtClean="0">
              <a:solidFill>
                <a:srgbClr val="33339A"/>
              </a:solidFill>
              <a:latin typeface="Times New Roman"/>
            </a:endParaRPr>
          </a:p>
          <a:p>
            <a:pPr defTabSz="917966">
              <a:lnSpc>
                <a:spcPts val="3434"/>
              </a:lnSpc>
              <a:tabLst>
                <a:tab pos="114746" algn="l"/>
                <a:tab pos="395235" algn="l"/>
                <a:tab pos="497232" algn="l"/>
              </a:tabLst>
              <a:defRPr/>
            </a:pPr>
            <a:r>
              <a:rPr lang="en-US" altLang="zh-CN" sz="2800" dirty="0" smtClean="0">
                <a:solidFill>
                  <a:srgbClr val="000000"/>
                </a:solidFill>
                <a:latin typeface="Tahoma"/>
              </a:rPr>
              <a:t>1961</a:t>
            </a:r>
            <a:r>
              <a:rPr lang="zh-CN" altLang="en-US" sz="2800" dirty="0" smtClean="0">
                <a:solidFill>
                  <a:srgbClr val="000000"/>
                </a:solidFill>
                <a:latin typeface="Times New Roman"/>
              </a:rPr>
              <a:t>，仙童</a:t>
            </a:r>
          </a:p>
          <a:p>
            <a:pPr defTabSz="917966">
              <a:lnSpc>
                <a:spcPts val="3458"/>
              </a:lnSpc>
              <a:tabLst>
                <a:tab pos="114746" algn="l"/>
                <a:tab pos="395235" algn="l"/>
                <a:tab pos="497232"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第一个单片平面集成电路，</a:t>
            </a:r>
            <a:r>
              <a:rPr lang="en-US" altLang="zh-CN" sz="2400" dirty="0" smtClean="0">
                <a:solidFill>
                  <a:srgbClr val="000000"/>
                </a:solidFill>
                <a:latin typeface="Tahoma"/>
              </a:rPr>
              <a:t>set/reset flip-flop</a:t>
            </a:r>
          </a:p>
          <a:p>
            <a:pPr defTabSz="917966">
              <a:lnSpc>
                <a:spcPts val="4059"/>
              </a:lnSpc>
              <a:tabLst>
                <a:tab pos="114746" algn="l"/>
                <a:tab pos="395235" algn="l"/>
                <a:tab pos="497232" algn="l"/>
              </a:tabLst>
              <a:defRPr/>
            </a:pPr>
            <a:r>
              <a:rPr lang="en-US" altLang="zh-CN" sz="2800" dirty="0" smtClean="0">
                <a:solidFill>
                  <a:srgbClr val="000000"/>
                </a:solidFill>
                <a:latin typeface="Tahoma"/>
              </a:rPr>
              <a:t>1962</a:t>
            </a:r>
            <a:r>
              <a:rPr lang="zh-CN" altLang="en-US" sz="2800" dirty="0" smtClean="0">
                <a:solidFill>
                  <a:srgbClr val="000000"/>
                </a:solidFill>
                <a:latin typeface="Times New Roman"/>
              </a:rPr>
              <a:t>，仙童</a:t>
            </a:r>
          </a:p>
          <a:p>
            <a:pPr defTabSz="917966">
              <a:lnSpc>
                <a:spcPts val="3458"/>
              </a:lnSpc>
              <a:tabLst>
                <a:tab pos="114746" algn="l"/>
                <a:tab pos="395235" algn="l"/>
                <a:tab pos="497232" algn="l"/>
              </a:tabLst>
              <a:defRPr/>
            </a:pPr>
            <a:r>
              <a:rPr lang="zh-CN" altLang="en-US" sz="2800" dirty="0" smtClean="0">
                <a:solidFill>
                  <a:srgbClr val="000000"/>
                </a:solidFill>
                <a:latin typeface="Times New Roman"/>
              </a:rPr>
              <a:t>			</a:t>
            </a:r>
            <a:r>
              <a:rPr lang="en-US" altLang="zh-CN" sz="2400" dirty="0" smtClean="0">
                <a:solidFill>
                  <a:srgbClr val="000000"/>
                </a:solidFill>
                <a:latin typeface="Tahoma"/>
              </a:rPr>
              <a:t>NPN</a:t>
            </a:r>
            <a:r>
              <a:rPr lang="zh-CN" altLang="en-US" sz="2400" dirty="0" smtClean="0">
                <a:solidFill>
                  <a:srgbClr val="000000"/>
                </a:solidFill>
                <a:latin typeface="Times New Roman"/>
              </a:rPr>
              <a:t>晶体管</a:t>
            </a:r>
          </a:p>
          <a:p>
            <a:pPr defTabSz="917966">
              <a:lnSpc>
                <a:spcPts val="4059"/>
              </a:lnSpc>
              <a:tabLst>
                <a:tab pos="114746" algn="l"/>
                <a:tab pos="395235" algn="l"/>
                <a:tab pos="497232" algn="l"/>
              </a:tabLst>
              <a:defRPr/>
            </a:pPr>
            <a:r>
              <a:rPr lang="en-US" altLang="zh-CN" sz="2800" dirty="0" smtClean="0">
                <a:solidFill>
                  <a:srgbClr val="000000"/>
                </a:solidFill>
                <a:latin typeface="Tahoma"/>
              </a:rPr>
              <a:t>1969</a:t>
            </a:r>
            <a:r>
              <a:rPr lang="zh-CN" altLang="en-US" sz="2800" dirty="0" smtClean="0">
                <a:solidFill>
                  <a:srgbClr val="000000"/>
                </a:solidFill>
                <a:latin typeface="Times New Roman"/>
              </a:rPr>
              <a:t>，仙童</a:t>
            </a:r>
          </a:p>
          <a:p>
            <a:pPr defTabSz="917966">
              <a:lnSpc>
                <a:spcPts val="3458"/>
              </a:lnSpc>
              <a:tabLst>
                <a:tab pos="114746" algn="l"/>
                <a:tab pos="395235" algn="l"/>
                <a:tab pos="497232" algn="l"/>
              </a:tabLst>
              <a:defRPr/>
            </a:pPr>
            <a:r>
              <a:rPr lang="zh-CN" altLang="en-US" sz="2800" dirty="0" smtClean="0">
                <a:solidFill>
                  <a:srgbClr val="000000"/>
                </a:solidFill>
                <a:latin typeface="Times New Roman"/>
              </a:rPr>
              <a:t>		</a:t>
            </a:r>
            <a:r>
              <a:rPr lang="en-US" altLang="zh-CN" sz="2400" dirty="0" smtClean="0">
                <a:solidFill>
                  <a:srgbClr val="000000"/>
                </a:solidFill>
                <a:latin typeface="Tahoma"/>
              </a:rPr>
              <a:t>MOS</a:t>
            </a:r>
            <a:r>
              <a:rPr lang="zh-CN" altLang="en-US" sz="2400" dirty="0" smtClean="0">
                <a:solidFill>
                  <a:srgbClr val="000000"/>
                </a:solidFill>
                <a:latin typeface="Times New Roman"/>
              </a:rPr>
              <a:t>管</a:t>
            </a:r>
          </a:p>
          <a:p>
            <a:pPr defTabSz="917966">
              <a:lnSpc>
                <a:spcPts val="4059"/>
              </a:lnSpc>
              <a:tabLst>
                <a:tab pos="114746" algn="l"/>
                <a:tab pos="395235" algn="l"/>
                <a:tab pos="497232" algn="l"/>
              </a:tabLst>
              <a:defRPr/>
            </a:pPr>
            <a:r>
              <a:rPr lang="zh-CN" altLang="en-US" sz="2800" dirty="0" smtClean="0">
                <a:solidFill>
                  <a:srgbClr val="000000"/>
                </a:solidFill>
                <a:latin typeface="Times New Roman"/>
              </a:rPr>
              <a:t>双极性晶体管集成电路</a:t>
            </a:r>
            <a:r>
              <a:rPr lang="en-US" altLang="zh-CN" sz="2800" dirty="0" smtClean="0">
                <a:solidFill>
                  <a:srgbClr val="000000"/>
                </a:solidFill>
                <a:latin typeface="Tahoma"/>
              </a:rPr>
              <a:t>(TTL, ECL)</a:t>
            </a:r>
          </a:p>
          <a:p>
            <a:pPr defTabSz="917966">
              <a:lnSpc>
                <a:spcPts val="4054"/>
              </a:lnSpc>
              <a:tabLst>
                <a:tab pos="114746" algn="l"/>
                <a:tab pos="395235" algn="l"/>
                <a:tab pos="497232" algn="l"/>
              </a:tabLst>
              <a:defRPr/>
            </a:pPr>
            <a:r>
              <a:rPr lang="en-US" altLang="zh-CN" sz="2800" dirty="0" smtClean="0">
                <a:solidFill>
                  <a:srgbClr val="000000"/>
                </a:solidFill>
                <a:latin typeface="Tahoma"/>
              </a:rPr>
              <a:t>SSI(Small Scale IC) and MSI(Medium Scale IC)</a:t>
            </a:r>
          </a:p>
          <a:p>
            <a:pPr defTabSz="917966">
              <a:lnSpc>
                <a:spcPts val="4048"/>
              </a:lnSpc>
              <a:tabLst>
                <a:tab pos="114746" algn="l"/>
                <a:tab pos="395235" algn="l"/>
                <a:tab pos="497232" algn="l"/>
              </a:tabLst>
              <a:defRPr/>
            </a:pPr>
            <a:r>
              <a:rPr lang="en-US" altLang="zh-CN" sz="2800" dirty="0" smtClean="0">
                <a:solidFill>
                  <a:srgbClr val="000000"/>
                </a:solidFill>
                <a:latin typeface="Tahoma"/>
              </a:rPr>
              <a:t>1963 7-bit ASCII</a:t>
            </a:r>
            <a:endParaRPr lang="zh-CN" altLang="en-US" sz="2800" dirty="0">
              <a:solidFill>
                <a:srgbClr val="000000"/>
              </a:solidFill>
              <a:latin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439237" y="1896230"/>
            <a:ext cx="2598018" cy="459755"/>
          </a:xfrm>
          <a:custGeom>
            <a:avLst/>
            <a:gdLst/>
            <a:ahLst/>
            <a:cxnLst/>
            <a:rect l="0" t="0" r="0" b="0"/>
            <a:pathLst>
              <a:path w="2590801" h="457201">
                <a:moveTo>
                  <a:pt x="76200" y="0"/>
                </a:moveTo>
                <a:cubicBezTo>
                  <a:pt x="34290" y="0"/>
                  <a:pt x="0" y="34290"/>
                  <a:pt x="0" y="76200"/>
                </a:cubicBezTo>
                <a:lnTo>
                  <a:pt x="0" y="381000"/>
                </a:lnTo>
                <a:cubicBezTo>
                  <a:pt x="0" y="422910"/>
                  <a:pt x="34290" y="457200"/>
                  <a:pt x="76200" y="457200"/>
                </a:cubicBezTo>
                <a:lnTo>
                  <a:pt x="2514600" y="457200"/>
                </a:lnTo>
                <a:cubicBezTo>
                  <a:pt x="2556510" y="457200"/>
                  <a:pt x="2590800" y="422910"/>
                  <a:pt x="2590800" y="381000"/>
                </a:cubicBezTo>
                <a:lnTo>
                  <a:pt x="2590800" y="76200"/>
                </a:lnTo>
                <a:cubicBezTo>
                  <a:pt x="2590800" y="34290"/>
                  <a:pt x="2556510" y="0"/>
                  <a:pt x="25146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1F4.tmp"/>
          <p:cNvPicPr>
            <a:picLocks/>
          </p:cNvPicPr>
          <p:nvPr/>
        </p:nvPicPr>
        <p:blipFill>
          <a:blip r:embed="rId2"/>
          <a:stretch>
            <a:fillRect/>
          </a:stretch>
        </p:blipFill>
        <p:spPr>
          <a:xfrm>
            <a:off x="101883" y="523609"/>
            <a:ext cx="8596379" cy="932279"/>
          </a:xfrm>
          <a:prstGeom prst="rect">
            <a:avLst/>
          </a:prstGeom>
        </p:spPr>
      </p:pic>
      <p:pic>
        <p:nvPicPr>
          <p:cNvPr id="7" name="图片 6" descr="ws_1F5.tmp"/>
          <p:cNvPicPr>
            <a:picLocks/>
          </p:cNvPicPr>
          <p:nvPr/>
        </p:nvPicPr>
        <p:blipFill>
          <a:blip r:embed="rId3"/>
          <a:stretch>
            <a:fillRect/>
          </a:stretch>
        </p:blipFill>
        <p:spPr>
          <a:xfrm>
            <a:off x="6202128" y="2873463"/>
            <a:ext cx="2890930" cy="3805743"/>
          </a:xfrm>
          <a:prstGeom prst="rect">
            <a:avLst/>
          </a:prstGeom>
        </p:spPr>
      </p:pic>
      <p:sp>
        <p:nvSpPr>
          <p:cNvPr id="8" name="TextBox 7"/>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24</a:t>
            </a:r>
            <a:endParaRPr lang="zh-CN" altLang="en-US" sz="1400" dirty="0">
              <a:solidFill>
                <a:srgbClr val="000000"/>
              </a:solidFill>
              <a:latin typeface="Tahoma"/>
            </a:endParaRPr>
          </a:p>
        </p:txBody>
      </p:sp>
      <p:sp>
        <p:nvSpPr>
          <p:cNvPr id="10" name="TextBox 9"/>
          <p:cNvSpPr txBox="1"/>
          <p:nvPr/>
        </p:nvSpPr>
        <p:spPr>
          <a:xfrm>
            <a:off x="767552" y="484019"/>
            <a:ext cx="8252741" cy="4694023"/>
          </a:xfrm>
          <a:prstGeom prst="rect">
            <a:avLst/>
          </a:prstGeom>
          <a:noFill/>
        </p:spPr>
        <p:txBody>
          <a:bodyPr vert="horz" wrap="none" lIns="0" tIns="0" rIns="0" bIns="0" rtlCol="0">
            <a:spAutoFit/>
          </a:bodyPr>
          <a:lstStyle/>
          <a:p>
            <a:pPr defTabSz="917966">
              <a:lnSpc>
                <a:spcPts val="5325"/>
              </a:lnSpc>
              <a:tabLst>
                <a:tab pos="344237" algn="l"/>
                <a:tab pos="458983" algn="l"/>
                <a:tab pos="739473" algn="l"/>
              </a:tabLst>
              <a:defRPr/>
            </a:pPr>
            <a:r>
              <a:rPr lang="zh-CN" altLang="en-US" dirty="0" smtClean="0"/>
              <a:t>		</a:t>
            </a:r>
            <a:r>
              <a:rPr lang="zh-CN" altLang="en-US" sz="4400" dirty="0" smtClean="0">
                <a:solidFill>
                  <a:srgbClr val="33339A"/>
                </a:solidFill>
                <a:latin typeface="Times New Roman"/>
              </a:rPr>
              <a:t>大规模集成电路</a:t>
            </a:r>
            <a:r>
              <a:rPr lang="en-US" altLang="zh-CN" sz="4400" dirty="0" smtClean="0">
                <a:solidFill>
                  <a:srgbClr val="33339A"/>
                </a:solidFill>
                <a:latin typeface="Tahoma"/>
              </a:rPr>
              <a:t>(</a:t>
            </a:r>
            <a:r>
              <a:rPr lang="zh-CN" altLang="en-US" sz="4400" dirty="0" smtClean="0">
                <a:solidFill>
                  <a:srgbClr val="33339A"/>
                </a:solidFill>
                <a:latin typeface="Times New Roman"/>
              </a:rPr>
              <a:t>第四代计算机</a:t>
            </a:r>
            <a:r>
              <a:rPr lang="en-US" altLang="zh-CN" sz="4400" dirty="0" smtClean="0">
                <a:solidFill>
                  <a:srgbClr val="33339A"/>
                </a:solidFill>
                <a:latin typeface="Tahoma"/>
              </a:rPr>
              <a:t>)</a:t>
            </a:r>
          </a:p>
          <a:p>
            <a:pPr defTabSz="917966">
              <a:lnSpc>
                <a:spcPts val="1004"/>
              </a:lnSpc>
              <a:tabLst>
                <a:tab pos="344237" algn="l"/>
                <a:tab pos="458983" algn="l"/>
                <a:tab pos="739473" algn="l"/>
              </a:tabLst>
              <a:defRPr/>
            </a:pPr>
            <a:endParaRPr lang="en-US" altLang="zh-CN" sz="4400" dirty="0" smtClean="0">
              <a:solidFill>
                <a:srgbClr val="33339A"/>
              </a:solidFill>
              <a:latin typeface="Tahoma"/>
            </a:endParaRPr>
          </a:p>
          <a:p>
            <a:pPr defTabSz="917966">
              <a:lnSpc>
                <a:spcPts val="4078"/>
              </a:lnSpc>
              <a:tabLst>
                <a:tab pos="344237" algn="l"/>
                <a:tab pos="458983" algn="l"/>
                <a:tab pos="739473" algn="l"/>
              </a:tabLst>
              <a:defRPr/>
            </a:pPr>
            <a:r>
              <a:rPr lang="en-US" altLang="zh-CN" sz="4400" dirty="0" smtClean="0">
                <a:solidFill>
                  <a:srgbClr val="33339A"/>
                </a:solidFill>
                <a:latin typeface="Tahoma"/>
              </a:rPr>
              <a:t>	</a:t>
            </a:r>
            <a:r>
              <a:rPr lang="zh-CN" altLang="en-US" sz="3200" dirty="0" smtClean="0">
                <a:solidFill>
                  <a:srgbClr val="000000"/>
                </a:solidFill>
                <a:latin typeface="Times New Roman"/>
              </a:rPr>
              <a:t>集成电路工艺的发展</a:t>
            </a:r>
          </a:p>
          <a:p>
            <a:pPr defTabSz="917966">
              <a:lnSpc>
                <a:spcPts val="4147"/>
              </a:lnSpc>
              <a:tabLst>
                <a:tab pos="344237" algn="l"/>
                <a:tab pos="458983" algn="l"/>
                <a:tab pos="739473"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大规模集成电路</a:t>
            </a:r>
            <a:r>
              <a:rPr lang="en-US" altLang="zh-CN" sz="2800" dirty="0" smtClean="0">
                <a:solidFill>
                  <a:srgbClr val="000000"/>
                </a:solidFill>
                <a:latin typeface="Tahoma"/>
              </a:rPr>
              <a:t>(Large Scale IC, LSI)</a:t>
            </a:r>
          </a:p>
          <a:p>
            <a:pPr defTabSz="917966">
              <a:lnSpc>
                <a:spcPts val="4054"/>
              </a:lnSpc>
              <a:tabLst>
                <a:tab pos="344237" algn="l"/>
                <a:tab pos="458983" algn="l"/>
                <a:tab pos="739473"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超大规模集成电路</a:t>
            </a:r>
            <a:r>
              <a:rPr lang="en-US" altLang="zh-CN" sz="2800" dirty="0" smtClean="0">
                <a:solidFill>
                  <a:srgbClr val="000000"/>
                </a:solidFill>
                <a:latin typeface="Tahoma"/>
              </a:rPr>
              <a:t>(Very Large Scale IC, VLSI)</a:t>
            </a:r>
          </a:p>
          <a:p>
            <a:pPr defTabSz="917966">
              <a:lnSpc>
                <a:spcPts val="4618"/>
              </a:lnSpc>
              <a:tabLst>
                <a:tab pos="344237" algn="l"/>
                <a:tab pos="458983" algn="l"/>
                <a:tab pos="739473" algn="l"/>
              </a:tabLst>
              <a:defRPr/>
            </a:pPr>
            <a:r>
              <a:rPr lang="en-US" altLang="zh-CN" sz="2800" dirty="0" smtClean="0">
                <a:solidFill>
                  <a:srgbClr val="000000"/>
                </a:solidFill>
                <a:latin typeface="Tahoma"/>
              </a:rPr>
              <a:t>	</a:t>
            </a:r>
            <a:r>
              <a:rPr lang="en-US" altLang="zh-CN" sz="3200" dirty="0" smtClean="0">
                <a:solidFill>
                  <a:srgbClr val="000000"/>
                </a:solidFill>
                <a:latin typeface="Tahoma"/>
              </a:rPr>
              <a:t>1971</a:t>
            </a:r>
            <a:r>
              <a:rPr lang="zh-CN" altLang="en-US" sz="3200" dirty="0" smtClean="0">
                <a:solidFill>
                  <a:srgbClr val="000000"/>
                </a:solidFill>
                <a:latin typeface="Times New Roman"/>
              </a:rPr>
              <a:t>，</a:t>
            </a:r>
            <a:r>
              <a:rPr lang="en-US" altLang="zh-CN" sz="3200" dirty="0" smtClean="0">
                <a:solidFill>
                  <a:srgbClr val="000000"/>
                </a:solidFill>
                <a:latin typeface="Tahoma"/>
              </a:rPr>
              <a:t>Intel</a:t>
            </a:r>
            <a:r>
              <a:rPr lang="zh-CN" altLang="en-US" sz="3200" dirty="0" smtClean="0">
                <a:solidFill>
                  <a:srgbClr val="000000"/>
                </a:solidFill>
                <a:latin typeface="Times New Roman"/>
              </a:rPr>
              <a:t>，处理器，</a:t>
            </a:r>
            <a:r>
              <a:rPr lang="en-US" altLang="zh-CN" sz="3200" dirty="0" smtClean="0">
                <a:solidFill>
                  <a:srgbClr val="000000"/>
                </a:solidFill>
                <a:latin typeface="Tahoma"/>
              </a:rPr>
              <a:t>4004</a:t>
            </a:r>
          </a:p>
          <a:p>
            <a:pPr defTabSz="917966">
              <a:lnSpc>
                <a:spcPts val="4614"/>
              </a:lnSpc>
              <a:tabLst>
                <a:tab pos="344237" algn="l"/>
                <a:tab pos="458983" algn="l"/>
                <a:tab pos="739473" algn="l"/>
              </a:tabLst>
              <a:defRPr/>
            </a:pPr>
            <a:r>
              <a:rPr lang="en-US" altLang="zh-CN" sz="3200" dirty="0" smtClean="0">
                <a:solidFill>
                  <a:srgbClr val="000000"/>
                </a:solidFill>
                <a:latin typeface="Tahoma"/>
              </a:rPr>
              <a:t>	Intel 8008, 8080, Z-80, 68000</a:t>
            </a:r>
          </a:p>
          <a:p>
            <a:pPr defTabSz="917966">
              <a:lnSpc>
                <a:spcPts val="4620"/>
              </a:lnSpc>
              <a:tabLst>
                <a:tab pos="344237" algn="l"/>
                <a:tab pos="458983" algn="l"/>
                <a:tab pos="739473" algn="l"/>
              </a:tabLst>
              <a:defRPr/>
            </a:pPr>
            <a:r>
              <a:rPr lang="en-US" altLang="zh-CN" sz="3200" dirty="0" smtClean="0">
                <a:solidFill>
                  <a:srgbClr val="000000"/>
                </a:solidFill>
                <a:latin typeface="Tahoma"/>
              </a:rPr>
              <a:t>	1979</a:t>
            </a:r>
            <a:r>
              <a:rPr lang="zh-CN" altLang="en-US" sz="3200" dirty="0" smtClean="0">
                <a:solidFill>
                  <a:srgbClr val="000000"/>
                </a:solidFill>
                <a:latin typeface="Times New Roman"/>
              </a:rPr>
              <a:t>，</a:t>
            </a:r>
            <a:r>
              <a:rPr lang="en-US" altLang="zh-CN" sz="2800" dirty="0" smtClean="0">
                <a:solidFill>
                  <a:srgbClr val="000000"/>
                </a:solidFill>
                <a:latin typeface="Tahoma"/>
              </a:rPr>
              <a:t>Carver Mead and Lynn Conway</a:t>
            </a:r>
          </a:p>
          <a:p>
            <a:pPr defTabSz="917966">
              <a:lnSpc>
                <a:spcPts val="4075"/>
              </a:lnSpc>
              <a:tabLst>
                <a:tab pos="344237" algn="l"/>
                <a:tab pos="458983" algn="l"/>
                <a:tab pos="739473" algn="l"/>
              </a:tabLst>
              <a:defRPr/>
            </a:pPr>
            <a:r>
              <a:rPr lang="en-US" altLang="zh-CN" sz="2800" dirty="0" smtClean="0">
                <a:solidFill>
                  <a:srgbClr val="000000"/>
                </a:solidFill>
                <a:latin typeface="Times New Roman"/>
              </a:rPr>
              <a:t>“</a:t>
            </a:r>
            <a:r>
              <a:rPr lang="en-US" altLang="zh-CN" sz="2800" dirty="0" smtClean="0">
                <a:solidFill>
                  <a:srgbClr val="000000"/>
                </a:solidFill>
                <a:latin typeface="Tahoma"/>
              </a:rPr>
              <a:t>An Introduction to VLSI systems</a:t>
            </a:r>
            <a:r>
              <a:rPr lang="en-US" altLang="zh-CN" sz="2800" dirty="0" smtClean="0">
                <a:solidFill>
                  <a:srgbClr val="000000"/>
                </a:solidFill>
                <a:latin typeface="Times New Roman"/>
              </a:rPr>
              <a:t>”</a:t>
            </a:r>
            <a:endParaRPr lang="zh-CN" altLang="en-US" sz="2800" dirty="0">
              <a:solidFill>
                <a:srgbClr val="000000"/>
              </a:solidFill>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F7.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25</a:t>
            </a:r>
            <a:endParaRPr lang="zh-CN" altLang="en-US" sz="1400" dirty="0">
              <a:solidFill>
                <a:srgbClr val="000000"/>
              </a:solidFill>
              <a:latin typeface="Tahoma"/>
            </a:endParaRPr>
          </a:p>
        </p:txBody>
      </p:sp>
      <p:sp>
        <p:nvSpPr>
          <p:cNvPr id="8" name="TextBox 7"/>
          <p:cNvSpPr txBox="1"/>
          <p:nvPr/>
        </p:nvSpPr>
        <p:spPr>
          <a:xfrm>
            <a:off x="1233682" y="543787"/>
            <a:ext cx="4638253" cy="618992"/>
          </a:xfrm>
          <a:prstGeom prst="rect">
            <a:avLst/>
          </a:prstGeom>
          <a:noFill/>
        </p:spPr>
        <p:txBody>
          <a:bodyPr vert="horz" wrap="none" lIns="0" tIns="0" rIns="0" bIns="0" rtlCol="0">
            <a:spAutoFit/>
          </a:bodyPr>
          <a:lstStyle/>
          <a:p>
            <a:pPr>
              <a:lnSpc>
                <a:spcPts val="4845"/>
              </a:lnSpc>
            </a:pPr>
            <a:r>
              <a:rPr lang="en-US" altLang="zh-CN" sz="4000" dirty="0" smtClean="0">
                <a:solidFill>
                  <a:srgbClr val="33339A"/>
                </a:solidFill>
                <a:latin typeface="Tahoma"/>
              </a:rPr>
              <a:t>Intel</a:t>
            </a:r>
            <a:r>
              <a:rPr lang="zh-CN" altLang="en-US" sz="4000" dirty="0" smtClean="0">
                <a:solidFill>
                  <a:srgbClr val="33339A"/>
                </a:solidFill>
                <a:latin typeface="Times New Roman"/>
              </a:rPr>
              <a:t>微处理器的发展</a:t>
            </a:r>
            <a:endParaRPr lang="zh-CN" altLang="en-US" sz="4000" dirty="0">
              <a:solidFill>
                <a:srgbClr val="33339A"/>
              </a:solidFill>
              <a:latin typeface="Times New Roman"/>
            </a:endParaRPr>
          </a:p>
        </p:txBody>
      </p:sp>
      <p:sp>
        <p:nvSpPr>
          <p:cNvPr id="9" name="TextBox 8"/>
          <p:cNvSpPr txBox="1"/>
          <p:nvPr/>
        </p:nvSpPr>
        <p:spPr>
          <a:xfrm>
            <a:off x="1187835" y="1624173"/>
            <a:ext cx="2406573" cy="4384526"/>
          </a:xfrm>
          <a:prstGeom prst="rect">
            <a:avLst/>
          </a:prstGeom>
          <a:noFill/>
        </p:spPr>
        <p:txBody>
          <a:bodyPr vert="horz" wrap="none" lIns="0" tIns="0" rIns="0" bIns="0" rtlCol="0">
            <a:spAutoFit/>
          </a:bodyPr>
          <a:lstStyle/>
          <a:p>
            <a:pPr>
              <a:lnSpc>
                <a:spcPts val="2004"/>
              </a:lnSpc>
            </a:pPr>
            <a:r>
              <a:rPr lang="zh-CN" altLang="en-US" sz="2000" dirty="0" smtClean="0">
                <a:solidFill>
                  <a:srgbClr val="000000"/>
                </a:solidFill>
                <a:latin typeface="Times New Roman"/>
              </a:rPr>
              <a:t>微处理器</a:t>
            </a:r>
          </a:p>
          <a:p>
            <a:pPr>
              <a:lnSpc>
                <a:spcPts val="1004"/>
              </a:lnSpc>
            </a:pPr>
            <a:endParaRPr lang="zh-CN" altLang="en-US" sz="2000" dirty="0" smtClean="0">
              <a:solidFill>
                <a:srgbClr val="000000"/>
              </a:solidFill>
              <a:latin typeface="Times New Roman"/>
            </a:endParaRPr>
          </a:p>
          <a:p>
            <a:pPr>
              <a:lnSpc>
                <a:spcPts val="2016"/>
              </a:lnSpc>
            </a:pPr>
            <a:r>
              <a:rPr lang="en-US" altLang="zh-CN" sz="2000" b="1" dirty="0" smtClean="0">
                <a:solidFill>
                  <a:srgbClr val="000000"/>
                </a:solidFill>
                <a:latin typeface="Times New Roman"/>
              </a:rPr>
              <a:t>4004</a:t>
            </a:r>
          </a:p>
          <a:p>
            <a:pPr>
              <a:lnSpc>
                <a:spcPts val="1004"/>
              </a:lnSpc>
            </a:pPr>
            <a:endParaRPr lang="en-US" altLang="zh-CN" sz="2000" b="1" dirty="0" smtClean="0">
              <a:solidFill>
                <a:srgbClr val="000000"/>
              </a:solidFill>
              <a:latin typeface="Times New Roman"/>
            </a:endParaRPr>
          </a:p>
          <a:p>
            <a:pPr>
              <a:lnSpc>
                <a:spcPts val="1887"/>
              </a:lnSpc>
            </a:pPr>
            <a:r>
              <a:rPr lang="en-US" altLang="zh-CN" sz="2000" b="1" dirty="0" smtClean="0">
                <a:solidFill>
                  <a:srgbClr val="000000"/>
                </a:solidFill>
                <a:latin typeface="Times New Roman"/>
              </a:rPr>
              <a:t>8008</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8080</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8086</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286</a:t>
            </a:r>
          </a:p>
          <a:p>
            <a:pPr>
              <a:lnSpc>
                <a:spcPts val="2885"/>
              </a:lnSpc>
            </a:pPr>
            <a:r>
              <a:rPr lang="en-US" altLang="zh-CN" sz="2000" b="1" dirty="0" smtClean="0">
                <a:solidFill>
                  <a:srgbClr val="000000"/>
                </a:solidFill>
                <a:latin typeface="Times New Roman"/>
              </a:rPr>
              <a:t>386</a:t>
            </a:r>
            <a:r>
              <a:rPr lang="en-US" altLang="zh-CN" sz="1300" b="1" dirty="0" smtClean="0">
                <a:solidFill>
                  <a:srgbClr val="000000"/>
                </a:solidFill>
                <a:latin typeface="Times New Roman"/>
              </a:rPr>
              <a:t>™ </a:t>
            </a:r>
            <a:r>
              <a:rPr lang="en-US" altLang="zh-CN" sz="2000" b="1" dirty="0" smtClean="0">
                <a:solidFill>
                  <a:srgbClr val="000000"/>
                </a:solidFill>
                <a:latin typeface="Times New Roman"/>
              </a:rPr>
              <a:t>processor</a:t>
            </a:r>
          </a:p>
          <a:p>
            <a:pPr>
              <a:lnSpc>
                <a:spcPts val="2885"/>
              </a:lnSpc>
            </a:pPr>
            <a:r>
              <a:rPr lang="en-US" altLang="zh-CN" sz="2000" b="1" dirty="0" smtClean="0">
                <a:solidFill>
                  <a:srgbClr val="000000"/>
                </a:solidFill>
                <a:latin typeface="Times New Roman"/>
              </a:rPr>
              <a:t>486</a:t>
            </a:r>
            <a:r>
              <a:rPr lang="en-US" altLang="zh-CN" sz="1300" b="1" dirty="0" smtClean="0">
                <a:solidFill>
                  <a:srgbClr val="000000"/>
                </a:solidFill>
                <a:latin typeface="Times New Roman"/>
              </a:rPr>
              <a:t>™ </a:t>
            </a:r>
            <a:r>
              <a:rPr lang="en-US" altLang="zh-CN" sz="2000" b="1" dirty="0" smtClean="0">
                <a:solidFill>
                  <a:srgbClr val="000000"/>
                </a:solidFill>
                <a:latin typeface="Times New Roman"/>
              </a:rPr>
              <a:t>DX processor</a:t>
            </a:r>
          </a:p>
          <a:p>
            <a:pPr>
              <a:lnSpc>
                <a:spcPts val="2891"/>
              </a:lnSpc>
            </a:pPr>
            <a:r>
              <a:rPr lang="en-US" altLang="zh-CN" sz="2000" b="1" dirty="0" smtClean="0">
                <a:solidFill>
                  <a:srgbClr val="000000"/>
                </a:solidFill>
                <a:latin typeface="Times New Roman"/>
              </a:rPr>
              <a:t>Pentium</a:t>
            </a:r>
            <a:r>
              <a:rPr lang="en-US" altLang="zh-CN" sz="1300" b="1" dirty="0" smtClean="0">
                <a:solidFill>
                  <a:srgbClr val="000000"/>
                </a:solidFill>
                <a:latin typeface="Times New Roman"/>
              </a:rPr>
              <a:t>® </a:t>
            </a:r>
            <a:r>
              <a:rPr lang="en-US" altLang="zh-CN" sz="2000" b="1" dirty="0" smtClean="0">
                <a:solidFill>
                  <a:srgbClr val="000000"/>
                </a:solidFill>
                <a:latin typeface="Times New Roman"/>
              </a:rPr>
              <a:t>processor</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Pentium II processor</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Pentium III processor</a:t>
            </a:r>
          </a:p>
          <a:p>
            <a:pPr>
              <a:lnSpc>
                <a:spcPts val="1004"/>
              </a:lnSpc>
            </a:pPr>
            <a:endParaRPr lang="en-US" altLang="zh-CN" sz="2000" b="1" dirty="0" smtClean="0">
              <a:solidFill>
                <a:srgbClr val="000000"/>
              </a:solidFill>
              <a:latin typeface="Times New Roman"/>
            </a:endParaRPr>
          </a:p>
          <a:p>
            <a:pPr>
              <a:lnSpc>
                <a:spcPts val="1881"/>
              </a:lnSpc>
            </a:pPr>
            <a:r>
              <a:rPr lang="en-US" altLang="zh-CN" sz="2000" b="1" dirty="0" smtClean="0">
                <a:solidFill>
                  <a:srgbClr val="000000"/>
                </a:solidFill>
                <a:latin typeface="Times New Roman"/>
              </a:rPr>
              <a:t>Pentium 4 processor</a:t>
            </a:r>
            <a:endParaRPr lang="zh-CN" altLang="en-US" sz="2000" b="1" dirty="0">
              <a:solidFill>
                <a:srgbClr val="000000"/>
              </a:solidFill>
              <a:latin typeface="Times New Roman"/>
            </a:endParaRPr>
          </a:p>
        </p:txBody>
      </p:sp>
      <p:sp>
        <p:nvSpPr>
          <p:cNvPr id="10" name="TextBox 9"/>
          <p:cNvSpPr txBox="1"/>
          <p:nvPr/>
        </p:nvSpPr>
        <p:spPr>
          <a:xfrm>
            <a:off x="3946317" y="1624173"/>
            <a:ext cx="1800364" cy="4384526"/>
          </a:xfrm>
          <a:prstGeom prst="rect">
            <a:avLst/>
          </a:prstGeom>
          <a:noFill/>
        </p:spPr>
        <p:txBody>
          <a:bodyPr vert="horz" wrap="none" lIns="0" tIns="0" rIns="0" bIns="0" rtlCol="0">
            <a:spAutoFit/>
          </a:bodyPr>
          <a:lstStyle/>
          <a:p>
            <a:pPr defTabSz="917966">
              <a:lnSpc>
                <a:spcPts val="2004"/>
              </a:lnSpc>
              <a:tabLst>
                <a:tab pos="573729" algn="l"/>
              </a:tabLst>
              <a:defRPr/>
            </a:pPr>
            <a:r>
              <a:rPr lang="zh-CN" altLang="en-US" sz="2000" dirty="0" smtClean="0">
                <a:solidFill>
                  <a:srgbClr val="000000"/>
                </a:solidFill>
                <a:latin typeface="Times New Roman"/>
              </a:rPr>
              <a:t>生产日期（年）</a:t>
            </a:r>
          </a:p>
          <a:p>
            <a:pPr defTabSz="917966">
              <a:lnSpc>
                <a:spcPts val="1004"/>
              </a:lnSpc>
              <a:tabLst>
                <a:tab pos="573729" algn="l"/>
              </a:tabLst>
              <a:defRPr/>
            </a:pPr>
            <a:endParaRPr lang="zh-CN" altLang="en-US" sz="2000" dirty="0" smtClean="0">
              <a:solidFill>
                <a:srgbClr val="000000"/>
              </a:solidFill>
              <a:latin typeface="Times New Roman"/>
            </a:endParaRPr>
          </a:p>
          <a:p>
            <a:pPr defTabSz="917966">
              <a:lnSpc>
                <a:spcPts val="2016"/>
              </a:lnSpc>
              <a:tabLst>
                <a:tab pos="573729" algn="l"/>
              </a:tabLst>
              <a:defRPr/>
            </a:pPr>
            <a:r>
              <a:rPr lang="zh-CN" altLang="en-US" sz="2000" dirty="0" smtClean="0">
                <a:solidFill>
                  <a:srgbClr val="000000"/>
                </a:solidFill>
                <a:latin typeface="Times New Roman"/>
              </a:rPr>
              <a:t>	</a:t>
            </a:r>
            <a:r>
              <a:rPr lang="en-US" altLang="zh-CN" sz="2000" dirty="0" smtClean="0">
                <a:solidFill>
                  <a:srgbClr val="000000"/>
                </a:solidFill>
                <a:latin typeface="Times New Roman"/>
              </a:rPr>
              <a:t>1971</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7"/>
              </a:lnSpc>
              <a:tabLst>
                <a:tab pos="573729" algn="l"/>
              </a:tabLst>
              <a:defRPr/>
            </a:pPr>
            <a:r>
              <a:rPr lang="en-US" altLang="zh-CN" sz="2000" dirty="0" smtClean="0">
                <a:solidFill>
                  <a:srgbClr val="000000"/>
                </a:solidFill>
                <a:latin typeface="Times New Roman"/>
              </a:rPr>
              <a:t>	1972</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1974</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1978</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1982</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1985</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1989</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7"/>
              </a:lnSpc>
              <a:tabLst>
                <a:tab pos="573729" algn="l"/>
              </a:tabLst>
              <a:defRPr/>
            </a:pPr>
            <a:r>
              <a:rPr lang="en-US" altLang="zh-CN" sz="2000" dirty="0" smtClean="0">
                <a:solidFill>
                  <a:srgbClr val="000000"/>
                </a:solidFill>
                <a:latin typeface="Times New Roman"/>
              </a:rPr>
              <a:t>	1993</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1997</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1999</a:t>
            </a:r>
          </a:p>
          <a:p>
            <a:pPr defTabSz="917966">
              <a:lnSpc>
                <a:spcPts val="1004"/>
              </a:lnSpc>
              <a:tabLst>
                <a:tab pos="573729" algn="l"/>
              </a:tabLst>
              <a:defRPr/>
            </a:pPr>
            <a:endParaRPr lang="en-US" altLang="zh-CN" sz="2000" dirty="0" smtClean="0">
              <a:solidFill>
                <a:srgbClr val="000000"/>
              </a:solidFill>
              <a:latin typeface="Times New Roman"/>
            </a:endParaRPr>
          </a:p>
          <a:p>
            <a:pPr defTabSz="917966">
              <a:lnSpc>
                <a:spcPts val="1881"/>
              </a:lnSpc>
              <a:tabLst>
                <a:tab pos="573729" algn="l"/>
              </a:tabLst>
              <a:defRPr/>
            </a:pPr>
            <a:r>
              <a:rPr lang="en-US" altLang="zh-CN" sz="2000" dirty="0" smtClean="0">
                <a:solidFill>
                  <a:srgbClr val="000000"/>
                </a:solidFill>
                <a:latin typeface="Times New Roman"/>
              </a:rPr>
              <a:t>	2000</a:t>
            </a:r>
            <a:endParaRPr lang="zh-CN" altLang="en-US" sz="2000" dirty="0">
              <a:solidFill>
                <a:srgbClr val="000000"/>
              </a:solidFill>
              <a:latin typeface="Times New Roman"/>
            </a:endParaRPr>
          </a:p>
        </p:txBody>
      </p:sp>
      <p:sp>
        <p:nvSpPr>
          <p:cNvPr id="11" name="TextBox 10"/>
          <p:cNvSpPr txBox="1"/>
          <p:nvPr/>
        </p:nvSpPr>
        <p:spPr>
          <a:xfrm>
            <a:off x="6299050" y="1624173"/>
            <a:ext cx="1285974" cy="4384526"/>
          </a:xfrm>
          <a:prstGeom prst="rect">
            <a:avLst/>
          </a:prstGeom>
          <a:noFill/>
        </p:spPr>
        <p:txBody>
          <a:bodyPr vert="horz" wrap="none" lIns="0" tIns="0" rIns="0" bIns="0" rtlCol="0">
            <a:spAutoFit/>
          </a:bodyPr>
          <a:lstStyle/>
          <a:p>
            <a:pPr defTabSz="917966">
              <a:lnSpc>
                <a:spcPts val="2004"/>
              </a:lnSpc>
              <a:tabLst>
                <a:tab pos="50998" algn="l"/>
                <a:tab pos="191243" algn="l"/>
                <a:tab pos="395235" algn="l"/>
                <a:tab pos="535480" algn="l"/>
                <a:tab pos="675725" algn="l"/>
              </a:tabLst>
              <a:defRPr/>
            </a:pPr>
            <a:r>
              <a:rPr lang="zh-CN" altLang="en-US" sz="2000" dirty="0" smtClean="0">
                <a:solidFill>
                  <a:srgbClr val="000000"/>
                </a:solidFill>
                <a:latin typeface="Times New Roman"/>
              </a:rPr>
              <a:t>晶体管数量</a:t>
            </a:r>
          </a:p>
          <a:p>
            <a:pPr defTabSz="917966">
              <a:lnSpc>
                <a:spcPts val="1004"/>
              </a:lnSpc>
              <a:tabLst>
                <a:tab pos="50998" algn="l"/>
                <a:tab pos="191243" algn="l"/>
                <a:tab pos="395235" algn="l"/>
                <a:tab pos="535480" algn="l"/>
                <a:tab pos="675725" algn="l"/>
              </a:tabLst>
              <a:defRPr/>
            </a:pPr>
            <a:endParaRPr lang="zh-CN" altLang="en-US" sz="2000" dirty="0" smtClean="0">
              <a:solidFill>
                <a:srgbClr val="000000"/>
              </a:solidFill>
              <a:latin typeface="Times New Roman"/>
            </a:endParaRPr>
          </a:p>
          <a:p>
            <a:pPr defTabSz="917966">
              <a:lnSpc>
                <a:spcPts val="2016"/>
              </a:lnSpc>
              <a:tabLst>
                <a:tab pos="50998" algn="l"/>
                <a:tab pos="191243" algn="l"/>
                <a:tab pos="395235" algn="l"/>
                <a:tab pos="535480" algn="l"/>
                <a:tab pos="675725" algn="l"/>
              </a:tabLst>
              <a:defRPr/>
            </a:pPr>
            <a:r>
              <a:rPr lang="zh-CN" altLang="en-US" sz="2000" dirty="0" smtClean="0">
                <a:solidFill>
                  <a:srgbClr val="000000"/>
                </a:solidFill>
                <a:latin typeface="Times New Roman"/>
              </a:rPr>
              <a:t>					</a:t>
            </a:r>
            <a:r>
              <a:rPr lang="en-US" altLang="zh-CN" sz="2000" dirty="0" smtClean="0">
                <a:solidFill>
                  <a:srgbClr val="000000"/>
                </a:solidFill>
                <a:latin typeface="Times New Roman"/>
              </a:rPr>
              <a:t>2,250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7"/>
              </a:lnSpc>
              <a:tabLst>
                <a:tab pos="50998" algn="l"/>
                <a:tab pos="191243" algn="l"/>
                <a:tab pos="395235" algn="l"/>
                <a:tab pos="535480" algn="l"/>
                <a:tab pos="675725" algn="l"/>
              </a:tabLst>
              <a:defRPr/>
            </a:pPr>
            <a:r>
              <a:rPr lang="en-US" altLang="zh-CN" sz="2000" dirty="0" smtClean="0">
                <a:solidFill>
                  <a:srgbClr val="000000"/>
                </a:solidFill>
                <a:latin typeface="Times New Roman"/>
              </a:rPr>
              <a:t>					2,500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5,000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29,000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120,000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275,000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1,180,000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7"/>
              </a:lnSpc>
              <a:tabLst>
                <a:tab pos="50998" algn="l"/>
                <a:tab pos="191243" algn="l"/>
                <a:tab pos="395235" algn="l"/>
                <a:tab pos="535480" algn="l"/>
                <a:tab pos="675725" algn="l"/>
              </a:tabLst>
              <a:defRPr/>
            </a:pPr>
            <a:r>
              <a:rPr lang="en-US" altLang="zh-CN" sz="2000" dirty="0" smtClean="0">
                <a:solidFill>
                  <a:srgbClr val="000000"/>
                </a:solidFill>
                <a:latin typeface="Times New Roman"/>
              </a:rPr>
              <a:t>		3,100,000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7,500,000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24,000,000</a:t>
            </a:r>
          </a:p>
          <a:p>
            <a:pPr defTabSz="917966">
              <a:lnSpc>
                <a:spcPts val="1004"/>
              </a:lnSpc>
              <a:tabLst>
                <a:tab pos="50998" algn="l"/>
                <a:tab pos="191243" algn="l"/>
                <a:tab pos="395235" algn="l"/>
                <a:tab pos="535480" algn="l"/>
                <a:tab pos="675725" algn="l"/>
              </a:tabLst>
              <a:defRPr/>
            </a:pPr>
            <a:endParaRPr lang="en-US" altLang="zh-CN" sz="2000" dirty="0" smtClean="0">
              <a:solidFill>
                <a:srgbClr val="000000"/>
              </a:solidFill>
              <a:latin typeface="Times New Roman"/>
            </a:endParaRPr>
          </a:p>
          <a:p>
            <a:pPr defTabSz="917966">
              <a:lnSpc>
                <a:spcPts val="1881"/>
              </a:lnSpc>
              <a:tabLst>
                <a:tab pos="50998" algn="l"/>
                <a:tab pos="191243" algn="l"/>
                <a:tab pos="395235" algn="l"/>
                <a:tab pos="535480" algn="l"/>
                <a:tab pos="675725" algn="l"/>
              </a:tabLst>
              <a:defRPr/>
            </a:pPr>
            <a:r>
              <a:rPr lang="en-US" altLang="zh-CN" sz="2000" dirty="0" smtClean="0">
                <a:solidFill>
                  <a:srgbClr val="000000"/>
                </a:solidFill>
                <a:latin typeface="Times New Roman"/>
              </a:rPr>
              <a:t>	42,000,000</a:t>
            </a:r>
            <a:endParaRPr lang="zh-CN" altLang="en-US" sz="2000" dirty="0">
              <a:solidFill>
                <a:srgbClr val="000000"/>
              </a:solidFill>
              <a:latin typeface="Times New Roman"/>
            </a:endParaRPr>
          </a:p>
        </p:txBody>
      </p:sp>
      <p:sp>
        <p:nvSpPr>
          <p:cNvPr id="12" name="TextBox 11"/>
          <p:cNvSpPr txBox="1"/>
          <p:nvPr/>
        </p:nvSpPr>
        <p:spPr>
          <a:xfrm>
            <a:off x="4893839" y="6006357"/>
            <a:ext cx="2563202" cy="282129"/>
          </a:xfrm>
          <a:prstGeom prst="rect">
            <a:avLst/>
          </a:prstGeom>
          <a:noFill/>
        </p:spPr>
        <p:txBody>
          <a:bodyPr vert="horz" wrap="none" lIns="0" tIns="0" rIns="0" bIns="0" rtlCol="0">
            <a:spAutoFit/>
          </a:bodyPr>
          <a:lstStyle/>
          <a:p>
            <a:pPr>
              <a:lnSpc>
                <a:spcPts val="2158"/>
              </a:lnSpc>
            </a:pPr>
            <a:r>
              <a:rPr lang="zh-CN" altLang="en-US" sz="2000" dirty="0" smtClean="0">
                <a:solidFill>
                  <a:srgbClr val="000000"/>
                </a:solidFill>
                <a:latin typeface="Times New Roman"/>
              </a:rPr>
              <a:t>数据来源： </a:t>
            </a:r>
            <a:r>
              <a:rPr lang="en-US" altLang="zh-CN" sz="2000" b="1" dirty="0" smtClean="0">
                <a:solidFill>
                  <a:srgbClr val="000000"/>
                </a:solidFill>
                <a:latin typeface="Times New Roman"/>
              </a:rPr>
              <a:t>Intel , 2002</a:t>
            </a:r>
            <a:endParaRPr lang="zh-CN" altLang="en-US" sz="2000" b="1" dirty="0">
              <a:solidFill>
                <a:srgbClr val="000000"/>
              </a:solidFill>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F8.tmp"/>
          <p:cNvPicPr>
            <a:picLocks/>
          </p:cNvPicPr>
          <p:nvPr/>
        </p:nvPicPr>
        <p:blipFill>
          <a:blip r:embed="rId2"/>
          <a:stretch>
            <a:fillRect/>
          </a:stretch>
        </p:blipFill>
        <p:spPr>
          <a:xfrm>
            <a:off x="101883" y="523609"/>
            <a:ext cx="8596379" cy="932279"/>
          </a:xfrm>
          <a:prstGeom prst="rect">
            <a:avLst/>
          </a:prstGeom>
        </p:spPr>
      </p:pic>
      <p:pic>
        <p:nvPicPr>
          <p:cNvPr id="6" name="图片 5" descr="ws_1F9.tmp"/>
          <p:cNvPicPr>
            <a:picLocks/>
          </p:cNvPicPr>
          <p:nvPr/>
        </p:nvPicPr>
        <p:blipFill>
          <a:blip r:embed="rId3"/>
          <a:stretch>
            <a:fillRect/>
          </a:stretch>
        </p:blipFill>
        <p:spPr>
          <a:xfrm>
            <a:off x="1579186" y="1494201"/>
            <a:ext cx="7131811" cy="4316581"/>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26</a:t>
            </a:r>
            <a:endParaRPr lang="zh-CN" altLang="en-US" sz="1400" dirty="0">
              <a:solidFill>
                <a:srgbClr val="000000"/>
              </a:solidFill>
              <a:latin typeface="Tahoma"/>
            </a:endParaRPr>
          </a:p>
        </p:txBody>
      </p:sp>
      <p:sp>
        <p:nvSpPr>
          <p:cNvPr id="9" name="TextBox 8"/>
          <p:cNvSpPr txBox="1"/>
          <p:nvPr/>
        </p:nvSpPr>
        <p:spPr>
          <a:xfrm>
            <a:off x="1233682" y="543788"/>
            <a:ext cx="6390973" cy="5662873"/>
          </a:xfrm>
          <a:prstGeom prst="rect">
            <a:avLst/>
          </a:prstGeom>
          <a:noFill/>
        </p:spPr>
        <p:txBody>
          <a:bodyPr vert="horz" wrap="none" lIns="0" tIns="0" rIns="0" bIns="0" rtlCol="0">
            <a:spAutoFit/>
          </a:bodyPr>
          <a:lstStyle/>
          <a:p>
            <a:pPr defTabSz="917966">
              <a:lnSpc>
                <a:spcPts val="4845"/>
              </a:lnSpc>
              <a:tabLst>
                <a:tab pos="3901356" algn="l"/>
              </a:tabLst>
              <a:defRPr/>
            </a:pPr>
            <a:r>
              <a:rPr lang="en-US" altLang="zh-CN" sz="4000" dirty="0" smtClean="0">
                <a:solidFill>
                  <a:srgbClr val="33339A"/>
                </a:solidFill>
                <a:latin typeface="Tahoma"/>
              </a:rPr>
              <a:t>Intel</a:t>
            </a:r>
            <a:r>
              <a:rPr lang="zh-CN" altLang="en-US" sz="4000" dirty="0" smtClean="0">
                <a:solidFill>
                  <a:srgbClr val="33339A"/>
                </a:solidFill>
                <a:latin typeface="Times New Roman"/>
              </a:rPr>
              <a:t>微处理器的发展</a:t>
            </a: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1004"/>
              </a:lnSpc>
              <a:tabLst>
                <a:tab pos="3901356" algn="l"/>
              </a:tabLst>
              <a:defRPr/>
            </a:pPr>
            <a:endParaRPr lang="zh-CN" altLang="en-US" sz="4000" dirty="0" smtClean="0">
              <a:solidFill>
                <a:srgbClr val="33339A"/>
              </a:solidFill>
              <a:latin typeface="Times New Roman"/>
            </a:endParaRPr>
          </a:p>
          <a:p>
            <a:pPr defTabSz="917966">
              <a:lnSpc>
                <a:spcPts val="2908"/>
              </a:lnSpc>
              <a:tabLst>
                <a:tab pos="3901356" algn="l"/>
              </a:tabLst>
              <a:defRPr/>
            </a:pPr>
            <a:r>
              <a:rPr lang="zh-CN" altLang="en-US" sz="4000" dirty="0" smtClean="0">
                <a:solidFill>
                  <a:srgbClr val="33339A"/>
                </a:solidFill>
                <a:latin typeface="Times New Roman"/>
              </a:rPr>
              <a:t>	</a:t>
            </a:r>
            <a:r>
              <a:rPr lang="zh-CN" altLang="en-US" sz="2000" dirty="0" smtClean="0">
                <a:solidFill>
                  <a:srgbClr val="000000"/>
                </a:solidFill>
                <a:latin typeface="Times New Roman"/>
              </a:rPr>
              <a:t>数据来源： </a:t>
            </a:r>
            <a:r>
              <a:rPr lang="en-US" altLang="zh-CN" sz="2000" b="1" dirty="0" smtClean="0">
                <a:solidFill>
                  <a:srgbClr val="000000"/>
                </a:solidFill>
                <a:latin typeface="Times New Roman"/>
              </a:rPr>
              <a:t>Intel ,2002</a:t>
            </a:r>
            <a:endParaRPr lang="zh-CN" altLang="en-US" sz="2000" b="1" dirty="0">
              <a:solidFill>
                <a:srgbClr val="000000"/>
              </a:solidFill>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FB.tmp"/>
          <p:cNvPicPr>
            <a:picLocks/>
          </p:cNvPicPr>
          <p:nvPr/>
        </p:nvPicPr>
        <p:blipFill>
          <a:blip r:embed="rId2"/>
          <a:stretch>
            <a:fillRect/>
          </a:stretch>
        </p:blipFill>
        <p:spPr>
          <a:xfrm>
            <a:off x="101883" y="523609"/>
            <a:ext cx="8596379" cy="932279"/>
          </a:xfrm>
          <a:prstGeom prst="rect">
            <a:avLst/>
          </a:prstGeom>
        </p:spPr>
      </p:pic>
      <p:pic>
        <p:nvPicPr>
          <p:cNvPr id="6" name="图片 5" descr="ws_1FC.tmp"/>
          <p:cNvPicPr>
            <a:picLocks/>
          </p:cNvPicPr>
          <p:nvPr/>
        </p:nvPicPr>
        <p:blipFill>
          <a:blip r:embed="rId3"/>
          <a:stretch>
            <a:fillRect/>
          </a:stretch>
        </p:blipFill>
        <p:spPr>
          <a:xfrm>
            <a:off x="5246975" y="2566960"/>
            <a:ext cx="3107432" cy="3537553"/>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27</a:t>
            </a:r>
            <a:endParaRPr lang="zh-CN" altLang="en-US" sz="1400" dirty="0">
              <a:solidFill>
                <a:srgbClr val="000000"/>
              </a:solidFill>
              <a:latin typeface="Tahoma"/>
            </a:endParaRPr>
          </a:p>
        </p:txBody>
      </p:sp>
      <p:sp>
        <p:nvSpPr>
          <p:cNvPr id="9" name="TextBox 8"/>
          <p:cNvSpPr txBox="1"/>
          <p:nvPr/>
        </p:nvSpPr>
        <p:spPr>
          <a:xfrm>
            <a:off x="1111422" y="582369"/>
            <a:ext cx="4444650" cy="5261432"/>
          </a:xfrm>
          <a:prstGeom prst="rect">
            <a:avLst/>
          </a:prstGeom>
          <a:noFill/>
        </p:spPr>
        <p:txBody>
          <a:bodyPr vert="horz" wrap="none" lIns="0" tIns="0" rIns="0" bIns="0" rtlCol="0">
            <a:spAutoFit/>
          </a:bodyPr>
          <a:lstStyle/>
          <a:p>
            <a:pPr defTabSz="917966">
              <a:lnSpc>
                <a:spcPts val="4411"/>
              </a:lnSpc>
              <a:tabLst>
                <a:tab pos="114746" algn="l"/>
                <a:tab pos="395235" algn="l"/>
                <a:tab pos="803220" algn="l"/>
              </a:tabLst>
              <a:defRPr/>
            </a:pPr>
            <a:r>
              <a:rPr lang="zh-CN" altLang="en-US" dirty="0" smtClean="0"/>
              <a:t>	</a:t>
            </a:r>
            <a:r>
              <a:rPr lang="zh-CN" altLang="en-US" sz="4400" dirty="0" smtClean="0">
                <a:solidFill>
                  <a:srgbClr val="33339A"/>
                </a:solidFill>
                <a:latin typeface="Times New Roman"/>
              </a:rPr>
              <a:t>第四代（续）</a:t>
            </a:r>
          </a:p>
          <a:p>
            <a:pPr defTabSz="917966">
              <a:lnSpc>
                <a:spcPts val="1004"/>
              </a:lnSpc>
              <a:tabLst>
                <a:tab pos="114746" algn="l"/>
                <a:tab pos="395235" algn="l"/>
                <a:tab pos="803220" algn="l"/>
              </a:tabLst>
              <a:defRPr/>
            </a:pPr>
            <a:endParaRPr lang="zh-CN" altLang="en-US" sz="4400" dirty="0" smtClean="0">
              <a:solidFill>
                <a:srgbClr val="33339A"/>
              </a:solidFill>
              <a:latin typeface="Times New Roman"/>
            </a:endParaRPr>
          </a:p>
          <a:p>
            <a:pPr defTabSz="917966">
              <a:lnSpc>
                <a:spcPts val="1004"/>
              </a:lnSpc>
              <a:tabLst>
                <a:tab pos="114746" algn="l"/>
                <a:tab pos="395235" algn="l"/>
                <a:tab pos="803220" algn="l"/>
              </a:tabLst>
              <a:defRPr/>
            </a:pPr>
            <a:endParaRPr lang="zh-CN" altLang="en-US" sz="4400" dirty="0" smtClean="0">
              <a:solidFill>
                <a:srgbClr val="33339A"/>
              </a:solidFill>
              <a:latin typeface="Times New Roman"/>
            </a:endParaRPr>
          </a:p>
          <a:p>
            <a:pPr defTabSz="917966">
              <a:lnSpc>
                <a:spcPts val="3908"/>
              </a:lnSpc>
              <a:tabLst>
                <a:tab pos="114746" algn="l"/>
                <a:tab pos="395235" algn="l"/>
                <a:tab pos="803220" algn="l"/>
              </a:tabLst>
              <a:defRPr/>
            </a:pPr>
            <a:r>
              <a:rPr lang="en-US" altLang="zh-CN" sz="3200" dirty="0" smtClean="0">
                <a:solidFill>
                  <a:srgbClr val="000000"/>
                </a:solidFill>
                <a:latin typeface="Tahoma"/>
              </a:rPr>
              <a:t>CMOS</a:t>
            </a:r>
            <a:r>
              <a:rPr lang="zh-CN" altLang="en-US" sz="3200" dirty="0" smtClean="0">
                <a:solidFill>
                  <a:srgbClr val="000000"/>
                </a:solidFill>
                <a:latin typeface="Times New Roman"/>
              </a:rPr>
              <a:t>工艺的发展</a:t>
            </a:r>
          </a:p>
          <a:p>
            <a:pPr defTabSz="917966">
              <a:lnSpc>
                <a:spcPts val="4056"/>
              </a:lnSpc>
              <a:tabLst>
                <a:tab pos="114746" algn="l"/>
                <a:tab pos="395235" algn="l"/>
                <a:tab pos="803220"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0.25um, 0.18um, 0.13um</a:t>
            </a:r>
          </a:p>
          <a:p>
            <a:pPr defTabSz="917966">
              <a:lnSpc>
                <a:spcPts val="4054"/>
              </a:lnSpc>
              <a:tabLst>
                <a:tab pos="114746" algn="l"/>
                <a:tab pos="395235" algn="l"/>
                <a:tab pos="803220" algn="l"/>
              </a:tabLst>
              <a:defRPr/>
            </a:pPr>
            <a:r>
              <a:rPr lang="en-US" altLang="zh-CN" sz="2800" dirty="0" smtClean="0">
                <a:solidFill>
                  <a:srgbClr val="000000"/>
                </a:solidFill>
                <a:latin typeface="Tahoma"/>
              </a:rPr>
              <a:t>		90nm, 65nm, 30nm</a:t>
            </a:r>
          </a:p>
          <a:p>
            <a:pPr defTabSz="917966">
              <a:lnSpc>
                <a:spcPts val="4054"/>
              </a:lnSpc>
              <a:tabLst>
                <a:tab pos="114746" algn="l"/>
                <a:tab pos="395235" algn="l"/>
                <a:tab pos="803220"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铜连线技术</a:t>
            </a:r>
            <a:r>
              <a:rPr lang="en-US" altLang="zh-CN" sz="2800" dirty="0" smtClean="0">
                <a:solidFill>
                  <a:srgbClr val="000000"/>
                </a:solidFill>
                <a:latin typeface="Tahoma"/>
              </a:rPr>
              <a:t>(IBM)</a:t>
            </a:r>
          </a:p>
          <a:p>
            <a:pPr defTabSz="917966">
              <a:lnSpc>
                <a:spcPts val="4612"/>
              </a:lnSpc>
              <a:tabLst>
                <a:tab pos="114746" algn="l"/>
                <a:tab pos="395235" algn="l"/>
                <a:tab pos="803220" algn="l"/>
              </a:tabLst>
              <a:defRPr/>
            </a:pPr>
            <a:r>
              <a:rPr lang="en-US" altLang="zh-CN" sz="3200" dirty="0" smtClean="0">
                <a:solidFill>
                  <a:srgbClr val="000000"/>
                </a:solidFill>
                <a:latin typeface="Tahoma"/>
              </a:rPr>
              <a:t>Pentium IV</a:t>
            </a:r>
          </a:p>
          <a:p>
            <a:pPr defTabSz="917966">
              <a:lnSpc>
                <a:spcPts val="3461"/>
              </a:lnSpc>
              <a:tabLst>
                <a:tab pos="114746" algn="l"/>
                <a:tab pos="395235" algn="l"/>
                <a:tab pos="803220" algn="l"/>
              </a:tabLst>
              <a:defRPr/>
            </a:pPr>
            <a:r>
              <a:rPr lang="en-US" altLang="zh-CN" sz="3200" dirty="0" smtClean="0">
                <a:solidFill>
                  <a:srgbClr val="000000"/>
                </a:solidFill>
                <a:latin typeface="Tahoma"/>
              </a:rPr>
              <a:t>			</a:t>
            </a:r>
            <a:r>
              <a:rPr lang="en-US" altLang="zh-CN" sz="2400" dirty="0" smtClean="0">
                <a:solidFill>
                  <a:srgbClr val="000000"/>
                </a:solidFill>
                <a:latin typeface="Tahoma"/>
              </a:rPr>
              <a:t>10 Million Gates</a:t>
            </a:r>
          </a:p>
          <a:p>
            <a:pPr defTabSz="917966">
              <a:lnSpc>
                <a:spcPts val="3463"/>
              </a:lnSpc>
              <a:tabLst>
                <a:tab pos="114746" algn="l"/>
                <a:tab pos="395235" algn="l"/>
                <a:tab pos="803220" algn="l"/>
              </a:tabLst>
              <a:defRPr/>
            </a:pPr>
            <a:r>
              <a:rPr lang="en-US" altLang="zh-CN" sz="2400" dirty="0" smtClean="0">
                <a:solidFill>
                  <a:srgbClr val="000000"/>
                </a:solidFill>
                <a:latin typeface="Tahoma"/>
              </a:rPr>
              <a:t>			42 Million Transistor</a:t>
            </a:r>
          </a:p>
          <a:p>
            <a:pPr defTabSz="917966">
              <a:lnSpc>
                <a:spcPts val="3463"/>
              </a:lnSpc>
              <a:tabLst>
                <a:tab pos="114746" algn="l"/>
                <a:tab pos="395235" algn="l"/>
                <a:tab pos="803220" algn="l"/>
              </a:tabLst>
              <a:defRPr/>
            </a:pPr>
            <a:r>
              <a:rPr lang="en-US" altLang="zh-CN" sz="2400" dirty="0" smtClean="0">
                <a:solidFill>
                  <a:srgbClr val="000000"/>
                </a:solidFill>
                <a:latin typeface="Tahoma"/>
              </a:rPr>
              <a:t>			217mm</a:t>
            </a:r>
            <a:r>
              <a:rPr lang="en-US" altLang="zh-CN" sz="1600" dirty="0" smtClean="0">
                <a:solidFill>
                  <a:srgbClr val="000000"/>
                </a:solidFill>
                <a:latin typeface="Tahoma"/>
              </a:rPr>
              <a:t>2</a:t>
            </a:r>
          </a:p>
          <a:p>
            <a:pPr defTabSz="917966">
              <a:lnSpc>
                <a:spcPts val="3463"/>
              </a:lnSpc>
              <a:tabLst>
                <a:tab pos="114746" algn="l"/>
                <a:tab pos="395235" algn="l"/>
                <a:tab pos="803220" algn="l"/>
              </a:tabLst>
              <a:defRPr/>
            </a:pPr>
            <a:r>
              <a:rPr lang="en-US" altLang="zh-CN" sz="1600" dirty="0" smtClean="0">
                <a:solidFill>
                  <a:srgbClr val="000000"/>
                </a:solidFill>
                <a:latin typeface="Tahoma"/>
              </a:rPr>
              <a:t>			</a:t>
            </a:r>
            <a:r>
              <a:rPr lang="en-US" altLang="zh-CN" sz="2400" dirty="0" smtClean="0">
                <a:solidFill>
                  <a:srgbClr val="000000"/>
                </a:solidFill>
                <a:latin typeface="Tahoma"/>
              </a:rPr>
              <a:t>52 watts</a:t>
            </a:r>
            <a:endParaRPr lang="zh-CN" altLang="en-US" sz="2400" dirty="0">
              <a:solidFill>
                <a:srgbClr val="000000"/>
              </a:solidFill>
              <a:latin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FE.tmp"/>
          <p:cNvPicPr>
            <a:picLocks/>
          </p:cNvPicPr>
          <p:nvPr/>
        </p:nvPicPr>
        <p:blipFill>
          <a:blip r:embed="rId3"/>
          <a:stretch>
            <a:fillRect/>
          </a:stretch>
        </p:blipFill>
        <p:spPr>
          <a:xfrm>
            <a:off x="101883" y="523609"/>
            <a:ext cx="8596379" cy="268189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28</a:t>
            </a:r>
            <a:endParaRPr lang="zh-CN" altLang="en-US" sz="1400" dirty="0">
              <a:solidFill>
                <a:srgbClr val="000000"/>
              </a:solidFill>
              <a:latin typeface="Tahoma"/>
            </a:endParaRPr>
          </a:p>
        </p:txBody>
      </p:sp>
      <p:sp>
        <p:nvSpPr>
          <p:cNvPr id="8" name="TextBox 7"/>
          <p:cNvSpPr txBox="1"/>
          <p:nvPr/>
        </p:nvSpPr>
        <p:spPr>
          <a:xfrm>
            <a:off x="1233682" y="543787"/>
            <a:ext cx="7349344" cy="5416180"/>
          </a:xfrm>
          <a:prstGeom prst="rect">
            <a:avLst/>
          </a:prstGeom>
          <a:noFill/>
        </p:spPr>
        <p:txBody>
          <a:bodyPr vert="horz" wrap="none" lIns="0" tIns="0" rIns="0" bIns="0" rtlCol="0">
            <a:spAutoFit/>
          </a:bodyPr>
          <a:lstStyle/>
          <a:p>
            <a:pPr defTabSz="917966">
              <a:lnSpc>
                <a:spcPts val="4845"/>
              </a:lnSpc>
              <a:tabLst>
                <a:tab pos="611977" algn="l"/>
                <a:tab pos="1070961" algn="l"/>
                <a:tab pos="1950678" algn="l"/>
              </a:tabLst>
              <a:defRPr/>
            </a:pPr>
            <a:r>
              <a:rPr lang="en-US" altLang="zh-CN" sz="4000" dirty="0" smtClean="0">
                <a:solidFill>
                  <a:srgbClr val="33339A"/>
                </a:solidFill>
                <a:latin typeface="Tahoma"/>
              </a:rPr>
              <a:t>Moore </a:t>
            </a:r>
            <a:r>
              <a:rPr lang="zh-CN" altLang="en-US" sz="4000" dirty="0" smtClean="0">
                <a:solidFill>
                  <a:srgbClr val="33339A"/>
                </a:solidFill>
                <a:latin typeface="Times New Roman"/>
              </a:rPr>
              <a:t>定律</a:t>
            </a:r>
          </a:p>
          <a:p>
            <a:pPr defTabSz="917966">
              <a:lnSpc>
                <a:spcPts val="1004"/>
              </a:lnSpc>
              <a:tabLst>
                <a:tab pos="611977" algn="l"/>
                <a:tab pos="1070961" algn="l"/>
                <a:tab pos="1950678" algn="l"/>
              </a:tabLst>
              <a:defRPr/>
            </a:pPr>
            <a:endParaRPr lang="zh-CN" altLang="en-US" sz="4000" dirty="0" smtClean="0">
              <a:solidFill>
                <a:srgbClr val="33339A"/>
              </a:solidFill>
              <a:latin typeface="Times New Roman"/>
            </a:endParaRPr>
          </a:p>
          <a:p>
            <a:pPr defTabSz="917966">
              <a:lnSpc>
                <a:spcPts val="1004"/>
              </a:lnSpc>
              <a:tabLst>
                <a:tab pos="611977" algn="l"/>
                <a:tab pos="1070961" algn="l"/>
                <a:tab pos="1950678" algn="l"/>
              </a:tabLst>
              <a:defRPr/>
            </a:pPr>
            <a:endParaRPr lang="zh-CN" altLang="en-US" sz="4000" dirty="0" smtClean="0">
              <a:solidFill>
                <a:srgbClr val="33339A"/>
              </a:solidFill>
              <a:latin typeface="Times New Roman"/>
            </a:endParaRPr>
          </a:p>
          <a:p>
            <a:pPr defTabSz="917966">
              <a:lnSpc>
                <a:spcPts val="2280"/>
              </a:lnSpc>
              <a:tabLst>
                <a:tab pos="611977" algn="l"/>
                <a:tab pos="1070961" algn="l"/>
                <a:tab pos="1950678" algn="l"/>
              </a:tabLst>
              <a:defRPr/>
            </a:pPr>
            <a:r>
              <a:rPr lang="zh-CN" altLang="en-US" sz="4000" dirty="0" smtClean="0">
                <a:solidFill>
                  <a:srgbClr val="33339A"/>
                </a:solidFill>
                <a:latin typeface="Times New Roman"/>
              </a:rPr>
              <a:t>			</a:t>
            </a:r>
            <a:r>
              <a:rPr lang="en-US" altLang="zh-CN" sz="1600" dirty="0" smtClean="0">
                <a:solidFill>
                  <a:srgbClr val="000000"/>
                </a:solidFill>
                <a:latin typeface="Times New Roman"/>
              </a:rPr>
              <a:t>Dr. Gordon E. Moore is Chairman Emeritus of Intel</a:t>
            </a:r>
          </a:p>
          <a:p>
            <a:pPr defTabSz="917966">
              <a:lnSpc>
                <a:spcPts val="1747"/>
              </a:lnSpc>
              <a:tabLst>
                <a:tab pos="611977" algn="l"/>
                <a:tab pos="1070961" algn="l"/>
                <a:tab pos="1950678" algn="l"/>
              </a:tabLst>
              <a:defRPr/>
            </a:pPr>
            <a:r>
              <a:rPr lang="en-US" altLang="zh-CN" sz="1600" dirty="0" smtClean="0">
                <a:solidFill>
                  <a:srgbClr val="000000"/>
                </a:solidFill>
                <a:latin typeface="Times New Roman"/>
              </a:rPr>
              <a:t>			Corporation. He co-founded Intel in 1968, serving initially as</a:t>
            </a:r>
          </a:p>
          <a:p>
            <a:pPr defTabSz="917966">
              <a:lnSpc>
                <a:spcPts val="1741"/>
              </a:lnSpc>
              <a:tabLst>
                <a:tab pos="611977" algn="l"/>
                <a:tab pos="1070961" algn="l"/>
                <a:tab pos="1950678" algn="l"/>
              </a:tabLst>
              <a:defRPr/>
            </a:pPr>
            <a:r>
              <a:rPr lang="en-US" altLang="zh-CN" sz="1600" dirty="0" smtClean="0">
                <a:solidFill>
                  <a:srgbClr val="000000"/>
                </a:solidFill>
                <a:latin typeface="Times New Roman"/>
              </a:rPr>
              <a:t>			Executive Vice President. He became President and Chief</a:t>
            </a:r>
          </a:p>
          <a:p>
            <a:pPr defTabSz="917966">
              <a:lnSpc>
                <a:spcPts val="1747"/>
              </a:lnSpc>
              <a:tabLst>
                <a:tab pos="611977" algn="l"/>
                <a:tab pos="1070961" algn="l"/>
                <a:tab pos="1950678" algn="l"/>
              </a:tabLst>
              <a:defRPr/>
            </a:pPr>
            <a:r>
              <a:rPr lang="en-US" altLang="zh-CN" sz="1600" dirty="0" smtClean="0">
                <a:solidFill>
                  <a:srgbClr val="000000"/>
                </a:solidFill>
                <a:latin typeface="Times New Roman"/>
              </a:rPr>
              <a:t>			Executive Officer in 1975 and held that post until being elected</a:t>
            </a:r>
          </a:p>
          <a:p>
            <a:pPr defTabSz="917966">
              <a:lnSpc>
                <a:spcPts val="1741"/>
              </a:lnSpc>
              <a:tabLst>
                <a:tab pos="611977" algn="l"/>
                <a:tab pos="1070961" algn="l"/>
                <a:tab pos="1950678" algn="l"/>
              </a:tabLst>
              <a:defRPr/>
            </a:pPr>
            <a:r>
              <a:rPr lang="en-US" altLang="zh-CN" sz="1600" dirty="0" smtClean="0">
                <a:solidFill>
                  <a:srgbClr val="000000"/>
                </a:solidFill>
                <a:latin typeface="Times New Roman"/>
              </a:rPr>
              <a:t>			Chairman and Chief Executive Officer in 1979. He remained</a:t>
            </a:r>
          </a:p>
          <a:p>
            <a:pPr defTabSz="917966">
              <a:lnSpc>
                <a:spcPts val="1747"/>
              </a:lnSpc>
              <a:tabLst>
                <a:tab pos="611977" algn="l"/>
                <a:tab pos="1070961" algn="l"/>
                <a:tab pos="1950678" algn="l"/>
              </a:tabLst>
              <a:defRPr/>
            </a:pPr>
            <a:r>
              <a:rPr lang="en-US" altLang="zh-CN" sz="1600" dirty="0" smtClean="0">
                <a:solidFill>
                  <a:srgbClr val="000000"/>
                </a:solidFill>
                <a:latin typeface="Times New Roman"/>
              </a:rPr>
              <a:t>			CEO until 1987 and served as Chairman until being named</a:t>
            </a:r>
          </a:p>
          <a:p>
            <a:pPr defTabSz="917966">
              <a:lnSpc>
                <a:spcPts val="1747"/>
              </a:lnSpc>
              <a:tabLst>
                <a:tab pos="611977" algn="l"/>
                <a:tab pos="1070961" algn="l"/>
                <a:tab pos="1950678" algn="l"/>
              </a:tabLst>
              <a:defRPr/>
            </a:pPr>
            <a:r>
              <a:rPr lang="en-US" altLang="zh-CN" sz="1600" dirty="0" smtClean="0">
                <a:solidFill>
                  <a:srgbClr val="000000"/>
                </a:solidFill>
                <a:latin typeface="Times New Roman"/>
              </a:rPr>
              <a:t>			Chairman Emeritus in 1997.</a:t>
            </a:r>
          </a:p>
          <a:p>
            <a:pPr defTabSz="917966">
              <a:lnSpc>
                <a:spcPts val="1004"/>
              </a:lnSpc>
              <a:tabLst>
                <a:tab pos="611977" algn="l"/>
                <a:tab pos="1070961" algn="l"/>
                <a:tab pos="1950678" algn="l"/>
              </a:tabLst>
              <a:defRPr/>
            </a:pPr>
            <a:endParaRPr lang="en-US" altLang="zh-CN" sz="1600" dirty="0" smtClean="0">
              <a:solidFill>
                <a:srgbClr val="000000"/>
              </a:solidFill>
              <a:latin typeface="Times New Roman"/>
            </a:endParaRPr>
          </a:p>
          <a:p>
            <a:pPr defTabSz="917966">
              <a:lnSpc>
                <a:spcPts val="3991"/>
              </a:lnSpc>
              <a:tabLst>
                <a:tab pos="611977" algn="l"/>
                <a:tab pos="1070961" algn="l"/>
                <a:tab pos="1950678" algn="l"/>
              </a:tabLst>
              <a:defRPr/>
            </a:pPr>
            <a:r>
              <a:rPr lang="en-US" altLang="zh-CN" sz="1600" dirty="0" smtClean="0">
                <a:solidFill>
                  <a:srgbClr val="000000"/>
                </a:solidFill>
                <a:latin typeface="Times New Roman"/>
              </a:rPr>
              <a:t>		</a:t>
            </a:r>
            <a:r>
              <a:rPr lang="en-US" altLang="zh-CN" sz="2400" b="1" dirty="0" smtClean="0">
                <a:solidFill>
                  <a:srgbClr val="000000"/>
                </a:solidFill>
                <a:latin typeface="Comic Sans MS"/>
              </a:rPr>
              <a:t>The number of transistors per integrated</a:t>
            </a:r>
          </a:p>
          <a:p>
            <a:pPr defTabSz="917966">
              <a:lnSpc>
                <a:spcPts val="2596"/>
              </a:lnSpc>
              <a:tabLst>
                <a:tab pos="611977" algn="l"/>
                <a:tab pos="1070961" algn="l"/>
                <a:tab pos="1950678" algn="l"/>
              </a:tabLst>
              <a:defRPr/>
            </a:pPr>
            <a:r>
              <a:rPr lang="en-US" altLang="zh-CN" sz="2400" b="1" dirty="0" smtClean="0">
                <a:solidFill>
                  <a:srgbClr val="000000"/>
                </a:solidFill>
                <a:latin typeface="Comic Sans MS"/>
              </a:rPr>
              <a:t>	circuit would double every 18 month.</a:t>
            </a:r>
          </a:p>
          <a:p>
            <a:pPr defTabSz="917966">
              <a:lnSpc>
                <a:spcPts val="3014"/>
              </a:lnSpc>
              <a:tabLst>
                <a:tab pos="611977" algn="l"/>
                <a:tab pos="1070961" algn="l"/>
                <a:tab pos="1950678" algn="l"/>
              </a:tabLst>
              <a:defRPr/>
            </a:pPr>
            <a:r>
              <a:rPr lang="en-US" altLang="zh-CN" sz="2400" b="1" dirty="0" smtClean="0">
                <a:solidFill>
                  <a:srgbClr val="000000"/>
                </a:solidFill>
                <a:latin typeface="Comic Sans MS"/>
              </a:rPr>
              <a:t>	</a:t>
            </a:r>
            <a:r>
              <a:rPr lang="zh-CN" altLang="en-US" sz="2400" dirty="0" smtClean="0">
                <a:solidFill>
                  <a:srgbClr val="000000"/>
                </a:solidFill>
                <a:latin typeface="Times New Roman"/>
              </a:rPr>
              <a:t>这个论断是在第一块平面集成电路产生</a:t>
            </a:r>
            <a:r>
              <a:rPr lang="en-US" altLang="zh-CN" sz="2400" b="1" dirty="0" smtClean="0">
                <a:solidFill>
                  <a:srgbClr val="000000"/>
                </a:solidFill>
                <a:latin typeface="Times New Roman"/>
              </a:rPr>
              <a:t>4</a:t>
            </a:r>
            <a:r>
              <a:rPr lang="zh-CN" altLang="en-US" sz="2400" dirty="0" smtClean="0">
                <a:solidFill>
                  <a:srgbClr val="000000"/>
                </a:solidFill>
                <a:latin typeface="Times New Roman"/>
              </a:rPr>
              <a:t>年以后的</a:t>
            </a:r>
          </a:p>
          <a:p>
            <a:pPr defTabSz="917966">
              <a:lnSpc>
                <a:spcPts val="2596"/>
              </a:lnSpc>
              <a:tabLst>
                <a:tab pos="611977" algn="l"/>
                <a:tab pos="1070961" algn="l"/>
                <a:tab pos="1950678" algn="l"/>
              </a:tabLst>
              <a:defRPr/>
            </a:pPr>
            <a:r>
              <a:rPr lang="zh-CN" altLang="en-US" sz="2400" dirty="0" smtClean="0">
                <a:solidFill>
                  <a:srgbClr val="000000"/>
                </a:solidFill>
                <a:latin typeface="Times New Roman"/>
              </a:rPr>
              <a:t>	</a:t>
            </a:r>
            <a:r>
              <a:rPr lang="en-US" altLang="zh-CN" sz="2400" b="1" dirty="0" smtClean="0">
                <a:solidFill>
                  <a:srgbClr val="000000"/>
                </a:solidFill>
                <a:latin typeface="Times New Roman"/>
              </a:rPr>
              <a:t>1965</a:t>
            </a:r>
            <a:r>
              <a:rPr lang="zh-CN" altLang="en-US" sz="2400" dirty="0" smtClean="0">
                <a:solidFill>
                  <a:srgbClr val="000000"/>
                </a:solidFill>
                <a:latin typeface="Times New Roman"/>
              </a:rPr>
              <a:t>年做出的。</a:t>
            </a:r>
          </a:p>
          <a:p>
            <a:pPr defTabSz="917966">
              <a:lnSpc>
                <a:spcPts val="3174"/>
              </a:lnSpc>
              <a:tabLst>
                <a:tab pos="611977" algn="l"/>
                <a:tab pos="1070961" algn="l"/>
                <a:tab pos="1950678" algn="l"/>
              </a:tabLst>
              <a:defRPr/>
            </a:pPr>
            <a:r>
              <a:rPr lang="zh-CN" altLang="en-US" sz="2400" dirty="0" smtClean="0">
                <a:solidFill>
                  <a:srgbClr val="000000"/>
                </a:solidFill>
                <a:latin typeface="Times New Roman"/>
              </a:rPr>
              <a:t>	当时认为这个发展趋势将持续到</a:t>
            </a:r>
            <a:r>
              <a:rPr lang="en-US" altLang="zh-CN" sz="2400" b="1" dirty="0" smtClean="0">
                <a:solidFill>
                  <a:srgbClr val="000000"/>
                </a:solidFill>
                <a:latin typeface="Times New Roman"/>
              </a:rPr>
              <a:t>1975</a:t>
            </a:r>
            <a:r>
              <a:rPr lang="zh-CN" altLang="en-US" sz="2400" dirty="0" smtClean="0">
                <a:solidFill>
                  <a:srgbClr val="000000"/>
                </a:solidFill>
                <a:latin typeface="Times New Roman"/>
              </a:rPr>
              <a:t>年。</a:t>
            </a:r>
          </a:p>
          <a:p>
            <a:pPr defTabSz="917966">
              <a:lnSpc>
                <a:spcPts val="3151"/>
              </a:lnSpc>
              <a:tabLst>
                <a:tab pos="611977" algn="l"/>
                <a:tab pos="1070961" algn="l"/>
                <a:tab pos="1950678" algn="l"/>
              </a:tabLst>
              <a:defRPr/>
            </a:pPr>
            <a:r>
              <a:rPr lang="zh-CN" altLang="en-US" sz="2400" dirty="0" smtClean="0">
                <a:solidFill>
                  <a:srgbClr val="000000"/>
                </a:solidFill>
                <a:latin typeface="Times New Roman"/>
              </a:rPr>
              <a:t>	事实上，这个发展规律在目前仍是正确的。</a:t>
            </a:r>
          </a:p>
          <a:p>
            <a:pPr defTabSz="917966">
              <a:lnSpc>
                <a:spcPts val="3203"/>
              </a:lnSpc>
              <a:tabLst>
                <a:tab pos="611977" algn="l"/>
                <a:tab pos="1070961" algn="l"/>
                <a:tab pos="1950678" algn="l"/>
              </a:tabLst>
              <a:defRPr/>
            </a:pPr>
            <a:r>
              <a:rPr lang="zh-CN" altLang="en-US" sz="2400" dirty="0" smtClean="0">
                <a:solidFill>
                  <a:srgbClr val="000000"/>
                </a:solidFill>
                <a:latin typeface="Times New Roman"/>
              </a:rPr>
              <a:t>	按目前发展趋势，这个规律仍将有效至少</a:t>
            </a:r>
            <a:r>
              <a:rPr lang="en-US" altLang="zh-CN" sz="2400" b="1" dirty="0" smtClean="0">
                <a:solidFill>
                  <a:srgbClr val="000000"/>
                </a:solidFill>
                <a:latin typeface="Times New Roman"/>
              </a:rPr>
              <a:t>20</a:t>
            </a:r>
            <a:r>
              <a:rPr lang="zh-CN" altLang="en-US" sz="2400" dirty="0" smtClean="0">
                <a:solidFill>
                  <a:srgbClr val="000000"/>
                </a:solidFill>
                <a:latin typeface="Times New Roman"/>
              </a:rPr>
              <a:t>年。</a:t>
            </a:r>
            <a:endParaRPr lang="zh-CN" altLang="en-US" sz="2400" dirty="0">
              <a:solidFill>
                <a:srgbClr val="000000"/>
              </a:solidFill>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1FF.tmp"/>
          <p:cNvPicPr>
            <a:picLocks/>
          </p:cNvPicPr>
          <p:nvPr/>
        </p:nvPicPr>
        <p:blipFill>
          <a:blip r:embed="rId3"/>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29</a:t>
            </a:r>
            <a:endParaRPr lang="zh-CN" altLang="en-US" sz="1400" dirty="0">
              <a:solidFill>
                <a:srgbClr val="000000"/>
              </a:solidFill>
              <a:latin typeface="Tahoma"/>
            </a:endParaRPr>
          </a:p>
        </p:txBody>
      </p:sp>
      <p:sp>
        <p:nvSpPr>
          <p:cNvPr id="8" name="TextBox 7"/>
          <p:cNvSpPr txBox="1"/>
          <p:nvPr/>
        </p:nvSpPr>
        <p:spPr>
          <a:xfrm>
            <a:off x="1233682" y="582369"/>
            <a:ext cx="6353679" cy="5738571"/>
          </a:xfrm>
          <a:prstGeom prst="rect">
            <a:avLst/>
          </a:prstGeom>
          <a:noFill/>
        </p:spPr>
        <p:txBody>
          <a:bodyPr vert="horz" wrap="none" lIns="0" tIns="0" rIns="0" bIns="0" rtlCol="0">
            <a:spAutoFit/>
          </a:bodyPr>
          <a:lstStyle/>
          <a:p>
            <a:pPr defTabSz="917966">
              <a:lnSpc>
                <a:spcPts val="4411"/>
              </a:lnSpc>
              <a:tabLst>
                <a:tab pos="114746" algn="l"/>
                <a:tab pos="509981" algn="l"/>
              </a:tabLst>
              <a:defRPr/>
            </a:pPr>
            <a:r>
              <a:rPr lang="zh-CN" altLang="en-US" sz="4400" dirty="0" smtClean="0">
                <a:solidFill>
                  <a:srgbClr val="33339A"/>
                </a:solidFill>
                <a:latin typeface="Times New Roman"/>
              </a:rPr>
              <a:t>第五代计算机？</a:t>
            </a:r>
          </a:p>
          <a:p>
            <a:pPr defTabSz="917966">
              <a:lnSpc>
                <a:spcPts val="1004"/>
              </a:lnSpc>
              <a:tabLst>
                <a:tab pos="114746" algn="l"/>
                <a:tab pos="509981" algn="l"/>
              </a:tabLst>
              <a:defRPr/>
            </a:pPr>
            <a:endParaRPr lang="zh-CN" altLang="en-US" sz="4400" dirty="0" smtClean="0">
              <a:solidFill>
                <a:srgbClr val="33339A"/>
              </a:solidFill>
              <a:latin typeface="Times New Roman"/>
            </a:endParaRPr>
          </a:p>
          <a:p>
            <a:pPr defTabSz="917966">
              <a:lnSpc>
                <a:spcPts val="1004"/>
              </a:lnSpc>
              <a:tabLst>
                <a:tab pos="114746" algn="l"/>
                <a:tab pos="509981" algn="l"/>
              </a:tabLst>
              <a:defRPr/>
            </a:pPr>
            <a:endParaRPr lang="zh-CN" altLang="en-US" sz="4400" dirty="0" smtClean="0">
              <a:solidFill>
                <a:srgbClr val="33339A"/>
              </a:solidFill>
              <a:latin typeface="Times New Roman"/>
            </a:endParaRPr>
          </a:p>
          <a:p>
            <a:pPr defTabSz="917966">
              <a:lnSpc>
                <a:spcPts val="1004"/>
              </a:lnSpc>
              <a:tabLst>
                <a:tab pos="114746" algn="l"/>
                <a:tab pos="509981" algn="l"/>
              </a:tabLst>
              <a:defRPr/>
            </a:pPr>
            <a:endParaRPr lang="zh-CN" altLang="en-US" sz="4400" dirty="0" smtClean="0">
              <a:solidFill>
                <a:srgbClr val="33339A"/>
              </a:solidFill>
              <a:latin typeface="Times New Roman"/>
            </a:endParaRPr>
          </a:p>
          <a:p>
            <a:pPr defTabSz="917966">
              <a:lnSpc>
                <a:spcPts val="4018"/>
              </a:lnSpc>
              <a:tabLst>
                <a:tab pos="114746" algn="l"/>
                <a:tab pos="50998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日本的第五代计算机。</a:t>
            </a:r>
          </a:p>
          <a:p>
            <a:pPr defTabSz="917966">
              <a:lnSpc>
                <a:spcPts val="4711"/>
              </a:lnSpc>
              <a:tabLst>
                <a:tab pos="114746" algn="l"/>
                <a:tab pos="509981" algn="l"/>
              </a:tabLst>
              <a:defRPr/>
            </a:pPr>
            <a:r>
              <a:rPr lang="zh-CN" altLang="en-US" sz="3200" dirty="0" smtClean="0">
                <a:solidFill>
                  <a:srgbClr val="000000"/>
                </a:solidFill>
                <a:latin typeface="Times New Roman"/>
              </a:rPr>
              <a:t>	</a:t>
            </a:r>
            <a:r>
              <a:rPr lang="en-US" altLang="zh-CN" sz="3200" dirty="0" smtClean="0">
                <a:solidFill>
                  <a:srgbClr val="000000"/>
                </a:solidFill>
                <a:latin typeface="Tahoma"/>
              </a:rPr>
              <a:t>ULSI(Ultra Large Scale IC)</a:t>
            </a:r>
            <a:r>
              <a:rPr lang="zh-CN" altLang="en-US" sz="3200" dirty="0" smtClean="0">
                <a:solidFill>
                  <a:srgbClr val="000000"/>
                </a:solidFill>
                <a:latin typeface="Times New Roman"/>
              </a:rPr>
              <a:t>，</a:t>
            </a:r>
            <a:r>
              <a:rPr lang="en-US" altLang="zh-CN" sz="3200" dirty="0" smtClean="0">
                <a:solidFill>
                  <a:srgbClr val="000000"/>
                </a:solidFill>
                <a:latin typeface="Tahoma"/>
              </a:rPr>
              <a:t>billion</a:t>
            </a:r>
          </a:p>
          <a:p>
            <a:pPr defTabSz="917966">
              <a:lnSpc>
                <a:spcPts val="3849"/>
              </a:lnSpc>
              <a:tabLst>
                <a:tab pos="114746" algn="l"/>
                <a:tab pos="509981" algn="l"/>
              </a:tabLst>
              <a:defRPr/>
            </a:pPr>
            <a:r>
              <a:rPr lang="en-US" altLang="zh-CN" sz="3200" dirty="0" smtClean="0">
                <a:solidFill>
                  <a:srgbClr val="000000"/>
                </a:solidFill>
                <a:latin typeface="Tahoma"/>
              </a:rPr>
              <a:t>	gates</a:t>
            </a:r>
            <a:r>
              <a:rPr lang="zh-CN" altLang="en-US" sz="3200" dirty="0" smtClean="0">
                <a:solidFill>
                  <a:srgbClr val="000000"/>
                </a:solidFill>
                <a:latin typeface="Times New Roman"/>
              </a:rPr>
              <a:t>。</a:t>
            </a:r>
          </a:p>
          <a:p>
            <a:pPr defTabSz="917966">
              <a:lnSpc>
                <a:spcPts val="4620"/>
              </a:lnSpc>
              <a:tabLst>
                <a:tab pos="114746" algn="l"/>
                <a:tab pos="509981" algn="l"/>
              </a:tabLst>
              <a:defRPr/>
            </a:pPr>
            <a:r>
              <a:rPr lang="zh-CN" altLang="en-US" sz="3200" dirty="0" smtClean="0">
                <a:solidFill>
                  <a:srgbClr val="000000"/>
                </a:solidFill>
                <a:latin typeface="Times New Roman"/>
              </a:rPr>
              <a:t>	系统芯片</a:t>
            </a:r>
            <a:r>
              <a:rPr lang="en-US" altLang="zh-CN" sz="3200" dirty="0" smtClean="0">
                <a:solidFill>
                  <a:srgbClr val="000000"/>
                </a:solidFill>
                <a:latin typeface="Tahoma"/>
              </a:rPr>
              <a:t>(System-on-chip, SOC)</a:t>
            </a:r>
            <a:r>
              <a:rPr lang="zh-CN" altLang="en-US" sz="3200" dirty="0" smtClean="0">
                <a:solidFill>
                  <a:srgbClr val="000000"/>
                </a:solidFill>
                <a:latin typeface="Times New Roman"/>
              </a:rPr>
              <a:t>。</a:t>
            </a:r>
          </a:p>
          <a:p>
            <a:pPr defTabSz="917966">
              <a:lnSpc>
                <a:spcPts val="4056"/>
              </a:lnSpc>
              <a:tabLst>
                <a:tab pos="114746" algn="l"/>
                <a:tab pos="509981"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CPU</a:t>
            </a:r>
          </a:p>
          <a:p>
            <a:pPr defTabSz="917966">
              <a:lnSpc>
                <a:spcPts val="4054"/>
              </a:lnSpc>
              <a:tabLst>
                <a:tab pos="114746" algn="l"/>
                <a:tab pos="509981"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存储器</a:t>
            </a:r>
            <a:r>
              <a:rPr lang="en-US" altLang="zh-CN" sz="2800" dirty="0" smtClean="0">
                <a:solidFill>
                  <a:srgbClr val="000000"/>
                </a:solidFill>
                <a:latin typeface="Tahoma"/>
              </a:rPr>
              <a:t>(ROM, Flash, SRAM etc.)</a:t>
            </a:r>
          </a:p>
          <a:p>
            <a:pPr defTabSz="917966">
              <a:lnSpc>
                <a:spcPts val="1004"/>
              </a:lnSpc>
              <a:tabLst>
                <a:tab pos="114746" algn="l"/>
                <a:tab pos="509981" algn="l"/>
              </a:tabLst>
              <a:defRPr/>
            </a:pPr>
            <a:endParaRPr lang="en-US" altLang="zh-CN" sz="2800" dirty="0" smtClean="0">
              <a:solidFill>
                <a:srgbClr val="000000"/>
              </a:solidFill>
              <a:latin typeface="Tahoma"/>
            </a:endParaRPr>
          </a:p>
          <a:p>
            <a:pPr defTabSz="917966">
              <a:lnSpc>
                <a:spcPts val="2967"/>
              </a:lnSpc>
              <a:tabLst>
                <a:tab pos="114746" algn="l"/>
                <a:tab pos="509981"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内部总线</a:t>
            </a:r>
          </a:p>
          <a:p>
            <a:pPr defTabSz="917966">
              <a:lnSpc>
                <a:spcPts val="1004"/>
              </a:lnSpc>
              <a:tabLst>
                <a:tab pos="114746" algn="l"/>
                <a:tab pos="509981" algn="l"/>
              </a:tabLst>
              <a:defRPr/>
            </a:pPr>
            <a:endParaRPr lang="zh-CN" altLang="en-US" sz="2800" dirty="0" smtClean="0">
              <a:solidFill>
                <a:srgbClr val="000000"/>
              </a:solidFill>
              <a:latin typeface="Times New Roman"/>
            </a:endParaRPr>
          </a:p>
          <a:p>
            <a:pPr defTabSz="917966">
              <a:lnSpc>
                <a:spcPts val="3050"/>
              </a:lnSpc>
              <a:tabLst>
                <a:tab pos="114746" algn="l"/>
                <a:tab pos="509981" algn="l"/>
              </a:tabLst>
              <a:defRPr/>
            </a:pPr>
            <a:r>
              <a:rPr lang="zh-CN" altLang="en-US" sz="2800" dirty="0" smtClean="0">
                <a:solidFill>
                  <a:srgbClr val="000000"/>
                </a:solidFill>
                <a:latin typeface="Times New Roman"/>
              </a:rPr>
              <a:t>		通讯接口电路</a:t>
            </a:r>
          </a:p>
          <a:p>
            <a:pPr defTabSz="917966">
              <a:lnSpc>
                <a:spcPts val="1004"/>
              </a:lnSpc>
              <a:tabLst>
                <a:tab pos="114746" algn="l"/>
                <a:tab pos="509981" algn="l"/>
              </a:tabLst>
              <a:defRPr/>
            </a:pPr>
            <a:endParaRPr lang="zh-CN" altLang="en-US" sz="2800" dirty="0" smtClean="0">
              <a:solidFill>
                <a:srgbClr val="000000"/>
              </a:solidFill>
              <a:latin typeface="Times New Roman"/>
            </a:endParaRPr>
          </a:p>
          <a:p>
            <a:pPr defTabSz="917966">
              <a:lnSpc>
                <a:spcPts val="3050"/>
              </a:lnSpc>
              <a:tabLst>
                <a:tab pos="114746" algn="l"/>
                <a:tab pos="509981" algn="l"/>
              </a:tabLst>
              <a:defRPr/>
            </a:pPr>
            <a:r>
              <a:rPr lang="zh-CN" altLang="en-US" sz="2800" dirty="0" smtClean="0">
                <a:solidFill>
                  <a:srgbClr val="000000"/>
                </a:solidFill>
                <a:latin typeface="Times New Roman"/>
              </a:rPr>
              <a:t>		在同一晶片上采用不同工艺</a:t>
            </a:r>
            <a:endParaRPr lang="zh-CN" altLang="en-US" sz="2800" dirty="0">
              <a:solidFill>
                <a:srgbClr val="000000"/>
              </a:solidFill>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00.tmp"/>
          <p:cNvPicPr>
            <a:picLocks/>
          </p:cNvPicPr>
          <p:nvPr/>
        </p:nvPicPr>
        <p:blipFill>
          <a:blip r:embed="rId2"/>
          <a:stretch>
            <a:fillRect/>
          </a:stretch>
        </p:blipFill>
        <p:spPr>
          <a:xfrm>
            <a:off x="101883" y="523609"/>
            <a:ext cx="8647320" cy="5670302"/>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30</a:t>
            </a:r>
            <a:endParaRPr lang="zh-CN" altLang="en-US" sz="1400" dirty="0">
              <a:solidFill>
                <a:srgbClr val="000000"/>
              </a:solidFill>
              <a:latin typeface="Tahoma"/>
            </a:endParaRPr>
          </a:p>
        </p:txBody>
      </p:sp>
      <p:sp>
        <p:nvSpPr>
          <p:cNvPr id="8" name="TextBox 7"/>
          <p:cNvSpPr txBox="1"/>
          <p:nvPr/>
        </p:nvSpPr>
        <p:spPr>
          <a:xfrm>
            <a:off x="1233683" y="484019"/>
            <a:ext cx="5491375" cy="679673"/>
          </a:xfrm>
          <a:prstGeom prst="rect">
            <a:avLst/>
          </a:prstGeom>
          <a:noFill/>
        </p:spPr>
        <p:txBody>
          <a:bodyPr vert="horz" wrap="none" lIns="0" tIns="0" rIns="0" bIns="0" rtlCol="0">
            <a:spAutoFit/>
          </a:bodyPr>
          <a:lstStyle/>
          <a:p>
            <a:pPr>
              <a:lnSpc>
                <a:spcPts val="5325"/>
              </a:lnSpc>
            </a:pPr>
            <a:r>
              <a:rPr lang="en-US" altLang="zh-CN" sz="4400" dirty="0" smtClean="0">
                <a:solidFill>
                  <a:srgbClr val="33339A"/>
                </a:solidFill>
                <a:latin typeface="Tahoma"/>
              </a:rPr>
              <a:t>System-on-Chip (</a:t>
            </a:r>
            <a:r>
              <a:rPr lang="en-US" altLang="zh-CN" sz="4400" dirty="0" err="1" smtClean="0">
                <a:solidFill>
                  <a:srgbClr val="33339A"/>
                </a:solidFill>
                <a:latin typeface="Tahoma"/>
              </a:rPr>
              <a:t>SoC</a:t>
            </a:r>
            <a:r>
              <a:rPr lang="en-US" altLang="zh-CN" sz="4400" dirty="0" smtClean="0">
                <a:solidFill>
                  <a:srgbClr val="33339A"/>
                </a:solidFill>
                <a:latin typeface="Tahoma"/>
              </a:rPr>
              <a:t>)</a:t>
            </a:r>
            <a:endParaRPr lang="zh-CN" altLang="en-US" sz="4400" dirty="0">
              <a:solidFill>
                <a:srgbClr val="33339A"/>
              </a:solidFill>
              <a:latin typeface="Tahoma"/>
            </a:endParaRPr>
          </a:p>
        </p:txBody>
      </p:sp>
      <p:sp>
        <p:nvSpPr>
          <p:cNvPr id="9" name="TextBox 8"/>
          <p:cNvSpPr txBox="1"/>
          <p:nvPr/>
        </p:nvSpPr>
        <p:spPr>
          <a:xfrm>
            <a:off x="4809012" y="6301406"/>
            <a:ext cx="2878976" cy="283705"/>
          </a:xfrm>
          <a:prstGeom prst="rect">
            <a:avLst/>
          </a:prstGeom>
          <a:noFill/>
        </p:spPr>
        <p:txBody>
          <a:bodyPr vert="horz" wrap="none" lIns="0" tIns="0" rIns="0" bIns="0" rtlCol="0">
            <a:spAutoFit/>
          </a:bodyPr>
          <a:lstStyle/>
          <a:p>
            <a:pPr>
              <a:lnSpc>
                <a:spcPts val="2158"/>
              </a:lnSpc>
            </a:pPr>
            <a:r>
              <a:rPr lang="zh-CN" altLang="en-US" sz="2000" dirty="0" smtClean="0">
                <a:solidFill>
                  <a:srgbClr val="000000"/>
                </a:solidFill>
                <a:latin typeface="Times New Roman"/>
              </a:rPr>
              <a:t>数据来源： </a:t>
            </a:r>
            <a:r>
              <a:rPr lang="en-US" altLang="zh-CN" sz="2000" b="1" dirty="0" smtClean="0">
                <a:solidFill>
                  <a:srgbClr val="000000"/>
                </a:solidFill>
                <a:latin typeface="Times New Roman"/>
              </a:rPr>
              <a:t>Synopsys</a:t>
            </a:r>
            <a:r>
              <a:rPr lang="zh-CN" altLang="en-US" sz="2000" dirty="0" smtClean="0">
                <a:solidFill>
                  <a:srgbClr val="000000"/>
                </a:solidFill>
                <a:latin typeface="Times New Roman"/>
              </a:rPr>
              <a:t>公司</a:t>
            </a:r>
            <a:endParaRPr lang="zh-CN" altLang="en-US" sz="2000" dirty="0">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3"/>
          <p:cNvSpPr>
            <a:spLocks noGrp="1" noChangeArrowheads="1"/>
          </p:cNvSpPr>
          <p:nvPr>
            <p:ph type="body" idx="4294967295"/>
            <p:custDataLst>
              <p:tags r:id="rId1"/>
            </p:custDataLst>
          </p:nvPr>
        </p:nvSpPr>
        <p:spPr>
          <a:xfrm>
            <a:off x="914400" y="1066800"/>
            <a:ext cx="7772400" cy="4953000"/>
          </a:xfrm>
        </p:spPr>
        <p:txBody>
          <a:bodyPr>
            <a:normAutofit/>
          </a:bodyPr>
          <a:lstStyle/>
          <a:p>
            <a:pPr eaLnBrk="1" hangingPunct="1"/>
            <a:r>
              <a:rPr lang="en-US" sz="2600" dirty="0" smtClean="0"/>
              <a:t>Microprocessors have revolutionized our world</a:t>
            </a:r>
          </a:p>
          <a:p>
            <a:pPr lvl="1" eaLnBrk="1" hangingPunct="1"/>
            <a:r>
              <a:rPr lang="en-US" sz="2200" dirty="0" smtClean="0"/>
              <a:t>Cell phones, Internet, rapid advances in medicine, etc.</a:t>
            </a:r>
          </a:p>
          <a:p>
            <a:pPr eaLnBrk="1" hangingPunct="1"/>
            <a:r>
              <a:rPr lang="en-US" sz="2600" dirty="0" smtClean="0"/>
              <a:t>The semiconductor industry has grown from $21 billion in 1985 to $300 billion in 2011</a:t>
            </a:r>
          </a:p>
        </p:txBody>
      </p:sp>
      <p:pic>
        <p:nvPicPr>
          <p:cNvPr id="26628" name="Picture 13"/>
          <p:cNvPicPr>
            <a:picLocks noChangeAspect="1" noChangeArrowheads="1"/>
          </p:cNvPicPr>
          <p:nvPr>
            <p:custDataLst>
              <p:tags r:id="rId2"/>
            </p:custDataLst>
          </p:nvPr>
        </p:nvPicPr>
        <p:blipFill>
          <a:blip r:embed="rId7" cstate="print">
            <a:extLst>
              <a:ext uri="{28A0092B-C50C-407E-A947-70E740481C1C}">
                <a14:useLocalDpi xmlns="" xmlns:a14="http://schemas.microsoft.com/office/drawing/2010/main" val="0"/>
              </a:ext>
            </a:extLst>
          </a:blip>
          <a:srcRect/>
          <a:stretch>
            <a:fillRect/>
          </a:stretch>
        </p:blipFill>
        <p:spPr bwMode="auto">
          <a:xfrm>
            <a:off x="5591175" y="3114675"/>
            <a:ext cx="3248025" cy="2600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631" name="Picture 11"/>
          <p:cNvPicPr>
            <a:picLocks noChangeAspect="1" noChangeArrowheads="1"/>
          </p:cNvPicPr>
          <p:nvPr>
            <p:custDataLst>
              <p:tags r:id="rId3"/>
            </p:custDataLst>
          </p:nvPr>
        </p:nvPicPr>
        <p:blipFill>
          <a:blip r:embed="rId8" cstate="print">
            <a:extLst>
              <a:ext uri="{28A0092B-C50C-407E-A947-70E740481C1C}">
                <a14:useLocalDpi xmlns="" xmlns:a14="http://schemas.microsoft.com/office/drawing/2010/main" val="0"/>
              </a:ext>
            </a:extLst>
          </a:blip>
          <a:srcRect/>
          <a:stretch>
            <a:fillRect/>
          </a:stretch>
        </p:blipFill>
        <p:spPr bwMode="auto">
          <a:xfrm>
            <a:off x="3124200" y="3733800"/>
            <a:ext cx="272097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2" name="Picture 4"/>
          <p:cNvPicPr>
            <a:picLocks noChangeAspect="1" noChangeArrowheads="1"/>
          </p:cNvPicPr>
          <p:nvPr>
            <p:custDataLst>
              <p:tags r:id="rId4"/>
            </p:custDataLst>
          </p:nvPr>
        </p:nvPicPr>
        <p:blipFill>
          <a:blip r:embed="rId9" cstate="print">
            <a:extLst>
              <a:ext uri="{28A0092B-C50C-407E-A947-70E740481C1C}">
                <a14:useLocalDpi xmlns="" xmlns:a14="http://schemas.microsoft.com/office/drawing/2010/main" val="0"/>
              </a:ext>
            </a:extLst>
          </a:blip>
          <a:srcRect/>
          <a:stretch>
            <a:fillRect/>
          </a:stretch>
        </p:blipFill>
        <p:spPr bwMode="auto">
          <a:xfrm>
            <a:off x="1219200" y="3124200"/>
            <a:ext cx="2055813"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Background</a:t>
            </a:r>
            <a:endParaRPr lang="en-US" sz="4400" dirty="0">
              <a:solidFill>
                <a:schemeClr val="bg1"/>
              </a:solidFill>
              <a:latin typeface="+mj-lt"/>
            </a:endParaRPr>
          </a:p>
        </p:txBody>
      </p:sp>
    </p:spTree>
    <p:extLst>
      <p:ext uri="{BB962C8B-B14F-4D97-AF65-F5344CB8AC3E}">
        <p14:creationId xmlns="" xmlns:p14="http://schemas.microsoft.com/office/powerpoint/2010/main" val="18689707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0A.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35</a:t>
            </a:r>
            <a:endParaRPr lang="zh-CN" altLang="en-US" sz="1400" dirty="0">
              <a:solidFill>
                <a:srgbClr val="000000"/>
              </a:solidFill>
              <a:latin typeface="Tahoma"/>
            </a:endParaRPr>
          </a:p>
        </p:txBody>
      </p:sp>
      <p:sp>
        <p:nvSpPr>
          <p:cNvPr id="8" name="TextBox 7"/>
          <p:cNvSpPr txBox="1"/>
          <p:nvPr/>
        </p:nvSpPr>
        <p:spPr>
          <a:xfrm>
            <a:off x="1233682" y="484019"/>
            <a:ext cx="7591558" cy="5738571"/>
          </a:xfrm>
          <a:prstGeom prst="rect">
            <a:avLst/>
          </a:prstGeom>
          <a:noFill/>
        </p:spPr>
        <p:txBody>
          <a:bodyPr vert="horz" wrap="none" lIns="0" tIns="0" rIns="0" bIns="0" rtlCol="0">
            <a:spAutoFit/>
          </a:bodyPr>
          <a:lstStyle/>
          <a:p>
            <a:pPr defTabSz="917966">
              <a:lnSpc>
                <a:spcPts val="5325"/>
              </a:lnSpc>
              <a:tabLst>
                <a:tab pos="382486" algn="l"/>
                <a:tab pos="777721" algn="l"/>
                <a:tab pos="1185706" algn="l"/>
                <a:tab pos="1644689" algn="l"/>
              </a:tabLst>
              <a:defRPr/>
            </a:pPr>
            <a:r>
              <a:rPr lang="zh-CN" altLang="en-US" sz="4400" dirty="0" smtClean="0">
                <a:solidFill>
                  <a:srgbClr val="33339A"/>
                </a:solidFill>
                <a:latin typeface="Times New Roman"/>
              </a:rPr>
              <a:t>模拟和数字</a:t>
            </a:r>
            <a:r>
              <a:rPr lang="en-US" altLang="zh-CN" sz="4400" dirty="0" smtClean="0">
                <a:solidFill>
                  <a:srgbClr val="33339A"/>
                </a:solidFill>
                <a:latin typeface="Tahoma"/>
              </a:rPr>
              <a:t>(Analog vs. Digital)</a:t>
            </a:r>
          </a:p>
          <a:p>
            <a:pPr defTabSz="917966">
              <a:lnSpc>
                <a:spcPts val="1004"/>
              </a:lnSpc>
              <a:tabLst>
                <a:tab pos="382486" algn="l"/>
                <a:tab pos="777721" algn="l"/>
                <a:tab pos="1185706" algn="l"/>
                <a:tab pos="1644689" algn="l"/>
              </a:tabLst>
              <a:defRPr/>
            </a:pPr>
            <a:endParaRPr lang="en-US" altLang="zh-CN" sz="4400" dirty="0" smtClean="0">
              <a:solidFill>
                <a:srgbClr val="33339A"/>
              </a:solidFill>
              <a:latin typeface="Tahoma"/>
            </a:endParaRPr>
          </a:p>
          <a:p>
            <a:pPr defTabSz="917966">
              <a:lnSpc>
                <a:spcPts val="1004"/>
              </a:lnSpc>
              <a:tabLst>
                <a:tab pos="382486" algn="l"/>
                <a:tab pos="777721" algn="l"/>
                <a:tab pos="1185706" algn="l"/>
                <a:tab pos="1644689" algn="l"/>
              </a:tabLst>
              <a:defRPr/>
            </a:pPr>
            <a:endParaRPr lang="en-US" altLang="zh-CN" sz="4400" dirty="0" smtClean="0">
              <a:solidFill>
                <a:srgbClr val="33339A"/>
              </a:solidFill>
              <a:latin typeface="Tahoma"/>
            </a:endParaRPr>
          </a:p>
          <a:p>
            <a:pPr defTabSz="917966">
              <a:lnSpc>
                <a:spcPts val="3524"/>
              </a:lnSpc>
              <a:tabLst>
                <a:tab pos="382486" algn="l"/>
                <a:tab pos="777721" algn="l"/>
                <a:tab pos="1185706" algn="l"/>
                <a:tab pos="1644689" algn="l"/>
              </a:tabLst>
              <a:defRPr/>
            </a:pPr>
            <a:r>
              <a:rPr lang="en-US" altLang="zh-CN" sz="4400" dirty="0" smtClean="0">
                <a:solidFill>
                  <a:srgbClr val="33339A"/>
                </a:solidFill>
                <a:latin typeface="Tahoma"/>
              </a:rPr>
              <a:t>	</a:t>
            </a:r>
            <a:r>
              <a:rPr lang="zh-CN" altLang="en-US" sz="2800" dirty="0" smtClean="0">
                <a:solidFill>
                  <a:srgbClr val="000000"/>
                </a:solidFill>
                <a:latin typeface="Times New Roman"/>
              </a:rPr>
              <a:t>模拟量</a:t>
            </a:r>
          </a:p>
          <a:p>
            <a:pPr defTabSz="917966">
              <a:lnSpc>
                <a:spcPts val="3184"/>
              </a:lnSpc>
              <a:tabLst>
                <a:tab pos="382486" algn="l"/>
                <a:tab pos="777721" algn="l"/>
                <a:tab pos="1185706" algn="l"/>
                <a:tab pos="1644689"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连续的</a:t>
            </a:r>
          </a:p>
          <a:p>
            <a:pPr defTabSz="917966">
              <a:lnSpc>
                <a:spcPts val="2648"/>
              </a:lnSpc>
              <a:tabLst>
                <a:tab pos="382486" algn="l"/>
                <a:tab pos="777721" algn="l"/>
                <a:tab pos="1185706" algn="l"/>
                <a:tab pos="1644689" algn="l"/>
              </a:tabLst>
              <a:defRPr/>
            </a:pPr>
            <a:r>
              <a:rPr lang="zh-CN" altLang="en-US" sz="2400" dirty="0" smtClean="0">
                <a:solidFill>
                  <a:srgbClr val="000000"/>
                </a:solidFill>
                <a:latin typeface="Times New Roman"/>
              </a:rPr>
              <a:t>			</a:t>
            </a:r>
            <a:r>
              <a:rPr lang="zh-CN" altLang="en-US" sz="2000" dirty="0" smtClean="0">
                <a:solidFill>
                  <a:srgbClr val="000000"/>
                </a:solidFill>
                <a:latin typeface="Times New Roman"/>
              </a:rPr>
              <a:t>时间上的连续</a:t>
            </a:r>
          </a:p>
          <a:p>
            <a:pPr defTabSz="917966">
              <a:lnSpc>
                <a:spcPts val="2393"/>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dirty="0" smtClean="0">
                <a:solidFill>
                  <a:srgbClr val="000000"/>
                </a:solidFill>
                <a:latin typeface="Times New Roman"/>
              </a:rPr>
              <a:t>任意时刻有一个相对的值</a:t>
            </a:r>
          </a:p>
          <a:p>
            <a:pPr defTabSz="917966">
              <a:lnSpc>
                <a:spcPts val="2654"/>
              </a:lnSpc>
              <a:tabLst>
                <a:tab pos="382486" algn="l"/>
                <a:tab pos="777721" algn="l"/>
                <a:tab pos="1185706" algn="l"/>
                <a:tab pos="1644689" algn="l"/>
              </a:tabLst>
              <a:defRPr/>
            </a:pPr>
            <a:r>
              <a:rPr lang="zh-CN" altLang="en-US" dirty="0" smtClean="0">
                <a:solidFill>
                  <a:srgbClr val="000000"/>
                </a:solidFill>
                <a:latin typeface="Times New Roman"/>
              </a:rPr>
              <a:t>			</a:t>
            </a:r>
            <a:r>
              <a:rPr lang="zh-CN" altLang="en-US" sz="2000" dirty="0" smtClean="0">
                <a:solidFill>
                  <a:srgbClr val="000000"/>
                </a:solidFill>
                <a:latin typeface="Times New Roman"/>
              </a:rPr>
              <a:t>量上的连续</a:t>
            </a:r>
          </a:p>
          <a:p>
            <a:pPr defTabSz="917966">
              <a:lnSpc>
                <a:spcPts val="2393"/>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dirty="0" smtClean="0">
                <a:solidFill>
                  <a:srgbClr val="000000"/>
                </a:solidFill>
                <a:latin typeface="Times New Roman"/>
              </a:rPr>
              <a:t>变量任意时刻可以是在一定范围内的任意值</a:t>
            </a:r>
          </a:p>
          <a:p>
            <a:pPr defTabSz="917966">
              <a:lnSpc>
                <a:spcPts val="2648"/>
              </a:lnSpc>
              <a:tabLst>
                <a:tab pos="382486" algn="l"/>
                <a:tab pos="777721" algn="l"/>
                <a:tab pos="1185706" algn="l"/>
                <a:tab pos="1644689" algn="l"/>
              </a:tabLst>
              <a:defRPr/>
            </a:pPr>
            <a:r>
              <a:rPr lang="zh-CN" altLang="en-US" dirty="0" smtClean="0">
                <a:solidFill>
                  <a:srgbClr val="000000"/>
                </a:solidFill>
                <a:latin typeface="Times New Roman"/>
              </a:rPr>
              <a:t>			</a:t>
            </a:r>
            <a:r>
              <a:rPr lang="zh-CN" altLang="en-US" sz="2000" dirty="0" smtClean="0">
                <a:solidFill>
                  <a:srgbClr val="000000"/>
                </a:solidFill>
                <a:latin typeface="Times New Roman"/>
              </a:rPr>
              <a:t>例如，电压，电流，温度，亮度，颜色</a:t>
            </a:r>
          </a:p>
          <a:p>
            <a:pPr defTabSz="917966">
              <a:lnSpc>
                <a:spcPts val="3170"/>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sz="2400" dirty="0" smtClean="0">
                <a:solidFill>
                  <a:srgbClr val="000000"/>
                </a:solidFill>
                <a:latin typeface="Times New Roman"/>
              </a:rPr>
              <a:t>缺点</a:t>
            </a:r>
          </a:p>
          <a:p>
            <a:pPr defTabSz="917966">
              <a:lnSpc>
                <a:spcPts val="2654"/>
              </a:lnSpc>
              <a:tabLst>
                <a:tab pos="382486" algn="l"/>
                <a:tab pos="777721" algn="l"/>
                <a:tab pos="1185706" algn="l"/>
                <a:tab pos="1644689" algn="l"/>
              </a:tabLst>
              <a:defRPr/>
            </a:pPr>
            <a:r>
              <a:rPr lang="zh-CN" altLang="en-US" sz="2400" dirty="0" smtClean="0">
                <a:solidFill>
                  <a:srgbClr val="000000"/>
                </a:solidFill>
                <a:latin typeface="Times New Roman"/>
              </a:rPr>
              <a:t>			</a:t>
            </a:r>
            <a:r>
              <a:rPr lang="zh-CN" altLang="en-US" sz="2000" dirty="0" smtClean="0">
                <a:solidFill>
                  <a:srgbClr val="000000"/>
                </a:solidFill>
                <a:latin typeface="Times New Roman"/>
              </a:rPr>
              <a:t>很难度量</a:t>
            </a:r>
          </a:p>
          <a:p>
            <a:pPr defTabSz="917966">
              <a:lnSpc>
                <a:spcPts val="2650"/>
              </a:lnSpc>
              <a:tabLst>
                <a:tab pos="382486" algn="l"/>
                <a:tab pos="777721" algn="l"/>
                <a:tab pos="1185706" algn="l"/>
                <a:tab pos="1644689" algn="l"/>
              </a:tabLst>
              <a:defRPr/>
            </a:pPr>
            <a:r>
              <a:rPr lang="zh-CN" altLang="en-US" sz="2000" dirty="0" smtClean="0">
                <a:solidFill>
                  <a:srgbClr val="000000"/>
                </a:solidFill>
                <a:latin typeface="Times New Roman"/>
              </a:rPr>
              <a:t>			容易受噪声的干扰</a:t>
            </a:r>
          </a:p>
          <a:p>
            <a:pPr defTabSz="917966">
              <a:lnSpc>
                <a:spcPts val="2644"/>
              </a:lnSpc>
              <a:tabLst>
                <a:tab pos="382486" algn="l"/>
                <a:tab pos="777721" algn="l"/>
                <a:tab pos="1185706" algn="l"/>
                <a:tab pos="1644689" algn="l"/>
              </a:tabLst>
              <a:defRPr/>
            </a:pPr>
            <a:r>
              <a:rPr lang="zh-CN" altLang="en-US" sz="2000" dirty="0" smtClean="0">
                <a:solidFill>
                  <a:srgbClr val="000000"/>
                </a:solidFill>
                <a:latin typeface="Times New Roman"/>
              </a:rPr>
              <a:t>			难以保存</a:t>
            </a:r>
          </a:p>
          <a:p>
            <a:pPr defTabSz="917966">
              <a:lnSpc>
                <a:spcPts val="3170"/>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sz="2400" dirty="0" smtClean="0">
                <a:solidFill>
                  <a:srgbClr val="000000"/>
                </a:solidFill>
                <a:latin typeface="Times New Roman"/>
              </a:rPr>
              <a:t>优点：用精确的值表示事物</a:t>
            </a:r>
          </a:p>
          <a:p>
            <a:pPr defTabSz="917966">
              <a:lnSpc>
                <a:spcPts val="3706"/>
              </a:lnSpc>
              <a:tabLst>
                <a:tab pos="382486" algn="l"/>
                <a:tab pos="777721" algn="l"/>
                <a:tab pos="1185706" algn="l"/>
                <a:tab pos="1644689"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真实的世界是模拟的！</a:t>
            </a:r>
            <a:endParaRPr lang="zh-CN" altLang="en-US" sz="2800" dirty="0">
              <a:solidFill>
                <a:srgbClr val="000000"/>
              </a:solidFill>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0B.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36</a:t>
            </a:r>
            <a:endParaRPr lang="zh-CN" altLang="en-US" sz="1400" dirty="0">
              <a:solidFill>
                <a:srgbClr val="000000"/>
              </a:solidFill>
              <a:latin typeface="Tahoma"/>
            </a:endParaRPr>
          </a:p>
        </p:txBody>
      </p:sp>
      <p:sp>
        <p:nvSpPr>
          <p:cNvPr id="8" name="TextBox 7"/>
          <p:cNvSpPr txBox="1"/>
          <p:nvPr/>
        </p:nvSpPr>
        <p:spPr>
          <a:xfrm>
            <a:off x="1233682" y="582370"/>
            <a:ext cx="5311075" cy="5506449"/>
          </a:xfrm>
          <a:prstGeom prst="rect">
            <a:avLst/>
          </a:prstGeom>
          <a:noFill/>
        </p:spPr>
        <p:txBody>
          <a:bodyPr vert="horz" wrap="none" lIns="0" tIns="0" rIns="0" bIns="0" rtlCol="0">
            <a:spAutoFit/>
          </a:bodyPr>
          <a:lstStyle/>
          <a:p>
            <a:pPr defTabSz="917966">
              <a:lnSpc>
                <a:spcPts val="4411"/>
              </a:lnSpc>
              <a:tabLst>
                <a:tab pos="382486" algn="l"/>
                <a:tab pos="777721" algn="l"/>
                <a:tab pos="1185706" algn="l"/>
                <a:tab pos="1644689" algn="l"/>
              </a:tabLst>
              <a:defRPr/>
            </a:pPr>
            <a:r>
              <a:rPr lang="zh-CN" altLang="en-US" sz="4400" dirty="0" smtClean="0">
                <a:solidFill>
                  <a:srgbClr val="33339A"/>
                </a:solidFill>
                <a:latin typeface="Times New Roman"/>
              </a:rPr>
              <a:t>模拟和数字</a:t>
            </a:r>
          </a:p>
          <a:p>
            <a:pPr defTabSz="917966">
              <a:lnSpc>
                <a:spcPts val="1004"/>
              </a:lnSpc>
              <a:tabLst>
                <a:tab pos="382486" algn="l"/>
                <a:tab pos="777721" algn="l"/>
                <a:tab pos="1185706" algn="l"/>
                <a:tab pos="1644689"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185706" algn="l"/>
                <a:tab pos="1644689"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185706" algn="l"/>
                <a:tab pos="1644689" algn="l"/>
              </a:tabLst>
              <a:defRPr/>
            </a:pPr>
            <a:endParaRPr lang="zh-CN" altLang="en-US" sz="4400" dirty="0" smtClean="0">
              <a:solidFill>
                <a:srgbClr val="33339A"/>
              </a:solidFill>
              <a:latin typeface="Times New Roman"/>
            </a:endParaRPr>
          </a:p>
          <a:p>
            <a:pPr defTabSz="917966">
              <a:lnSpc>
                <a:spcPts val="2950"/>
              </a:lnSpc>
              <a:tabLst>
                <a:tab pos="382486" algn="l"/>
                <a:tab pos="777721" algn="l"/>
                <a:tab pos="1185706" algn="l"/>
                <a:tab pos="1644689"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数字量</a:t>
            </a:r>
          </a:p>
          <a:p>
            <a:pPr defTabSz="917966">
              <a:lnSpc>
                <a:spcPts val="1004"/>
              </a:lnSpc>
              <a:tabLst>
                <a:tab pos="382486" algn="l"/>
                <a:tab pos="777721" algn="l"/>
                <a:tab pos="1185706" algn="l"/>
                <a:tab pos="1644689" algn="l"/>
              </a:tabLst>
              <a:defRPr/>
            </a:pPr>
            <a:endParaRPr lang="zh-CN" altLang="en-US" sz="2800" dirty="0" smtClean="0">
              <a:solidFill>
                <a:srgbClr val="000000"/>
              </a:solidFill>
              <a:latin typeface="Times New Roman"/>
            </a:endParaRPr>
          </a:p>
          <a:p>
            <a:pPr defTabSz="917966">
              <a:lnSpc>
                <a:spcPts val="2476"/>
              </a:lnSpc>
              <a:tabLst>
                <a:tab pos="382486" algn="l"/>
                <a:tab pos="777721" algn="l"/>
                <a:tab pos="1185706" algn="l"/>
                <a:tab pos="1644689"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非连续的（离散的）</a:t>
            </a:r>
          </a:p>
          <a:p>
            <a:pPr defTabSz="917966">
              <a:lnSpc>
                <a:spcPts val="2895"/>
              </a:lnSpc>
              <a:tabLst>
                <a:tab pos="382486" algn="l"/>
                <a:tab pos="777721" algn="l"/>
                <a:tab pos="1185706" algn="l"/>
                <a:tab pos="1644689" algn="l"/>
              </a:tabLst>
              <a:defRPr/>
            </a:pPr>
            <a:r>
              <a:rPr lang="zh-CN" altLang="en-US" sz="2400" dirty="0" smtClean="0">
                <a:solidFill>
                  <a:srgbClr val="000000"/>
                </a:solidFill>
                <a:latin typeface="Times New Roman"/>
              </a:rPr>
              <a:t>			</a:t>
            </a:r>
            <a:r>
              <a:rPr lang="zh-CN" altLang="en-US" sz="2000" dirty="0" smtClean="0">
                <a:solidFill>
                  <a:srgbClr val="000000"/>
                </a:solidFill>
                <a:latin typeface="Times New Roman"/>
              </a:rPr>
              <a:t>时间上的离散</a:t>
            </a:r>
          </a:p>
          <a:p>
            <a:pPr defTabSz="917966">
              <a:lnSpc>
                <a:spcPts val="2616"/>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dirty="0" smtClean="0">
                <a:solidFill>
                  <a:srgbClr val="000000"/>
                </a:solidFill>
                <a:latin typeface="Times New Roman"/>
              </a:rPr>
              <a:t>变量只在某些时刻有定义</a:t>
            </a:r>
          </a:p>
          <a:p>
            <a:pPr defTabSz="917966">
              <a:lnSpc>
                <a:spcPts val="2883"/>
              </a:lnSpc>
              <a:tabLst>
                <a:tab pos="382486" algn="l"/>
                <a:tab pos="777721" algn="l"/>
                <a:tab pos="1185706" algn="l"/>
                <a:tab pos="1644689" algn="l"/>
              </a:tabLst>
              <a:defRPr/>
            </a:pPr>
            <a:r>
              <a:rPr lang="zh-CN" altLang="en-US" dirty="0" smtClean="0">
                <a:solidFill>
                  <a:srgbClr val="000000"/>
                </a:solidFill>
                <a:latin typeface="Times New Roman"/>
              </a:rPr>
              <a:t>			</a:t>
            </a:r>
            <a:r>
              <a:rPr lang="zh-CN" altLang="en-US" sz="2000" dirty="0" smtClean="0">
                <a:solidFill>
                  <a:srgbClr val="000000"/>
                </a:solidFill>
                <a:latin typeface="Times New Roman"/>
              </a:rPr>
              <a:t>量上的离散</a:t>
            </a:r>
          </a:p>
          <a:p>
            <a:pPr defTabSz="917966">
              <a:lnSpc>
                <a:spcPts val="2616"/>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dirty="0" smtClean="0">
                <a:solidFill>
                  <a:srgbClr val="000000"/>
                </a:solidFill>
                <a:latin typeface="Times New Roman"/>
              </a:rPr>
              <a:t>变量只能是有限集合中的一个值</a:t>
            </a:r>
          </a:p>
          <a:p>
            <a:pPr defTabSz="917966">
              <a:lnSpc>
                <a:spcPts val="2877"/>
              </a:lnSpc>
              <a:tabLst>
                <a:tab pos="382486" algn="l"/>
                <a:tab pos="777721" algn="l"/>
                <a:tab pos="1185706" algn="l"/>
                <a:tab pos="1644689" algn="l"/>
              </a:tabLst>
              <a:defRPr/>
            </a:pPr>
            <a:r>
              <a:rPr lang="zh-CN" altLang="en-US" dirty="0" smtClean="0">
                <a:solidFill>
                  <a:srgbClr val="000000"/>
                </a:solidFill>
                <a:latin typeface="Times New Roman"/>
              </a:rPr>
              <a:t>			</a:t>
            </a:r>
            <a:r>
              <a:rPr lang="zh-CN" altLang="en-US" sz="2000" dirty="0" smtClean="0">
                <a:solidFill>
                  <a:srgbClr val="000000"/>
                </a:solidFill>
                <a:latin typeface="Times New Roman"/>
              </a:rPr>
              <a:t>例如，开关位置，数字逻辑</a:t>
            </a:r>
          </a:p>
          <a:p>
            <a:pPr defTabSz="917966">
              <a:lnSpc>
                <a:spcPts val="1004"/>
              </a:lnSpc>
              <a:tabLst>
                <a:tab pos="382486" algn="l"/>
                <a:tab pos="777721" algn="l"/>
                <a:tab pos="1185706" algn="l"/>
                <a:tab pos="1644689" algn="l"/>
              </a:tabLst>
              <a:defRPr/>
            </a:pPr>
            <a:endParaRPr lang="zh-CN" altLang="en-US" sz="2000" dirty="0" smtClean="0">
              <a:solidFill>
                <a:srgbClr val="000000"/>
              </a:solidFill>
              <a:latin typeface="Times New Roman"/>
            </a:endParaRPr>
          </a:p>
          <a:p>
            <a:pPr defTabSz="917966">
              <a:lnSpc>
                <a:spcPts val="2450"/>
              </a:lnSpc>
              <a:tabLst>
                <a:tab pos="382486" algn="l"/>
                <a:tab pos="777721" algn="l"/>
                <a:tab pos="1185706" algn="l"/>
                <a:tab pos="1644689" algn="l"/>
              </a:tabLst>
              <a:defRPr/>
            </a:pPr>
            <a:r>
              <a:rPr lang="zh-CN" altLang="en-US" sz="2000" dirty="0" smtClean="0">
                <a:solidFill>
                  <a:srgbClr val="000000"/>
                </a:solidFill>
                <a:latin typeface="Times New Roman"/>
              </a:rPr>
              <a:t>		</a:t>
            </a:r>
            <a:r>
              <a:rPr lang="zh-CN" altLang="en-US" sz="2400" dirty="0" smtClean="0">
                <a:solidFill>
                  <a:srgbClr val="000000"/>
                </a:solidFill>
                <a:latin typeface="Times New Roman"/>
              </a:rPr>
              <a:t>优点</a:t>
            </a:r>
          </a:p>
          <a:p>
            <a:pPr defTabSz="917966">
              <a:lnSpc>
                <a:spcPts val="2895"/>
              </a:lnSpc>
              <a:tabLst>
                <a:tab pos="382486" algn="l"/>
                <a:tab pos="777721" algn="l"/>
                <a:tab pos="1185706" algn="l"/>
                <a:tab pos="1644689" algn="l"/>
              </a:tabLst>
              <a:defRPr/>
            </a:pPr>
            <a:r>
              <a:rPr lang="zh-CN" altLang="en-US" sz="2400" dirty="0" smtClean="0">
                <a:solidFill>
                  <a:srgbClr val="000000"/>
                </a:solidFill>
                <a:latin typeface="Times New Roman"/>
              </a:rPr>
              <a:t>			</a:t>
            </a:r>
            <a:r>
              <a:rPr lang="zh-CN" altLang="en-US" sz="2000" dirty="0" smtClean="0">
                <a:solidFill>
                  <a:srgbClr val="000000"/>
                </a:solidFill>
                <a:latin typeface="Times New Roman"/>
              </a:rPr>
              <a:t>更多的灵活性，更快，更精确的计算</a:t>
            </a:r>
          </a:p>
          <a:p>
            <a:pPr defTabSz="917966">
              <a:lnSpc>
                <a:spcPts val="2885"/>
              </a:lnSpc>
              <a:tabLst>
                <a:tab pos="382486" algn="l"/>
                <a:tab pos="777721" algn="l"/>
                <a:tab pos="1185706" algn="l"/>
                <a:tab pos="1644689" algn="l"/>
              </a:tabLst>
              <a:defRPr/>
            </a:pPr>
            <a:r>
              <a:rPr lang="zh-CN" altLang="en-US" sz="2000" dirty="0" smtClean="0">
                <a:solidFill>
                  <a:srgbClr val="000000"/>
                </a:solidFill>
                <a:latin typeface="Times New Roman"/>
              </a:rPr>
              <a:t>			容易实现存储设备</a:t>
            </a:r>
          </a:p>
          <a:p>
            <a:pPr defTabSz="917966">
              <a:lnSpc>
                <a:spcPts val="2891"/>
              </a:lnSpc>
              <a:tabLst>
                <a:tab pos="382486" algn="l"/>
                <a:tab pos="777721" algn="l"/>
                <a:tab pos="1185706" algn="l"/>
                <a:tab pos="1644689" algn="l"/>
              </a:tabLst>
              <a:defRPr/>
            </a:pPr>
            <a:r>
              <a:rPr lang="zh-CN" altLang="en-US" sz="2000" dirty="0" smtClean="0">
                <a:solidFill>
                  <a:srgbClr val="000000"/>
                </a:solidFill>
                <a:latin typeface="Times New Roman"/>
              </a:rPr>
              <a:t>			误差监测和修正</a:t>
            </a:r>
          </a:p>
          <a:p>
            <a:pPr defTabSz="917966">
              <a:lnSpc>
                <a:spcPts val="2885"/>
              </a:lnSpc>
              <a:tabLst>
                <a:tab pos="382486" algn="l"/>
                <a:tab pos="777721" algn="l"/>
                <a:tab pos="1185706" algn="l"/>
                <a:tab pos="1644689" algn="l"/>
              </a:tabLst>
              <a:defRPr/>
            </a:pPr>
            <a:r>
              <a:rPr lang="zh-CN" altLang="en-US" sz="2000" dirty="0" smtClean="0">
                <a:solidFill>
                  <a:srgbClr val="000000"/>
                </a:solidFill>
                <a:latin typeface="Times New Roman"/>
              </a:rPr>
              <a:t>			容易最小化</a:t>
            </a:r>
            <a:endParaRPr lang="zh-CN" altLang="en-US" sz="2000" dirty="0">
              <a:solidFill>
                <a:srgbClr val="000000"/>
              </a:solidFill>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0C.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37</a:t>
            </a:r>
            <a:endParaRPr lang="zh-CN" altLang="en-US" sz="1400" dirty="0">
              <a:solidFill>
                <a:srgbClr val="000000"/>
              </a:solidFill>
              <a:latin typeface="Tahoma"/>
            </a:endParaRPr>
          </a:p>
        </p:txBody>
      </p:sp>
      <p:sp>
        <p:nvSpPr>
          <p:cNvPr id="8" name="TextBox 7"/>
          <p:cNvSpPr txBox="1"/>
          <p:nvPr/>
        </p:nvSpPr>
        <p:spPr>
          <a:xfrm>
            <a:off x="1233682" y="582370"/>
            <a:ext cx="7111439" cy="5815946"/>
          </a:xfrm>
          <a:prstGeom prst="rect">
            <a:avLst/>
          </a:prstGeom>
          <a:noFill/>
        </p:spPr>
        <p:txBody>
          <a:bodyPr vert="horz" wrap="none" lIns="0" tIns="0" rIns="0" bIns="0" rtlCol="0">
            <a:spAutoFit/>
          </a:bodyPr>
          <a:lstStyle/>
          <a:p>
            <a:pPr defTabSz="917966">
              <a:lnSpc>
                <a:spcPts val="4411"/>
              </a:lnSpc>
              <a:tabLst>
                <a:tab pos="382486" algn="l"/>
                <a:tab pos="777721" algn="l"/>
                <a:tab pos="1185706" algn="l"/>
              </a:tabLst>
              <a:defRPr/>
            </a:pPr>
            <a:r>
              <a:rPr lang="zh-CN" altLang="en-US" sz="4400" dirty="0" smtClean="0">
                <a:solidFill>
                  <a:srgbClr val="33339A"/>
                </a:solidFill>
                <a:latin typeface="Times New Roman"/>
              </a:rPr>
              <a:t>模拟和数字</a:t>
            </a:r>
          </a:p>
          <a:p>
            <a:pPr defTabSz="917966">
              <a:lnSpc>
                <a:spcPts val="1004"/>
              </a:lnSpc>
              <a:tabLst>
                <a:tab pos="382486" algn="l"/>
                <a:tab pos="777721" algn="l"/>
                <a:tab pos="118570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185706" algn="l"/>
              </a:tabLst>
              <a:defRPr/>
            </a:pPr>
            <a:endParaRPr lang="zh-CN" altLang="en-US" sz="4400" dirty="0" smtClean="0">
              <a:solidFill>
                <a:srgbClr val="33339A"/>
              </a:solidFill>
              <a:latin typeface="Times New Roman"/>
            </a:endParaRPr>
          </a:p>
          <a:p>
            <a:pPr defTabSz="917966">
              <a:lnSpc>
                <a:spcPts val="3665"/>
              </a:lnSpc>
              <a:tabLst>
                <a:tab pos="382486" algn="l"/>
                <a:tab pos="777721" algn="l"/>
                <a:tab pos="1185706"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数字（续）</a:t>
            </a:r>
          </a:p>
          <a:p>
            <a:pPr defTabSz="917966">
              <a:lnSpc>
                <a:spcPts val="3184"/>
              </a:lnSpc>
              <a:tabLst>
                <a:tab pos="382486" algn="l"/>
                <a:tab pos="777721" algn="l"/>
                <a:tab pos="1185706"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真实的数字在深层次上也是模拟的</a:t>
            </a:r>
          </a:p>
          <a:p>
            <a:pPr defTabSz="917966">
              <a:lnSpc>
                <a:spcPts val="2648"/>
              </a:lnSpc>
              <a:tabLst>
                <a:tab pos="382486" algn="l"/>
                <a:tab pos="777721" algn="l"/>
                <a:tab pos="1185706" algn="l"/>
              </a:tabLst>
              <a:defRPr/>
            </a:pPr>
            <a:r>
              <a:rPr lang="zh-CN" altLang="en-US" sz="2400" dirty="0" smtClean="0">
                <a:solidFill>
                  <a:srgbClr val="000000"/>
                </a:solidFill>
                <a:latin typeface="Times New Roman"/>
              </a:rPr>
              <a:t>			</a:t>
            </a:r>
            <a:r>
              <a:rPr lang="zh-CN" altLang="en-US" sz="2000" dirty="0" smtClean="0">
                <a:solidFill>
                  <a:srgbClr val="000000"/>
                </a:solidFill>
                <a:latin typeface="Times New Roman"/>
              </a:rPr>
              <a:t>在数字逻辑设计课程中要记住这个事实</a:t>
            </a:r>
          </a:p>
          <a:p>
            <a:pPr defTabSz="917966">
              <a:lnSpc>
                <a:spcPts val="2650"/>
              </a:lnSpc>
              <a:tabLst>
                <a:tab pos="382486" algn="l"/>
                <a:tab pos="777721" algn="l"/>
                <a:tab pos="1185706" algn="l"/>
              </a:tabLst>
              <a:defRPr/>
            </a:pPr>
            <a:r>
              <a:rPr lang="zh-CN" altLang="en-US" sz="2000" dirty="0" smtClean="0">
                <a:solidFill>
                  <a:srgbClr val="000000"/>
                </a:solidFill>
                <a:latin typeface="Times New Roman"/>
              </a:rPr>
              <a:t>			某些时候，在设计数字电路时，还需考虑模拟的特性</a:t>
            </a:r>
          </a:p>
          <a:p>
            <a:pPr defTabSz="917966">
              <a:lnSpc>
                <a:spcPts val="3703"/>
              </a:lnSpc>
              <a:tabLst>
                <a:tab pos="382486" algn="l"/>
                <a:tab pos="777721" algn="l"/>
                <a:tab pos="1185706" algn="l"/>
              </a:tabLst>
              <a:defRPr/>
            </a:pPr>
            <a:r>
              <a:rPr lang="zh-CN" altLang="en-US" sz="2000" dirty="0" smtClean="0">
                <a:solidFill>
                  <a:srgbClr val="000000"/>
                </a:solidFill>
                <a:latin typeface="Times New Roman"/>
              </a:rPr>
              <a:t>	</a:t>
            </a:r>
            <a:r>
              <a:rPr lang="zh-CN" altLang="en-US" sz="2800" dirty="0" smtClean="0">
                <a:solidFill>
                  <a:srgbClr val="000000"/>
                </a:solidFill>
                <a:latin typeface="Times New Roman"/>
              </a:rPr>
              <a:t>疯狂的数字</a:t>
            </a:r>
          </a:p>
          <a:p>
            <a:pPr defTabSz="917966">
              <a:lnSpc>
                <a:spcPts val="3253"/>
              </a:lnSpc>
              <a:tabLst>
                <a:tab pos="382486" algn="l"/>
                <a:tab pos="777721" algn="l"/>
                <a:tab pos="1185706"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音乐：</a:t>
            </a:r>
            <a:r>
              <a:rPr lang="en-US" altLang="zh-CN" sz="2400" dirty="0" smtClean="0">
                <a:solidFill>
                  <a:srgbClr val="000000"/>
                </a:solidFill>
                <a:latin typeface="Tahoma"/>
              </a:rPr>
              <a:t>CD, MP3</a:t>
            </a:r>
          </a:p>
          <a:p>
            <a:pPr defTabSz="917966">
              <a:lnSpc>
                <a:spcPts val="3174"/>
              </a:lnSpc>
              <a:tabLst>
                <a:tab pos="382486" algn="l"/>
                <a:tab pos="777721" algn="l"/>
                <a:tab pos="1185706" algn="l"/>
              </a:tabLst>
              <a:defRPr/>
            </a:pPr>
            <a:r>
              <a:rPr lang="en-US" altLang="zh-CN" sz="2400" dirty="0" smtClean="0">
                <a:solidFill>
                  <a:srgbClr val="000000"/>
                </a:solidFill>
                <a:latin typeface="Tahoma"/>
              </a:rPr>
              <a:t>		</a:t>
            </a:r>
            <a:r>
              <a:rPr lang="zh-CN" altLang="en-US" sz="2400" dirty="0" smtClean="0">
                <a:solidFill>
                  <a:srgbClr val="000000"/>
                </a:solidFill>
                <a:latin typeface="Times New Roman"/>
              </a:rPr>
              <a:t>电影：</a:t>
            </a:r>
            <a:r>
              <a:rPr lang="en-US" altLang="zh-CN" sz="2400" dirty="0" smtClean="0">
                <a:solidFill>
                  <a:srgbClr val="000000"/>
                </a:solidFill>
                <a:latin typeface="Tahoma"/>
              </a:rPr>
              <a:t>MPEG, RM, DVD</a:t>
            </a:r>
          </a:p>
          <a:p>
            <a:pPr defTabSz="917966">
              <a:lnSpc>
                <a:spcPts val="3106"/>
              </a:lnSpc>
              <a:tabLst>
                <a:tab pos="382486" algn="l"/>
                <a:tab pos="777721" algn="l"/>
                <a:tab pos="1185706" algn="l"/>
              </a:tabLst>
              <a:defRPr/>
            </a:pPr>
            <a:r>
              <a:rPr lang="en-US" altLang="zh-CN" sz="2400" dirty="0" smtClean="0">
                <a:solidFill>
                  <a:srgbClr val="000000"/>
                </a:solidFill>
                <a:latin typeface="Tahoma"/>
              </a:rPr>
              <a:t>		</a:t>
            </a:r>
            <a:r>
              <a:rPr lang="zh-CN" altLang="en-US" sz="2400" dirty="0" smtClean="0">
                <a:solidFill>
                  <a:srgbClr val="000000"/>
                </a:solidFill>
                <a:latin typeface="Times New Roman"/>
              </a:rPr>
              <a:t>数字电视</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数字照相机</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数字摄影机</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手机</a:t>
            </a:r>
          </a:p>
          <a:p>
            <a:pPr defTabSz="917966">
              <a:lnSpc>
                <a:spcPts val="3821"/>
              </a:lnSpc>
              <a:tabLst>
                <a:tab pos="382486" algn="l"/>
                <a:tab pos="777721" algn="l"/>
                <a:tab pos="1185706"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数字</a:t>
            </a:r>
            <a:r>
              <a:rPr lang="en-US" altLang="zh-CN" sz="2800" dirty="0" smtClean="0">
                <a:solidFill>
                  <a:srgbClr val="000000"/>
                </a:solidFill>
                <a:latin typeface="Times New Roman"/>
              </a:rPr>
              <a:t>——</a:t>
            </a:r>
            <a:r>
              <a:rPr lang="zh-CN" altLang="en-US" sz="2800" dirty="0" smtClean="0">
                <a:solidFill>
                  <a:srgbClr val="000000"/>
                </a:solidFill>
                <a:latin typeface="Times New Roman"/>
              </a:rPr>
              <a:t>二进制</a:t>
            </a:r>
            <a:r>
              <a:rPr lang="en-US" altLang="zh-CN" sz="2800" dirty="0" smtClean="0">
                <a:solidFill>
                  <a:srgbClr val="000000"/>
                </a:solidFill>
                <a:latin typeface="Tahoma"/>
              </a:rPr>
              <a:t>(Binary)</a:t>
            </a:r>
            <a:endParaRPr lang="zh-CN" altLang="en-US" sz="2800" dirty="0">
              <a:solidFill>
                <a:srgbClr val="000000"/>
              </a:solidFill>
              <a:latin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0D.tmp"/>
          <p:cNvPicPr>
            <a:picLocks/>
          </p:cNvPicPr>
          <p:nvPr/>
        </p:nvPicPr>
        <p:blipFill>
          <a:blip r:embed="rId2"/>
          <a:stretch>
            <a:fillRect/>
          </a:stretch>
        </p:blipFill>
        <p:spPr>
          <a:xfrm>
            <a:off x="0" y="-1"/>
            <a:ext cx="9144000" cy="6858000"/>
          </a:xfrm>
          <a:prstGeom prst="rect">
            <a:avLst/>
          </a:prstGeom>
        </p:spPr>
      </p:pic>
      <p:pic>
        <p:nvPicPr>
          <p:cNvPr id="3" name="图片 2" descr="ws_20F.tmp"/>
          <p:cNvPicPr>
            <a:picLocks/>
          </p:cNvPicPr>
          <p:nvPr/>
        </p:nvPicPr>
        <p:blipFill>
          <a:blip r:embed="rId3"/>
          <a:stretch>
            <a:fillRect/>
          </a:stretch>
        </p:blipFill>
        <p:spPr>
          <a:xfrm>
            <a:off x="101883" y="523609"/>
            <a:ext cx="8596379" cy="932279"/>
          </a:xfrm>
          <a:prstGeom prst="rect">
            <a:avLst/>
          </a:prstGeom>
        </p:spPr>
      </p:pic>
      <p:pic>
        <p:nvPicPr>
          <p:cNvPr id="4" name="图片 3" descr="ws_210.tmp"/>
          <p:cNvPicPr>
            <a:picLocks/>
          </p:cNvPicPr>
          <p:nvPr/>
        </p:nvPicPr>
        <p:blipFill>
          <a:blip r:embed="rId4"/>
          <a:stretch>
            <a:fillRect/>
          </a:stretch>
        </p:blipFill>
        <p:spPr>
          <a:xfrm>
            <a:off x="967888" y="4738023"/>
            <a:ext cx="6902574" cy="140480"/>
          </a:xfrm>
          <a:prstGeom prst="rect">
            <a:avLst/>
          </a:prstGeom>
        </p:spPr>
      </p:pic>
      <p:pic>
        <p:nvPicPr>
          <p:cNvPr id="5" name="图片 4" descr="ws_211.tmp"/>
          <p:cNvPicPr>
            <a:picLocks/>
          </p:cNvPicPr>
          <p:nvPr/>
        </p:nvPicPr>
        <p:blipFill>
          <a:blip r:embed="rId5"/>
          <a:stretch>
            <a:fillRect/>
          </a:stretch>
        </p:blipFill>
        <p:spPr>
          <a:xfrm>
            <a:off x="967889" y="5580905"/>
            <a:ext cx="6978986" cy="140480"/>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38</a:t>
            </a:r>
            <a:endParaRPr lang="zh-CN" altLang="en-US" sz="1400" dirty="0">
              <a:solidFill>
                <a:srgbClr val="000000"/>
              </a:solidFill>
              <a:latin typeface="Tahoma"/>
            </a:endParaRPr>
          </a:p>
        </p:txBody>
      </p:sp>
      <p:sp>
        <p:nvSpPr>
          <p:cNvPr id="8" name="TextBox 7"/>
          <p:cNvSpPr txBox="1"/>
          <p:nvPr/>
        </p:nvSpPr>
        <p:spPr>
          <a:xfrm>
            <a:off x="1233682" y="582369"/>
            <a:ext cx="6828524" cy="4474796"/>
          </a:xfrm>
          <a:prstGeom prst="rect">
            <a:avLst/>
          </a:prstGeom>
          <a:noFill/>
        </p:spPr>
        <p:txBody>
          <a:bodyPr vert="horz" wrap="none" lIns="0" tIns="0" rIns="0" bIns="0" rtlCol="0">
            <a:spAutoFit/>
          </a:bodyPr>
          <a:lstStyle/>
          <a:p>
            <a:pPr defTabSz="917966">
              <a:lnSpc>
                <a:spcPts val="4411"/>
              </a:lnSpc>
              <a:tabLst>
                <a:tab pos="382486" algn="l"/>
                <a:tab pos="777721" algn="l"/>
                <a:tab pos="5291055" algn="l"/>
              </a:tabLst>
              <a:defRPr/>
            </a:pPr>
            <a:r>
              <a:rPr lang="zh-CN" altLang="en-US" sz="4400" dirty="0" smtClean="0">
                <a:solidFill>
                  <a:srgbClr val="33339A"/>
                </a:solidFill>
                <a:latin typeface="Times New Roman"/>
              </a:rPr>
              <a:t>数模转换</a:t>
            </a:r>
          </a:p>
          <a:p>
            <a:pPr defTabSz="917966">
              <a:lnSpc>
                <a:spcPts val="1004"/>
              </a:lnSpc>
              <a:tabLst>
                <a:tab pos="382486" algn="l"/>
                <a:tab pos="777721" algn="l"/>
                <a:tab pos="5291055"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5291055" algn="l"/>
              </a:tabLst>
              <a:defRPr/>
            </a:pPr>
            <a:endParaRPr lang="zh-CN" altLang="en-US" sz="4400" dirty="0" smtClean="0">
              <a:solidFill>
                <a:srgbClr val="33339A"/>
              </a:solidFill>
              <a:latin typeface="Times New Roman"/>
            </a:endParaRPr>
          </a:p>
          <a:p>
            <a:pPr defTabSz="917966">
              <a:lnSpc>
                <a:spcPts val="4511"/>
              </a:lnSpc>
              <a:tabLst>
                <a:tab pos="382486" algn="l"/>
                <a:tab pos="777721" algn="l"/>
                <a:tab pos="5291055"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模拟</a:t>
            </a:r>
            <a:r>
              <a:rPr lang="en-US" altLang="zh-CN" sz="3200" dirty="0" smtClean="0">
                <a:solidFill>
                  <a:srgbClr val="000000"/>
                </a:solidFill>
                <a:latin typeface="Tahoma"/>
              </a:rPr>
              <a:t>-</a:t>
            </a:r>
            <a:r>
              <a:rPr lang="zh-CN" altLang="en-US" sz="3200" dirty="0" smtClean="0">
                <a:solidFill>
                  <a:srgbClr val="000000"/>
                </a:solidFill>
                <a:latin typeface="Times New Roman"/>
              </a:rPr>
              <a:t>数字转换</a:t>
            </a:r>
            <a:r>
              <a:rPr lang="en-US" altLang="zh-CN" sz="3200" dirty="0" smtClean="0">
                <a:solidFill>
                  <a:srgbClr val="000000"/>
                </a:solidFill>
                <a:latin typeface="Tahoma"/>
              </a:rPr>
              <a:t>(A/D)</a:t>
            </a:r>
          </a:p>
          <a:p>
            <a:pPr defTabSz="917966">
              <a:lnSpc>
                <a:spcPts val="4056"/>
              </a:lnSpc>
              <a:tabLst>
                <a:tab pos="382486" algn="l"/>
                <a:tab pos="777721" algn="l"/>
                <a:tab pos="5291055" algn="l"/>
              </a:tabLst>
              <a:defRPr/>
            </a:pPr>
            <a:r>
              <a:rPr lang="en-US" altLang="zh-CN" sz="3200" dirty="0" smtClean="0">
                <a:solidFill>
                  <a:srgbClr val="000000"/>
                </a:solidFill>
                <a:latin typeface="Tahoma"/>
              </a:rPr>
              <a:t>		</a:t>
            </a:r>
            <a:r>
              <a:rPr lang="zh-CN" altLang="en-US" sz="2800" dirty="0" smtClean="0">
                <a:solidFill>
                  <a:srgbClr val="000000"/>
                </a:solidFill>
                <a:latin typeface="Times New Roman"/>
              </a:rPr>
              <a:t>采样</a:t>
            </a:r>
            <a:r>
              <a:rPr lang="en-US" altLang="zh-CN" sz="2800" dirty="0" smtClean="0">
                <a:solidFill>
                  <a:srgbClr val="000000"/>
                </a:solidFill>
                <a:latin typeface="Tahoma"/>
              </a:rPr>
              <a:t>-&gt;</a:t>
            </a:r>
            <a:r>
              <a:rPr lang="zh-CN" altLang="en-US" sz="2800" dirty="0" smtClean="0">
                <a:solidFill>
                  <a:srgbClr val="000000"/>
                </a:solidFill>
                <a:latin typeface="Times New Roman"/>
              </a:rPr>
              <a:t>量化</a:t>
            </a:r>
            <a:r>
              <a:rPr lang="en-US" altLang="zh-CN" sz="2800" dirty="0" smtClean="0">
                <a:solidFill>
                  <a:srgbClr val="000000"/>
                </a:solidFill>
                <a:latin typeface="Tahoma"/>
              </a:rPr>
              <a:t>-&gt;</a:t>
            </a:r>
            <a:r>
              <a:rPr lang="zh-CN" altLang="en-US" sz="2800" dirty="0" smtClean="0">
                <a:solidFill>
                  <a:srgbClr val="000000"/>
                </a:solidFill>
                <a:latin typeface="Times New Roman"/>
              </a:rPr>
              <a:t>编码</a:t>
            </a:r>
          </a:p>
          <a:p>
            <a:pPr defTabSz="917966">
              <a:lnSpc>
                <a:spcPts val="1004"/>
              </a:lnSpc>
              <a:tabLst>
                <a:tab pos="382486" algn="l"/>
                <a:tab pos="777721" algn="l"/>
                <a:tab pos="5291055" algn="l"/>
              </a:tabLst>
              <a:defRPr/>
            </a:pPr>
            <a:endParaRPr lang="zh-CN" altLang="en-US" sz="2800" dirty="0" smtClean="0">
              <a:solidFill>
                <a:srgbClr val="000000"/>
              </a:solidFill>
              <a:latin typeface="Times New Roman"/>
            </a:endParaRPr>
          </a:p>
          <a:p>
            <a:pPr defTabSz="917966">
              <a:lnSpc>
                <a:spcPts val="2967"/>
              </a:lnSpc>
              <a:tabLst>
                <a:tab pos="382486" algn="l"/>
                <a:tab pos="777721" algn="l"/>
                <a:tab pos="5291055" algn="l"/>
              </a:tabLst>
              <a:defRPr/>
            </a:pPr>
            <a:r>
              <a:rPr lang="zh-CN" altLang="en-US" sz="2800" dirty="0" smtClean="0">
                <a:solidFill>
                  <a:srgbClr val="000000"/>
                </a:solidFill>
                <a:latin typeface="Times New Roman"/>
              </a:rPr>
              <a:t>		数字序列</a:t>
            </a:r>
          </a:p>
          <a:p>
            <a:pPr defTabSz="917966">
              <a:lnSpc>
                <a:spcPts val="4701"/>
              </a:lnSpc>
              <a:tabLst>
                <a:tab pos="382486" algn="l"/>
                <a:tab pos="777721" algn="l"/>
                <a:tab pos="5291055"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数字</a:t>
            </a:r>
            <a:r>
              <a:rPr lang="en-US" altLang="zh-CN" sz="3200" dirty="0" smtClean="0">
                <a:solidFill>
                  <a:srgbClr val="000000"/>
                </a:solidFill>
                <a:latin typeface="Tahoma"/>
              </a:rPr>
              <a:t>-</a:t>
            </a:r>
            <a:r>
              <a:rPr lang="zh-CN" altLang="en-US" sz="3200" dirty="0" smtClean="0">
                <a:solidFill>
                  <a:srgbClr val="000000"/>
                </a:solidFill>
                <a:latin typeface="Times New Roman"/>
              </a:rPr>
              <a:t>模拟转换</a:t>
            </a:r>
            <a:r>
              <a:rPr lang="en-US" altLang="zh-CN" sz="3200" dirty="0" smtClean="0">
                <a:solidFill>
                  <a:srgbClr val="000000"/>
                </a:solidFill>
                <a:latin typeface="Tahoma"/>
              </a:rPr>
              <a:t>(D/A)</a:t>
            </a:r>
          </a:p>
          <a:p>
            <a:pPr defTabSz="917966">
              <a:lnSpc>
                <a:spcPts val="1004"/>
              </a:lnSpc>
              <a:tabLst>
                <a:tab pos="382486" algn="l"/>
                <a:tab pos="777721" algn="l"/>
                <a:tab pos="5291055" algn="l"/>
              </a:tabLst>
              <a:defRPr/>
            </a:pPr>
            <a:endParaRPr lang="en-US" altLang="zh-CN" sz="3200" dirty="0" smtClean="0">
              <a:solidFill>
                <a:srgbClr val="000000"/>
              </a:solidFill>
              <a:latin typeface="Tahoma"/>
            </a:endParaRPr>
          </a:p>
          <a:p>
            <a:pPr defTabSz="917966">
              <a:lnSpc>
                <a:spcPts val="2963"/>
              </a:lnSpc>
              <a:tabLst>
                <a:tab pos="382486" algn="l"/>
                <a:tab pos="777721" algn="l"/>
                <a:tab pos="5291055" algn="l"/>
              </a:tabLst>
              <a:defRPr/>
            </a:pPr>
            <a:r>
              <a:rPr lang="en-US" altLang="zh-CN" sz="3200" dirty="0" smtClean="0">
                <a:solidFill>
                  <a:srgbClr val="000000"/>
                </a:solidFill>
                <a:latin typeface="Tahoma"/>
              </a:rPr>
              <a:t>		</a:t>
            </a:r>
            <a:r>
              <a:rPr lang="zh-CN" altLang="en-US" sz="2800" dirty="0" smtClean="0">
                <a:solidFill>
                  <a:srgbClr val="000000"/>
                </a:solidFill>
                <a:latin typeface="Times New Roman"/>
              </a:rPr>
              <a:t>模拟低通滤波器</a:t>
            </a:r>
          </a:p>
          <a:p>
            <a:pPr defTabSz="917966">
              <a:lnSpc>
                <a:spcPts val="1004"/>
              </a:lnSpc>
              <a:tabLst>
                <a:tab pos="382486" algn="l"/>
                <a:tab pos="777721" algn="l"/>
                <a:tab pos="5291055" algn="l"/>
              </a:tabLst>
              <a:defRPr/>
            </a:pPr>
            <a:endParaRPr lang="zh-CN" altLang="en-US" sz="2800" dirty="0" smtClean="0">
              <a:solidFill>
                <a:srgbClr val="000000"/>
              </a:solidFill>
              <a:latin typeface="Times New Roman"/>
            </a:endParaRPr>
          </a:p>
          <a:p>
            <a:pPr defTabSz="917966">
              <a:lnSpc>
                <a:spcPts val="3050"/>
              </a:lnSpc>
              <a:tabLst>
                <a:tab pos="382486" algn="l"/>
                <a:tab pos="777721" algn="l"/>
                <a:tab pos="5291055" algn="l"/>
              </a:tabLst>
              <a:defRPr/>
            </a:pPr>
            <a:r>
              <a:rPr lang="zh-CN" altLang="en-US" sz="2800" dirty="0" smtClean="0">
                <a:solidFill>
                  <a:srgbClr val="000000"/>
                </a:solidFill>
                <a:latin typeface="Times New Roman"/>
              </a:rPr>
              <a:t>		近似的模拟信号</a:t>
            </a:r>
          </a:p>
          <a:p>
            <a:pPr defTabSz="917966">
              <a:lnSpc>
                <a:spcPts val="1004"/>
              </a:lnSpc>
              <a:tabLst>
                <a:tab pos="382486" algn="l"/>
                <a:tab pos="777721" algn="l"/>
                <a:tab pos="5291055" algn="l"/>
              </a:tabLst>
              <a:defRPr/>
            </a:pPr>
            <a:endParaRPr lang="zh-CN" altLang="en-US" sz="2800" dirty="0" smtClean="0">
              <a:solidFill>
                <a:srgbClr val="000000"/>
              </a:solidFill>
              <a:latin typeface="Times New Roman"/>
            </a:endParaRPr>
          </a:p>
          <a:p>
            <a:pPr defTabSz="917966">
              <a:lnSpc>
                <a:spcPts val="2146"/>
              </a:lnSpc>
              <a:tabLst>
                <a:tab pos="382486" algn="l"/>
                <a:tab pos="777721" algn="l"/>
                <a:tab pos="5291055" algn="l"/>
              </a:tabLst>
              <a:defRPr/>
            </a:pPr>
            <a:r>
              <a:rPr lang="zh-CN" altLang="en-US" sz="2800" dirty="0" smtClean="0">
                <a:solidFill>
                  <a:srgbClr val="000000"/>
                </a:solidFill>
                <a:latin typeface="Times New Roman"/>
              </a:rPr>
              <a:t>			</a:t>
            </a:r>
            <a:r>
              <a:rPr lang="en-US" altLang="zh-CN" sz="1400" dirty="0" smtClean="0">
                <a:solidFill>
                  <a:srgbClr val="000000"/>
                </a:solidFill>
                <a:latin typeface="Times New Roman"/>
              </a:rPr>
              <a:t>0000000000000000</a:t>
            </a:r>
            <a:endParaRPr lang="zh-CN" altLang="en-US" sz="1400" dirty="0">
              <a:solidFill>
                <a:srgbClr val="000000"/>
              </a:solidFill>
              <a:latin typeface="Times New Roman"/>
            </a:endParaRPr>
          </a:p>
        </p:txBody>
      </p:sp>
      <p:sp>
        <p:nvSpPr>
          <p:cNvPr id="9" name="TextBox 8"/>
          <p:cNvSpPr txBox="1"/>
          <p:nvPr/>
        </p:nvSpPr>
        <p:spPr>
          <a:xfrm>
            <a:off x="6510753" y="5049696"/>
            <a:ext cx="1416285" cy="615553"/>
          </a:xfrm>
          <a:prstGeom prst="rect">
            <a:avLst/>
          </a:prstGeom>
          <a:noFill/>
        </p:spPr>
        <p:txBody>
          <a:bodyPr vert="horz" wrap="none" lIns="0" tIns="0" rIns="0" bIns="0" rtlCol="0">
            <a:spAutoFit/>
          </a:bodyPr>
          <a:lstStyle/>
          <a:p>
            <a:pPr>
              <a:lnSpc>
                <a:spcPts val="1434"/>
              </a:lnSpc>
            </a:pPr>
            <a:r>
              <a:rPr lang="en-US" altLang="zh-CN" sz="1400" dirty="0" smtClean="0">
                <a:solidFill>
                  <a:srgbClr val="000000"/>
                </a:solidFill>
                <a:latin typeface="Times New Roman"/>
              </a:rPr>
              <a:t>0111111100000111</a:t>
            </a:r>
          </a:p>
          <a:p>
            <a:pPr>
              <a:lnSpc>
                <a:spcPts val="1723"/>
              </a:lnSpc>
            </a:pPr>
            <a:r>
              <a:rPr lang="en-US" altLang="zh-CN" sz="1400" dirty="0" smtClean="0">
                <a:solidFill>
                  <a:srgbClr val="000000"/>
                </a:solidFill>
                <a:latin typeface="Times New Roman"/>
              </a:rPr>
              <a:t>1000100011111000</a:t>
            </a:r>
          </a:p>
          <a:p>
            <a:pPr>
              <a:lnSpc>
                <a:spcPts val="1723"/>
              </a:lnSpc>
            </a:pPr>
            <a:r>
              <a:rPr lang="en-US" altLang="zh-CN" sz="1400" dirty="0" smtClean="0">
                <a:solidFill>
                  <a:srgbClr val="000000"/>
                </a:solidFill>
                <a:latin typeface="Times New Roman"/>
              </a:rPr>
              <a:t>1011011010001011</a:t>
            </a:r>
            <a:endParaRPr lang="zh-CN" altLang="en-US" sz="1400" dirty="0">
              <a:solidFill>
                <a:srgbClr val="000000"/>
              </a:solidFill>
              <a:latin typeface="Times New Roman"/>
            </a:endParaRPr>
          </a:p>
        </p:txBody>
      </p:sp>
      <p:sp>
        <p:nvSpPr>
          <p:cNvPr id="10" name="TextBox 9"/>
          <p:cNvSpPr txBox="1"/>
          <p:nvPr/>
        </p:nvSpPr>
        <p:spPr>
          <a:xfrm>
            <a:off x="1391116" y="6050467"/>
            <a:ext cx="975733" cy="180539"/>
          </a:xfrm>
          <a:prstGeom prst="rect">
            <a:avLst/>
          </a:prstGeom>
          <a:noFill/>
        </p:spPr>
        <p:txBody>
          <a:bodyPr vert="horz" wrap="none" lIns="0" tIns="0" rIns="0" bIns="0" rtlCol="0">
            <a:spAutoFit/>
          </a:bodyPr>
          <a:lstStyle/>
          <a:p>
            <a:pPr>
              <a:lnSpc>
                <a:spcPts val="1434"/>
              </a:lnSpc>
            </a:pPr>
            <a:r>
              <a:rPr lang="en-US" altLang="zh-CN" sz="1400" dirty="0" smtClean="0">
                <a:solidFill>
                  <a:srgbClr val="000000"/>
                </a:solidFill>
                <a:latin typeface="Times New Roman"/>
              </a:rPr>
              <a:t>(a) </a:t>
            </a:r>
            <a:r>
              <a:rPr lang="zh-CN" altLang="en-US" sz="1400" dirty="0" smtClean="0">
                <a:solidFill>
                  <a:srgbClr val="000000"/>
                </a:solidFill>
                <a:latin typeface="Times New Roman"/>
              </a:rPr>
              <a:t>模拟形式</a:t>
            </a:r>
            <a:endParaRPr lang="zh-CN" altLang="en-US" sz="1400" dirty="0">
              <a:solidFill>
                <a:srgbClr val="000000"/>
              </a:solidFill>
              <a:latin typeface="Times New Roman"/>
            </a:endParaRPr>
          </a:p>
        </p:txBody>
      </p:sp>
      <p:sp>
        <p:nvSpPr>
          <p:cNvPr id="11" name="TextBox 10"/>
          <p:cNvSpPr txBox="1"/>
          <p:nvPr/>
        </p:nvSpPr>
        <p:spPr>
          <a:xfrm>
            <a:off x="3902603" y="6050467"/>
            <a:ext cx="1716776" cy="180539"/>
          </a:xfrm>
          <a:prstGeom prst="rect">
            <a:avLst/>
          </a:prstGeom>
          <a:noFill/>
        </p:spPr>
        <p:txBody>
          <a:bodyPr vert="horz" wrap="none" lIns="0" tIns="0" rIns="0" bIns="0" rtlCol="0">
            <a:spAutoFit/>
          </a:bodyPr>
          <a:lstStyle/>
          <a:p>
            <a:pPr>
              <a:lnSpc>
                <a:spcPts val="1434"/>
              </a:lnSpc>
            </a:pPr>
            <a:r>
              <a:rPr lang="en-US" altLang="zh-CN" sz="1400" dirty="0" smtClean="0">
                <a:solidFill>
                  <a:srgbClr val="000000"/>
                </a:solidFill>
                <a:latin typeface="Times New Roman"/>
              </a:rPr>
              <a:t>(b) </a:t>
            </a:r>
            <a:r>
              <a:rPr lang="zh-CN" altLang="en-US" sz="1400" dirty="0" smtClean="0">
                <a:solidFill>
                  <a:srgbClr val="000000"/>
                </a:solidFill>
                <a:latin typeface="Times New Roman"/>
              </a:rPr>
              <a:t>采样后的模拟形式</a:t>
            </a:r>
            <a:endParaRPr lang="zh-CN" altLang="en-US" sz="1400" dirty="0">
              <a:solidFill>
                <a:srgbClr val="000000"/>
              </a:solidFill>
              <a:latin typeface="Times New Roman"/>
            </a:endParaRPr>
          </a:p>
        </p:txBody>
      </p:sp>
      <p:sp>
        <p:nvSpPr>
          <p:cNvPr id="12" name="TextBox 11"/>
          <p:cNvSpPr txBox="1"/>
          <p:nvPr/>
        </p:nvSpPr>
        <p:spPr>
          <a:xfrm>
            <a:off x="6825945" y="6050467"/>
            <a:ext cx="983771" cy="180539"/>
          </a:xfrm>
          <a:prstGeom prst="rect">
            <a:avLst/>
          </a:prstGeom>
          <a:noFill/>
        </p:spPr>
        <p:txBody>
          <a:bodyPr vert="horz" wrap="none" lIns="0" tIns="0" rIns="0" bIns="0" rtlCol="0">
            <a:spAutoFit/>
          </a:bodyPr>
          <a:lstStyle/>
          <a:p>
            <a:pPr>
              <a:lnSpc>
                <a:spcPts val="1434"/>
              </a:lnSpc>
            </a:pPr>
            <a:r>
              <a:rPr lang="en-US" altLang="zh-CN" sz="1400" dirty="0" smtClean="0">
                <a:solidFill>
                  <a:srgbClr val="000000"/>
                </a:solidFill>
                <a:latin typeface="Times New Roman"/>
              </a:rPr>
              <a:t>(c) </a:t>
            </a:r>
            <a:r>
              <a:rPr lang="zh-CN" altLang="en-US" sz="1400" dirty="0" smtClean="0">
                <a:solidFill>
                  <a:srgbClr val="000000"/>
                </a:solidFill>
                <a:latin typeface="Times New Roman"/>
              </a:rPr>
              <a:t>数字形式</a:t>
            </a:r>
            <a:endParaRPr lang="zh-CN" altLang="en-US" sz="1400" dirty="0">
              <a:solidFill>
                <a:srgbClr val="000000"/>
              </a:solidFill>
              <a:latin typeface="Times New Roman"/>
            </a:endParaRPr>
          </a:p>
        </p:txBody>
      </p:sp>
      <p:sp>
        <p:nvSpPr>
          <p:cNvPr id="13" name="TextBox 12"/>
          <p:cNvSpPr txBox="1"/>
          <p:nvPr/>
        </p:nvSpPr>
        <p:spPr>
          <a:xfrm>
            <a:off x="3034761" y="5062005"/>
            <a:ext cx="617268"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450B07"/>
                </a:solidFill>
                <a:latin typeface="Times New Roman"/>
              </a:rPr>
              <a:t>失真</a:t>
            </a:r>
            <a:endParaRPr lang="zh-CN" altLang="en-US" sz="2400" dirty="0">
              <a:solidFill>
                <a:srgbClr val="450B07"/>
              </a:solidFill>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12.tmp"/>
          <p:cNvPicPr>
            <a:picLocks/>
          </p:cNvPicPr>
          <p:nvPr/>
        </p:nvPicPr>
        <p:blipFill>
          <a:blip r:embed="rId2"/>
          <a:stretch>
            <a:fillRect/>
          </a:stretch>
        </p:blipFill>
        <p:spPr>
          <a:xfrm>
            <a:off x="101883" y="523609"/>
            <a:ext cx="8596379" cy="932279"/>
          </a:xfrm>
          <a:prstGeom prst="rect">
            <a:avLst/>
          </a:prstGeom>
        </p:spPr>
      </p:pic>
      <p:pic>
        <p:nvPicPr>
          <p:cNvPr id="6" name="图片 5" descr="ws_213.tmp"/>
          <p:cNvPicPr>
            <a:picLocks/>
          </p:cNvPicPr>
          <p:nvPr/>
        </p:nvPicPr>
        <p:blipFill>
          <a:blip r:embed="rId3"/>
          <a:stretch>
            <a:fillRect/>
          </a:stretch>
        </p:blipFill>
        <p:spPr>
          <a:xfrm>
            <a:off x="76411" y="2094436"/>
            <a:ext cx="8418084" cy="2860693"/>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39</a:t>
            </a:r>
            <a:endParaRPr lang="zh-CN" altLang="en-US" sz="1400" dirty="0">
              <a:solidFill>
                <a:srgbClr val="000000"/>
              </a:solidFill>
              <a:latin typeface="Tahoma"/>
            </a:endParaRPr>
          </a:p>
        </p:txBody>
      </p:sp>
      <p:sp>
        <p:nvSpPr>
          <p:cNvPr id="9" name="TextBox 8"/>
          <p:cNvSpPr txBox="1"/>
          <p:nvPr/>
        </p:nvSpPr>
        <p:spPr>
          <a:xfrm>
            <a:off x="1233682" y="582370"/>
            <a:ext cx="2829144" cy="567409"/>
          </a:xfrm>
          <a:prstGeom prst="rect">
            <a:avLst/>
          </a:prstGeom>
          <a:noFill/>
        </p:spPr>
        <p:txBody>
          <a:bodyPr vert="horz" wrap="none" lIns="0" tIns="0" rIns="0" bIns="0" rtlCol="0">
            <a:spAutoFit/>
          </a:bodyPr>
          <a:lstStyle/>
          <a:p>
            <a:pPr>
              <a:lnSpc>
                <a:spcPts val="4411"/>
              </a:lnSpc>
            </a:pPr>
            <a:r>
              <a:rPr lang="zh-CN" altLang="en-US" sz="4400" dirty="0" smtClean="0">
                <a:solidFill>
                  <a:srgbClr val="33339A"/>
                </a:solidFill>
                <a:latin typeface="Times New Roman"/>
              </a:rPr>
              <a:t>简单的模型</a:t>
            </a:r>
            <a:endParaRPr lang="zh-CN" altLang="en-US" sz="4400" dirty="0">
              <a:solidFill>
                <a:srgbClr val="33339A"/>
              </a:solidFill>
              <a:latin typeface="Times New Roman"/>
            </a:endParaRPr>
          </a:p>
        </p:txBody>
      </p:sp>
      <p:sp>
        <p:nvSpPr>
          <p:cNvPr id="10" name="TextBox 9"/>
          <p:cNvSpPr txBox="1"/>
          <p:nvPr/>
        </p:nvSpPr>
        <p:spPr>
          <a:xfrm>
            <a:off x="7186197" y="2685017"/>
            <a:ext cx="308634" cy="1431419"/>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数</a:t>
            </a:r>
          </a:p>
          <a:p>
            <a:pPr>
              <a:lnSpc>
                <a:spcPts val="2885"/>
              </a:lnSpc>
            </a:pPr>
            <a:r>
              <a:rPr lang="zh-CN" altLang="en-US" sz="2400" dirty="0" smtClean="0">
                <a:solidFill>
                  <a:srgbClr val="000000"/>
                </a:solidFill>
                <a:latin typeface="Times New Roman"/>
              </a:rPr>
              <a:t>字</a:t>
            </a:r>
          </a:p>
          <a:p>
            <a:pPr>
              <a:lnSpc>
                <a:spcPts val="2885"/>
              </a:lnSpc>
            </a:pPr>
            <a:r>
              <a:rPr lang="zh-CN" altLang="en-US" sz="2400" dirty="0" smtClean="0">
                <a:solidFill>
                  <a:srgbClr val="000000"/>
                </a:solidFill>
                <a:latin typeface="Times New Roman"/>
              </a:rPr>
              <a:t>世</a:t>
            </a:r>
          </a:p>
          <a:p>
            <a:pPr>
              <a:lnSpc>
                <a:spcPts val="2885"/>
              </a:lnSpc>
            </a:pPr>
            <a:r>
              <a:rPr lang="zh-CN" altLang="en-US" sz="2400" dirty="0" smtClean="0">
                <a:solidFill>
                  <a:srgbClr val="000000"/>
                </a:solidFill>
                <a:latin typeface="Times New Roman"/>
              </a:rPr>
              <a:t>界</a:t>
            </a:r>
            <a:endParaRPr lang="zh-CN" altLang="en-US" sz="2400" dirty="0">
              <a:solidFill>
                <a:srgbClr val="000000"/>
              </a:solidFill>
              <a:latin typeface="Times New Roman"/>
            </a:endParaRPr>
          </a:p>
        </p:txBody>
      </p:sp>
      <p:sp>
        <p:nvSpPr>
          <p:cNvPr id="11" name="TextBox 10"/>
          <p:cNvSpPr txBox="1"/>
          <p:nvPr/>
        </p:nvSpPr>
        <p:spPr>
          <a:xfrm>
            <a:off x="1302456" y="2761643"/>
            <a:ext cx="308634" cy="1431419"/>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模</a:t>
            </a:r>
          </a:p>
          <a:p>
            <a:pPr>
              <a:lnSpc>
                <a:spcPts val="2885"/>
              </a:lnSpc>
            </a:pPr>
            <a:r>
              <a:rPr lang="zh-CN" altLang="en-US" sz="2400" dirty="0" smtClean="0">
                <a:solidFill>
                  <a:srgbClr val="000000"/>
                </a:solidFill>
                <a:latin typeface="Times New Roman"/>
              </a:rPr>
              <a:t>拟</a:t>
            </a:r>
          </a:p>
          <a:p>
            <a:pPr>
              <a:lnSpc>
                <a:spcPts val="2885"/>
              </a:lnSpc>
            </a:pPr>
            <a:r>
              <a:rPr lang="zh-CN" altLang="en-US" sz="2400" dirty="0" smtClean="0">
                <a:solidFill>
                  <a:srgbClr val="000000"/>
                </a:solidFill>
                <a:latin typeface="Times New Roman"/>
              </a:rPr>
              <a:t>世</a:t>
            </a:r>
          </a:p>
          <a:p>
            <a:pPr>
              <a:lnSpc>
                <a:spcPts val="2885"/>
              </a:lnSpc>
            </a:pPr>
            <a:r>
              <a:rPr lang="zh-CN" altLang="en-US" sz="2400" dirty="0" smtClean="0">
                <a:solidFill>
                  <a:srgbClr val="000000"/>
                </a:solidFill>
                <a:latin typeface="Times New Roman"/>
              </a:rPr>
              <a:t>界</a:t>
            </a:r>
            <a:endParaRPr lang="zh-CN" altLang="en-US" sz="2400" dirty="0">
              <a:solidFill>
                <a:srgbClr val="000000"/>
              </a:solidFill>
              <a:latin typeface="Times New Roman"/>
            </a:endParaRPr>
          </a:p>
        </p:txBody>
      </p:sp>
      <p:sp>
        <p:nvSpPr>
          <p:cNvPr id="12" name="TextBox 11"/>
          <p:cNvSpPr txBox="1"/>
          <p:nvPr/>
        </p:nvSpPr>
        <p:spPr>
          <a:xfrm>
            <a:off x="4210703" y="2492992"/>
            <a:ext cx="532072" cy="2193875"/>
          </a:xfrm>
          <a:prstGeom prst="rect">
            <a:avLst/>
          </a:prstGeom>
          <a:noFill/>
        </p:spPr>
        <p:txBody>
          <a:bodyPr vert="horz" wrap="none" lIns="0" tIns="0" rIns="0" bIns="0" rtlCol="0">
            <a:spAutoFit/>
          </a:bodyPr>
          <a:lstStyle/>
          <a:p>
            <a:pPr>
              <a:lnSpc>
                <a:spcPts val="2168"/>
              </a:lnSpc>
            </a:pPr>
            <a:r>
              <a:rPr lang="en-US" altLang="zh-CN" sz="2400" dirty="0" smtClean="0">
                <a:solidFill>
                  <a:srgbClr val="000000"/>
                </a:solidFill>
                <a:latin typeface="Times New Roman"/>
              </a:rPr>
              <a:t>A/D</a:t>
            </a: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1004"/>
              </a:lnSpc>
            </a:pPr>
            <a:endParaRPr lang="en-US" altLang="zh-CN" sz="2400" dirty="0" smtClean="0">
              <a:solidFill>
                <a:srgbClr val="000000"/>
              </a:solidFill>
              <a:latin typeface="Times New Roman"/>
            </a:endParaRPr>
          </a:p>
          <a:p>
            <a:pPr>
              <a:lnSpc>
                <a:spcPts val="3012"/>
              </a:lnSpc>
            </a:pPr>
            <a:r>
              <a:rPr lang="en-US" altLang="zh-CN" sz="2400" dirty="0" smtClean="0">
                <a:solidFill>
                  <a:srgbClr val="000000"/>
                </a:solidFill>
                <a:latin typeface="Times New Roman"/>
              </a:rPr>
              <a:t>D/A</a:t>
            </a:r>
            <a:endParaRPr lang="zh-CN" altLang="en-US" sz="2400" dirty="0">
              <a:solidFill>
                <a:srgbClr val="000000"/>
              </a:solid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15.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40</a:t>
            </a:r>
            <a:endParaRPr lang="zh-CN" altLang="en-US" sz="1400" dirty="0">
              <a:solidFill>
                <a:srgbClr val="000000"/>
              </a:solidFill>
              <a:latin typeface="Tahoma"/>
            </a:endParaRPr>
          </a:p>
        </p:txBody>
      </p:sp>
      <p:sp>
        <p:nvSpPr>
          <p:cNvPr id="8" name="TextBox 7"/>
          <p:cNvSpPr txBox="1"/>
          <p:nvPr/>
        </p:nvSpPr>
        <p:spPr>
          <a:xfrm>
            <a:off x="1233682" y="582370"/>
            <a:ext cx="7625829" cy="5364597"/>
          </a:xfrm>
          <a:prstGeom prst="rect">
            <a:avLst/>
          </a:prstGeom>
          <a:noFill/>
        </p:spPr>
        <p:txBody>
          <a:bodyPr vert="horz" wrap="none" lIns="0" tIns="0" rIns="0" bIns="0" rtlCol="0">
            <a:spAutoFit/>
          </a:bodyPr>
          <a:lstStyle/>
          <a:p>
            <a:pPr defTabSz="917966">
              <a:lnSpc>
                <a:spcPts val="4411"/>
              </a:lnSpc>
              <a:tabLst>
                <a:tab pos="382486" algn="l"/>
                <a:tab pos="777721" algn="l"/>
                <a:tab pos="1185706" algn="l"/>
              </a:tabLst>
              <a:defRPr/>
            </a:pPr>
            <a:r>
              <a:rPr lang="zh-CN" altLang="en-US" sz="4400" dirty="0" smtClean="0">
                <a:solidFill>
                  <a:srgbClr val="33339A"/>
                </a:solidFill>
                <a:latin typeface="Times New Roman"/>
              </a:rPr>
              <a:t>数字系统设计</a:t>
            </a:r>
          </a:p>
          <a:p>
            <a:pPr defTabSz="917966">
              <a:lnSpc>
                <a:spcPts val="1004"/>
              </a:lnSpc>
              <a:tabLst>
                <a:tab pos="382486" algn="l"/>
                <a:tab pos="777721" algn="l"/>
                <a:tab pos="118570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185706" algn="l"/>
              </a:tabLst>
              <a:defRPr/>
            </a:pPr>
            <a:endParaRPr lang="zh-CN" altLang="en-US" sz="4400" dirty="0" smtClean="0">
              <a:solidFill>
                <a:srgbClr val="33339A"/>
              </a:solidFill>
              <a:latin typeface="Times New Roman"/>
            </a:endParaRPr>
          </a:p>
          <a:p>
            <a:pPr defTabSz="917966">
              <a:lnSpc>
                <a:spcPts val="4094"/>
              </a:lnSpc>
              <a:tabLst>
                <a:tab pos="382486" algn="l"/>
                <a:tab pos="777721" algn="l"/>
                <a:tab pos="118570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数字系统</a:t>
            </a:r>
          </a:p>
          <a:p>
            <a:pPr defTabSz="917966">
              <a:lnSpc>
                <a:spcPts val="3709"/>
              </a:lnSpc>
              <a:tabLst>
                <a:tab pos="382486" algn="l"/>
                <a:tab pos="777721" algn="l"/>
                <a:tab pos="1185706"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对数字处理和存储的系统</a:t>
            </a:r>
          </a:p>
          <a:p>
            <a:pPr defTabSz="917966">
              <a:lnSpc>
                <a:spcPts val="1004"/>
              </a:lnSpc>
              <a:tabLst>
                <a:tab pos="382486" algn="l"/>
                <a:tab pos="777721" algn="l"/>
                <a:tab pos="1185706" algn="l"/>
              </a:tabLst>
              <a:defRPr/>
            </a:pPr>
            <a:endParaRPr lang="zh-CN" altLang="en-US" sz="2800" dirty="0" smtClean="0">
              <a:solidFill>
                <a:srgbClr val="000000"/>
              </a:solidFill>
              <a:latin typeface="Times New Roman"/>
            </a:endParaRPr>
          </a:p>
          <a:p>
            <a:pPr defTabSz="917966">
              <a:lnSpc>
                <a:spcPts val="3232"/>
              </a:lnSpc>
              <a:tabLst>
                <a:tab pos="382486" algn="l"/>
                <a:tab pos="777721" algn="l"/>
                <a:tab pos="1185706"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什么是设计？</a:t>
            </a:r>
          </a:p>
          <a:p>
            <a:pPr defTabSz="917966">
              <a:lnSpc>
                <a:spcPts val="3709"/>
              </a:lnSpc>
              <a:tabLst>
                <a:tab pos="382486" algn="l"/>
                <a:tab pos="777721" algn="l"/>
                <a:tab pos="1185706"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给定一个问题的表述，从可用功能部件集合</a:t>
            </a:r>
          </a:p>
          <a:p>
            <a:pPr defTabSz="917966">
              <a:lnSpc>
                <a:spcPts val="3036"/>
              </a:lnSpc>
              <a:tabLst>
                <a:tab pos="382486" algn="l"/>
                <a:tab pos="777721" algn="l"/>
                <a:tab pos="1185706" algn="l"/>
              </a:tabLst>
              <a:defRPr/>
            </a:pPr>
            <a:r>
              <a:rPr lang="zh-CN" altLang="en-US" sz="2800" dirty="0" smtClean="0">
                <a:solidFill>
                  <a:srgbClr val="000000"/>
                </a:solidFill>
                <a:latin typeface="Times New Roman"/>
              </a:rPr>
              <a:t>		中从优选择，得到一种解决问题的办法。</a:t>
            </a:r>
          </a:p>
          <a:p>
            <a:pPr defTabSz="917966">
              <a:lnSpc>
                <a:spcPts val="3716"/>
              </a:lnSpc>
              <a:tabLst>
                <a:tab pos="382486" algn="l"/>
                <a:tab pos="777721" algn="l"/>
                <a:tab pos="1185706" algn="l"/>
              </a:tabLst>
              <a:defRPr/>
            </a:pPr>
            <a:r>
              <a:rPr lang="zh-CN" altLang="en-US" sz="2800" dirty="0" smtClean="0">
                <a:solidFill>
                  <a:srgbClr val="000000"/>
                </a:solidFill>
                <a:latin typeface="Times New Roman"/>
              </a:rPr>
              <a:t>		满足一定的标准</a:t>
            </a:r>
          </a:p>
          <a:p>
            <a:pPr defTabSz="917966">
              <a:lnSpc>
                <a:spcPts val="3184"/>
              </a:lnSpc>
              <a:tabLst>
                <a:tab pos="382486" algn="l"/>
                <a:tab pos="777721" algn="l"/>
                <a:tab pos="1185706"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速度</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价格</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能耗</a:t>
            </a:r>
          </a:p>
          <a:p>
            <a:pPr defTabSz="917966">
              <a:lnSpc>
                <a:spcPts val="3174"/>
              </a:lnSpc>
              <a:tabLst>
                <a:tab pos="382486" algn="l"/>
                <a:tab pos="777721" algn="l"/>
                <a:tab pos="1185706" algn="l"/>
              </a:tabLst>
              <a:defRPr/>
            </a:pPr>
            <a:r>
              <a:rPr lang="zh-CN" altLang="en-US" sz="2400" dirty="0" smtClean="0">
                <a:solidFill>
                  <a:srgbClr val="000000"/>
                </a:solidFill>
                <a:latin typeface="Times New Roman"/>
              </a:rPr>
              <a:t>			美观</a:t>
            </a:r>
            <a:endParaRPr lang="zh-CN" altLang="en-US" sz="2400" dirty="0">
              <a:solidFill>
                <a:srgbClr val="000000"/>
              </a:solid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16.tmp"/>
          <p:cNvPicPr>
            <a:picLocks/>
          </p:cNvPicPr>
          <p:nvPr/>
        </p:nvPicPr>
        <p:blipFill>
          <a:blip r:embed="rId2"/>
          <a:stretch>
            <a:fillRect/>
          </a:stretch>
        </p:blipFill>
        <p:spPr>
          <a:xfrm>
            <a:off x="0" y="-1"/>
            <a:ext cx="9144000" cy="6858000"/>
          </a:xfrm>
          <a:prstGeom prst="rect">
            <a:avLst/>
          </a:prstGeom>
        </p:spPr>
      </p:pic>
      <p:pic>
        <p:nvPicPr>
          <p:cNvPr id="3" name="图片 2" descr="ws_218.tmp"/>
          <p:cNvPicPr>
            <a:picLocks/>
          </p:cNvPicPr>
          <p:nvPr/>
        </p:nvPicPr>
        <p:blipFill>
          <a:blip r:embed="rId3"/>
          <a:stretch>
            <a:fillRect/>
          </a:stretch>
        </p:blipFill>
        <p:spPr>
          <a:xfrm>
            <a:off x="101883" y="523609"/>
            <a:ext cx="8596379" cy="932279"/>
          </a:xfrm>
          <a:prstGeom prst="rect">
            <a:avLst/>
          </a:prstGeom>
        </p:spPr>
      </p:pic>
      <p:sp>
        <p:nvSpPr>
          <p:cNvPr id="4" name="TextBox 3"/>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41</a:t>
            </a:r>
            <a:endParaRPr lang="zh-CN" altLang="en-US" sz="1400" dirty="0">
              <a:solidFill>
                <a:srgbClr val="000000"/>
              </a:solidFill>
              <a:latin typeface="Tahoma"/>
            </a:endParaRPr>
          </a:p>
        </p:txBody>
      </p:sp>
      <p:sp>
        <p:nvSpPr>
          <p:cNvPr id="6" name="TextBox 5"/>
          <p:cNvSpPr txBox="1"/>
          <p:nvPr/>
        </p:nvSpPr>
        <p:spPr>
          <a:xfrm>
            <a:off x="1233683" y="582369"/>
            <a:ext cx="4982122" cy="1998829"/>
          </a:xfrm>
          <a:prstGeom prst="rect">
            <a:avLst/>
          </a:prstGeom>
          <a:noFill/>
        </p:spPr>
        <p:txBody>
          <a:bodyPr vert="horz" wrap="none" lIns="0" tIns="0" rIns="0" bIns="0" rtlCol="0">
            <a:spAutoFit/>
          </a:bodyPr>
          <a:lstStyle/>
          <a:p>
            <a:pPr defTabSz="917966">
              <a:lnSpc>
                <a:spcPts val="4411"/>
              </a:lnSpc>
              <a:tabLst>
                <a:tab pos="382486" algn="l"/>
              </a:tabLst>
              <a:defRPr/>
            </a:pPr>
            <a:r>
              <a:rPr lang="zh-CN" altLang="en-US" sz="4400" dirty="0" smtClean="0">
                <a:solidFill>
                  <a:srgbClr val="33339A"/>
                </a:solidFill>
                <a:latin typeface="Times New Roman"/>
              </a:rPr>
              <a:t>数字系统设计层次</a:t>
            </a: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4511"/>
              </a:lnSpc>
              <a:tabLst>
                <a:tab pos="3824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系统级 </a:t>
            </a:r>
            <a:r>
              <a:rPr lang="en-US" altLang="zh-CN" sz="3200" dirty="0" smtClean="0">
                <a:solidFill>
                  <a:srgbClr val="000000"/>
                </a:solidFill>
                <a:latin typeface="Tahoma"/>
              </a:rPr>
              <a:t>(System Level)</a:t>
            </a:r>
          </a:p>
          <a:p>
            <a:pPr defTabSz="917966">
              <a:lnSpc>
                <a:spcPts val="4620"/>
              </a:lnSpc>
              <a:tabLst>
                <a:tab pos="382486" algn="l"/>
              </a:tabLst>
              <a:defRPr/>
            </a:pPr>
            <a:r>
              <a:rPr lang="en-US" altLang="zh-CN" sz="3200" dirty="0" smtClean="0">
                <a:solidFill>
                  <a:srgbClr val="000000"/>
                </a:solidFill>
                <a:latin typeface="Tahoma"/>
              </a:rPr>
              <a:t>	</a:t>
            </a:r>
            <a:r>
              <a:rPr lang="zh-CN" altLang="en-US" sz="3200" dirty="0" smtClean="0">
                <a:solidFill>
                  <a:srgbClr val="000000"/>
                </a:solidFill>
                <a:latin typeface="Times New Roman"/>
              </a:rPr>
              <a:t>寄存器级 </a:t>
            </a:r>
            <a:r>
              <a:rPr lang="en-US" altLang="zh-CN" sz="3200" dirty="0" smtClean="0">
                <a:solidFill>
                  <a:srgbClr val="000000"/>
                </a:solidFill>
                <a:latin typeface="Tahoma"/>
              </a:rPr>
              <a:t>(Register Level)</a:t>
            </a:r>
            <a:endParaRPr lang="zh-CN" altLang="en-US" sz="3200" dirty="0">
              <a:solidFill>
                <a:srgbClr val="000000"/>
              </a:solidFill>
              <a:latin typeface="Tahoma"/>
            </a:endParaRPr>
          </a:p>
        </p:txBody>
      </p:sp>
      <p:sp>
        <p:nvSpPr>
          <p:cNvPr id="7" name="TextBox 6"/>
          <p:cNvSpPr txBox="1"/>
          <p:nvPr/>
        </p:nvSpPr>
        <p:spPr>
          <a:xfrm>
            <a:off x="2211767" y="2742411"/>
            <a:ext cx="325410" cy="141834"/>
          </a:xfrm>
          <a:prstGeom prst="rect">
            <a:avLst/>
          </a:prstGeom>
          <a:noFill/>
        </p:spPr>
        <p:txBody>
          <a:bodyPr vert="horz" wrap="none" lIns="0" tIns="0" rIns="0" bIns="0" rtlCol="0">
            <a:spAutoFit/>
          </a:bodyPr>
          <a:lstStyle/>
          <a:p>
            <a:pPr>
              <a:lnSpc>
                <a:spcPts val="1068"/>
              </a:lnSpc>
            </a:pPr>
            <a:r>
              <a:rPr lang="en-US" altLang="zh-CN" sz="1200" i="1" dirty="0" smtClean="0">
                <a:solidFill>
                  <a:srgbClr val="000000"/>
                </a:solidFill>
                <a:latin typeface="Times New Roman"/>
              </a:rPr>
              <a:t>Input</a:t>
            </a:r>
            <a:endParaRPr lang="zh-CN" altLang="en-US" sz="1200" i="1" dirty="0">
              <a:solidFill>
                <a:srgbClr val="000000"/>
              </a:solidFill>
              <a:latin typeface="Times New Roman"/>
            </a:endParaRPr>
          </a:p>
        </p:txBody>
      </p:sp>
      <p:sp>
        <p:nvSpPr>
          <p:cNvPr id="8" name="TextBox 7"/>
          <p:cNvSpPr txBox="1"/>
          <p:nvPr/>
        </p:nvSpPr>
        <p:spPr>
          <a:xfrm>
            <a:off x="4992403" y="4285641"/>
            <a:ext cx="655179" cy="141834"/>
          </a:xfrm>
          <a:prstGeom prst="rect">
            <a:avLst/>
          </a:prstGeom>
          <a:noFill/>
        </p:spPr>
        <p:txBody>
          <a:bodyPr vert="horz" wrap="none" lIns="0" tIns="0" rIns="0" bIns="0" rtlCol="0">
            <a:spAutoFit/>
          </a:bodyPr>
          <a:lstStyle/>
          <a:p>
            <a:pPr>
              <a:lnSpc>
                <a:spcPts val="1068"/>
              </a:lnSpc>
            </a:pPr>
            <a:r>
              <a:rPr lang="en-US" altLang="zh-CN" sz="1200" dirty="0" smtClean="0">
                <a:solidFill>
                  <a:srgbClr val="000000"/>
                </a:solidFill>
                <a:latin typeface="Times New Roman"/>
              </a:rPr>
              <a:t>Register A</a:t>
            </a:r>
            <a:endParaRPr lang="zh-CN" altLang="en-US" sz="1200" dirty="0">
              <a:solidFill>
                <a:srgbClr val="000000"/>
              </a:solidFill>
              <a:latin typeface="Times New Roman"/>
            </a:endParaRPr>
          </a:p>
        </p:txBody>
      </p:sp>
      <p:sp>
        <p:nvSpPr>
          <p:cNvPr id="9" name="TextBox 8"/>
          <p:cNvSpPr txBox="1"/>
          <p:nvPr/>
        </p:nvSpPr>
        <p:spPr>
          <a:xfrm>
            <a:off x="1592056" y="3403680"/>
            <a:ext cx="3978484" cy="767744"/>
          </a:xfrm>
          <a:prstGeom prst="rect">
            <a:avLst/>
          </a:prstGeom>
          <a:noFill/>
        </p:spPr>
        <p:txBody>
          <a:bodyPr vert="horz" wrap="none" lIns="0" tIns="0" rIns="0" bIns="0" rtlCol="0">
            <a:spAutoFit/>
          </a:bodyPr>
          <a:lstStyle/>
          <a:p>
            <a:pPr defTabSz="917966">
              <a:lnSpc>
                <a:spcPts val="1068"/>
              </a:lnSpc>
              <a:tabLst>
                <a:tab pos="242241" algn="l"/>
                <a:tab pos="3582618" algn="l"/>
              </a:tabLst>
              <a:defRPr/>
            </a:pPr>
            <a:r>
              <a:rPr lang="en-US" altLang="zh-CN" dirty="0" smtClean="0"/>
              <a:t>		</a:t>
            </a:r>
            <a:r>
              <a:rPr lang="en-US" altLang="zh-CN" sz="1200" dirty="0" smtClean="0">
                <a:solidFill>
                  <a:srgbClr val="000000"/>
                </a:solidFill>
                <a:latin typeface="Times New Roman"/>
              </a:rPr>
              <a:t>Adder</a:t>
            </a:r>
          </a:p>
          <a:p>
            <a:pPr defTabSz="917966">
              <a:lnSpc>
                <a:spcPts val="1004"/>
              </a:lnSpc>
              <a:tabLst>
                <a:tab pos="242241" algn="l"/>
                <a:tab pos="3582618" algn="l"/>
              </a:tabLst>
              <a:defRPr/>
            </a:pPr>
            <a:endParaRPr lang="en-US" altLang="zh-CN" sz="1200" dirty="0" smtClean="0">
              <a:solidFill>
                <a:srgbClr val="000000"/>
              </a:solidFill>
              <a:latin typeface="Times New Roman"/>
            </a:endParaRPr>
          </a:p>
          <a:p>
            <a:pPr defTabSz="917966">
              <a:lnSpc>
                <a:spcPts val="1074"/>
              </a:lnSpc>
              <a:tabLst>
                <a:tab pos="242241" algn="l"/>
                <a:tab pos="3582618" algn="l"/>
              </a:tabLst>
              <a:defRPr/>
            </a:pPr>
            <a:r>
              <a:rPr lang="en-US" altLang="zh-CN" sz="1200" dirty="0" smtClean="0">
                <a:solidFill>
                  <a:srgbClr val="000000"/>
                </a:solidFill>
                <a:latin typeface="Times New Roman"/>
              </a:rPr>
              <a:t>Compute the sum of</a:t>
            </a:r>
          </a:p>
          <a:p>
            <a:pPr defTabSz="917966">
              <a:lnSpc>
                <a:spcPts val="1385"/>
              </a:lnSpc>
              <a:tabLst>
                <a:tab pos="242241" algn="l"/>
                <a:tab pos="3582618" algn="l"/>
              </a:tabLst>
              <a:defRPr/>
            </a:pPr>
            <a:r>
              <a:rPr lang="en-US" altLang="zh-CN" sz="1200" dirty="0" smtClean="0">
                <a:solidFill>
                  <a:srgbClr val="000000"/>
                </a:solidFill>
                <a:latin typeface="Times New Roman"/>
              </a:rPr>
              <a:t>	a sequence of</a:t>
            </a:r>
          </a:p>
          <a:p>
            <a:pPr defTabSz="917966">
              <a:lnSpc>
                <a:spcPts val="1385"/>
              </a:lnSpc>
              <a:tabLst>
                <a:tab pos="242241" algn="l"/>
                <a:tab pos="3582618" algn="l"/>
              </a:tabLst>
              <a:defRPr/>
            </a:pPr>
            <a:r>
              <a:rPr lang="en-US" altLang="zh-CN" sz="1200" dirty="0" smtClean="0">
                <a:solidFill>
                  <a:srgbClr val="000000"/>
                </a:solidFill>
                <a:latin typeface="Times New Roman"/>
              </a:rPr>
              <a:t>	input numbers</a:t>
            </a:r>
            <a:endParaRPr lang="zh-CN" altLang="en-US" sz="1200" dirty="0">
              <a:solidFill>
                <a:srgbClr val="000000"/>
              </a:solidFill>
              <a:latin typeface="Times New Roman"/>
            </a:endParaRPr>
          </a:p>
        </p:txBody>
      </p:sp>
      <p:sp>
        <p:nvSpPr>
          <p:cNvPr id="10" name="TextBox 9"/>
          <p:cNvSpPr txBox="1"/>
          <p:nvPr/>
        </p:nvSpPr>
        <p:spPr>
          <a:xfrm>
            <a:off x="5212469" y="2742391"/>
            <a:ext cx="325410" cy="141834"/>
          </a:xfrm>
          <a:prstGeom prst="rect">
            <a:avLst/>
          </a:prstGeom>
          <a:noFill/>
        </p:spPr>
        <p:txBody>
          <a:bodyPr vert="horz" wrap="none" lIns="0" tIns="0" rIns="0" bIns="0" rtlCol="0">
            <a:spAutoFit/>
          </a:bodyPr>
          <a:lstStyle/>
          <a:p>
            <a:pPr>
              <a:lnSpc>
                <a:spcPts val="1068"/>
              </a:lnSpc>
            </a:pPr>
            <a:r>
              <a:rPr lang="en-US" altLang="zh-CN" sz="1200" i="1" dirty="0" smtClean="0">
                <a:solidFill>
                  <a:srgbClr val="000000"/>
                </a:solidFill>
                <a:latin typeface="Times New Roman"/>
              </a:rPr>
              <a:t>Input</a:t>
            </a:r>
            <a:endParaRPr lang="zh-CN" altLang="en-US" sz="1200" i="1" dirty="0">
              <a:solidFill>
                <a:srgbClr val="000000"/>
              </a:solidFill>
              <a:latin typeface="Times New Roman"/>
            </a:endParaRPr>
          </a:p>
        </p:txBody>
      </p:sp>
      <p:sp>
        <p:nvSpPr>
          <p:cNvPr id="11" name="TextBox 10"/>
          <p:cNvSpPr txBox="1"/>
          <p:nvPr/>
        </p:nvSpPr>
        <p:spPr>
          <a:xfrm>
            <a:off x="6630678" y="4175299"/>
            <a:ext cx="351058" cy="359073"/>
          </a:xfrm>
          <a:prstGeom prst="rect">
            <a:avLst/>
          </a:prstGeom>
          <a:noFill/>
        </p:spPr>
        <p:txBody>
          <a:bodyPr vert="horz" wrap="none" lIns="0" tIns="0" rIns="0" bIns="0" rtlCol="0">
            <a:spAutoFit/>
          </a:bodyPr>
          <a:lstStyle/>
          <a:p>
            <a:pPr>
              <a:lnSpc>
                <a:spcPts val="1068"/>
              </a:lnSpc>
            </a:pPr>
            <a:r>
              <a:rPr lang="en-US" altLang="zh-CN" sz="1200" i="1" dirty="0" smtClean="0">
                <a:solidFill>
                  <a:srgbClr val="000000"/>
                </a:solidFill>
                <a:latin typeface="Times New Roman"/>
              </a:rPr>
              <a:t>Clear</a:t>
            </a:r>
          </a:p>
          <a:p>
            <a:pPr>
              <a:lnSpc>
                <a:spcPts val="1729"/>
              </a:lnSpc>
            </a:pPr>
            <a:r>
              <a:rPr lang="en-US" altLang="zh-CN" sz="1200" i="1" dirty="0" smtClean="0">
                <a:solidFill>
                  <a:srgbClr val="000000"/>
                </a:solidFill>
                <a:latin typeface="Times New Roman"/>
              </a:rPr>
              <a:t>Store</a:t>
            </a:r>
            <a:endParaRPr lang="zh-CN" altLang="en-US" sz="1200" i="1" dirty="0">
              <a:solidFill>
                <a:srgbClr val="000000"/>
              </a:solidFill>
              <a:latin typeface="Times New Roman"/>
            </a:endParaRPr>
          </a:p>
        </p:txBody>
      </p:sp>
      <p:sp>
        <p:nvSpPr>
          <p:cNvPr id="12" name="TextBox 11"/>
          <p:cNvSpPr txBox="1"/>
          <p:nvPr/>
        </p:nvSpPr>
        <p:spPr>
          <a:xfrm>
            <a:off x="1733420" y="4946937"/>
            <a:ext cx="1054776" cy="589905"/>
          </a:xfrm>
          <a:prstGeom prst="rect">
            <a:avLst/>
          </a:prstGeom>
          <a:noFill/>
        </p:spPr>
        <p:txBody>
          <a:bodyPr vert="horz" wrap="none" lIns="0" tIns="0" rIns="0" bIns="0" rtlCol="0">
            <a:spAutoFit/>
          </a:bodyPr>
          <a:lstStyle/>
          <a:p>
            <a:pPr defTabSz="917966">
              <a:lnSpc>
                <a:spcPts val="1068"/>
              </a:lnSpc>
              <a:tabLst>
                <a:tab pos="471733" algn="l"/>
              </a:tabLst>
              <a:defRPr/>
            </a:pPr>
            <a:r>
              <a:rPr lang="en-US" altLang="zh-CN" dirty="0" smtClean="0"/>
              <a:t>	</a:t>
            </a:r>
            <a:r>
              <a:rPr lang="en-US" altLang="zh-CN" sz="1200" i="1" dirty="0" smtClean="0">
                <a:solidFill>
                  <a:srgbClr val="000000"/>
                </a:solidFill>
                <a:latin typeface="Times New Roman"/>
              </a:rPr>
              <a:t>Total</a:t>
            </a:r>
          </a:p>
          <a:p>
            <a:pPr defTabSz="917966">
              <a:lnSpc>
                <a:spcPts val="1004"/>
              </a:lnSpc>
              <a:tabLst>
                <a:tab pos="471733" algn="l"/>
              </a:tabLst>
              <a:defRPr/>
            </a:pPr>
            <a:endParaRPr lang="en-US" altLang="zh-CN" sz="1200" i="1" dirty="0" smtClean="0">
              <a:solidFill>
                <a:srgbClr val="000000"/>
              </a:solidFill>
              <a:latin typeface="Times New Roman"/>
            </a:endParaRPr>
          </a:p>
          <a:p>
            <a:pPr defTabSz="917966">
              <a:lnSpc>
                <a:spcPts val="1004"/>
              </a:lnSpc>
              <a:tabLst>
                <a:tab pos="471733" algn="l"/>
              </a:tabLst>
              <a:defRPr/>
            </a:pPr>
            <a:endParaRPr lang="en-US" altLang="zh-CN" sz="1200" i="1" dirty="0" smtClean="0">
              <a:solidFill>
                <a:srgbClr val="000000"/>
              </a:solidFill>
              <a:latin typeface="Times New Roman"/>
            </a:endParaRPr>
          </a:p>
          <a:p>
            <a:pPr defTabSz="917966">
              <a:lnSpc>
                <a:spcPts val="1456"/>
              </a:lnSpc>
              <a:tabLst>
                <a:tab pos="471733" algn="l"/>
              </a:tabLst>
              <a:defRPr/>
            </a:pPr>
            <a:r>
              <a:rPr lang="en-US" altLang="zh-CN" sz="1200" dirty="0" smtClean="0">
                <a:solidFill>
                  <a:srgbClr val="000000"/>
                </a:solidFill>
                <a:latin typeface="Times New Roman"/>
              </a:rPr>
              <a:t>(a) System Level</a:t>
            </a:r>
            <a:endParaRPr lang="zh-CN" altLang="en-US" sz="1200" dirty="0">
              <a:solidFill>
                <a:srgbClr val="000000"/>
              </a:solidFill>
              <a:latin typeface="Times New Roman"/>
            </a:endParaRPr>
          </a:p>
        </p:txBody>
      </p:sp>
      <p:sp>
        <p:nvSpPr>
          <p:cNvPr id="13" name="TextBox 12"/>
          <p:cNvSpPr txBox="1"/>
          <p:nvPr/>
        </p:nvSpPr>
        <p:spPr>
          <a:xfrm>
            <a:off x="4699672" y="4946917"/>
            <a:ext cx="1123706" cy="589905"/>
          </a:xfrm>
          <a:prstGeom prst="rect">
            <a:avLst/>
          </a:prstGeom>
          <a:noFill/>
        </p:spPr>
        <p:txBody>
          <a:bodyPr vert="horz" wrap="none" lIns="0" tIns="0" rIns="0" bIns="0" rtlCol="0">
            <a:spAutoFit/>
          </a:bodyPr>
          <a:lstStyle/>
          <a:p>
            <a:pPr defTabSz="917966">
              <a:lnSpc>
                <a:spcPts val="1068"/>
              </a:lnSpc>
              <a:tabLst>
                <a:tab pos="509981" algn="l"/>
              </a:tabLst>
              <a:defRPr/>
            </a:pPr>
            <a:r>
              <a:rPr lang="en-US" altLang="zh-CN" dirty="0" smtClean="0"/>
              <a:t>	</a:t>
            </a:r>
            <a:r>
              <a:rPr lang="en-US" altLang="zh-CN" sz="1200" i="1" dirty="0" smtClean="0">
                <a:solidFill>
                  <a:srgbClr val="000000"/>
                </a:solidFill>
                <a:latin typeface="Times New Roman"/>
              </a:rPr>
              <a:t>Total</a:t>
            </a:r>
          </a:p>
          <a:p>
            <a:pPr defTabSz="917966">
              <a:lnSpc>
                <a:spcPts val="1004"/>
              </a:lnSpc>
              <a:tabLst>
                <a:tab pos="509981" algn="l"/>
              </a:tabLst>
              <a:defRPr/>
            </a:pPr>
            <a:endParaRPr lang="en-US" altLang="zh-CN" sz="1200" i="1" dirty="0" smtClean="0">
              <a:solidFill>
                <a:srgbClr val="000000"/>
              </a:solidFill>
              <a:latin typeface="Times New Roman"/>
            </a:endParaRPr>
          </a:p>
          <a:p>
            <a:pPr defTabSz="917966">
              <a:lnSpc>
                <a:spcPts val="1004"/>
              </a:lnSpc>
              <a:tabLst>
                <a:tab pos="509981" algn="l"/>
              </a:tabLst>
              <a:defRPr/>
            </a:pPr>
            <a:endParaRPr lang="en-US" altLang="zh-CN" sz="1200" i="1" dirty="0" smtClean="0">
              <a:solidFill>
                <a:srgbClr val="000000"/>
              </a:solidFill>
              <a:latin typeface="Times New Roman"/>
            </a:endParaRPr>
          </a:p>
          <a:p>
            <a:pPr defTabSz="917966">
              <a:lnSpc>
                <a:spcPts val="1456"/>
              </a:lnSpc>
              <a:tabLst>
                <a:tab pos="509981" algn="l"/>
              </a:tabLst>
              <a:defRPr/>
            </a:pPr>
            <a:r>
              <a:rPr lang="en-US" altLang="zh-CN" sz="1200" dirty="0" smtClean="0">
                <a:solidFill>
                  <a:srgbClr val="000000"/>
                </a:solidFill>
                <a:latin typeface="Times New Roman"/>
              </a:rPr>
              <a:t>(b) Register Level</a:t>
            </a:r>
            <a:endParaRPr lang="zh-CN" altLang="en-US" sz="1200" dirty="0">
              <a:solidFill>
                <a:srgbClr val="000000"/>
              </a:solidFill>
              <a:latin typeface="Times New Roman"/>
            </a:endParaRPr>
          </a:p>
        </p:txBody>
      </p:sp>
      <p:sp>
        <p:nvSpPr>
          <p:cNvPr id="14" name="TextBox 13"/>
          <p:cNvSpPr txBox="1"/>
          <p:nvPr/>
        </p:nvSpPr>
        <p:spPr>
          <a:xfrm>
            <a:off x="1842683" y="5828885"/>
            <a:ext cx="3289362" cy="141834"/>
          </a:xfrm>
          <a:prstGeom prst="rect">
            <a:avLst/>
          </a:prstGeom>
          <a:noFill/>
        </p:spPr>
        <p:txBody>
          <a:bodyPr vert="horz" wrap="none" lIns="0" tIns="0" rIns="0" bIns="0" rtlCol="0">
            <a:spAutoFit/>
          </a:bodyPr>
          <a:lstStyle/>
          <a:p>
            <a:pPr>
              <a:lnSpc>
                <a:spcPts val="1068"/>
              </a:lnSpc>
            </a:pPr>
            <a:r>
              <a:rPr lang="en-US" altLang="zh-CN" sz="1200" dirty="0" smtClean="0">
                <a:solidFill>
                  <a:srgbClr val="000000"/>
                </a:solidFill>
                <a:latin typeface="Times New Roman"/>
              </a:rPr>
              <a:t>Models of a digital system that adds lists of numbers.</a:t>
            </a:r>
            <a:endParaRPr lang="zh-CN" altLang="en-US" sz="1200" dirty="0">
              <a:solidFill>
                <a:srgbClr val="000000"/>
              </a:solid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19.tmp"/>
          <p:cNvPicPr>
            <a:picLocks/>
          </p:cNvPicPr>
          <p:nvPr/>
        </p:nvPicPr>
        <p:blipFill>
          <a:blip r:embed="rId2"/>
          <a:stretch>
            <a:fillRect/>
          </a:stretch>
        </p:blipFill>
        <p:spPr>
          <a:xfrm>
            <a:off x="0" y="-1"/>
            <a:ext cx="9144000" cy="6858000"/>
          </a:xfrm>
          <a:prstGeom prst="rect">
            <a:avLst/>
          </a:prstGeom>
        </p:spPr>
      </p:pic>
      <p:pic>
        <p:nvPicPr>
          <p:cNvPr id="3" name="图片 2" descr="ws_21B.tmp"/>
          <p:cNvPicPr>
            <a:picLocks/>
          </p:cNvPicPr>
          <p:nvPr/>
        </p:nvPicPr>
        <p:blipFill>
          <a:blip r:embed="rId3"/>
          <a:stretch>
            <a:fillRect/>
          </a:stretch>
        </p:blipFill>
        <p:spPr>
          <a:xfrm>
            <a:off x="101883" y="523609"/>
            <a:ext cx="8596379" cy="932279"/>
          </a:xfrm>
          <a:prstGeom prst="rect">
            <a:avLst/>
          </a:prstGeom>
        </p:spPr>
      </p:pic>
      <p:sp>
        <p:nvSpPr>
          <p:cNvPr id="4" name="TextBox 3"/>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42</a:t>
            </a:r>
            <a:endParaRPr lang="zh-CN" altLang="en-US" sz="1400" dirty="0">
              <a:solidFill>
                <a:srgbClr val="000000"/>
              </a:solidFill>
              <a:latin typeface="Tahoma"/>
            </a:endParaRPr>
          </a:p>
        </p:txBody>
      </p:sp>
      <p:sp>
        <p:nvSpPr>
          <p:cNvPr id="6" name="TextBox 5"/>
          <p:cNvSpPr txBox="1"/>
          <p:nvPr/>
        </p:nvSpPr>
        <p:spPr>
          <a:xfrm>
            <a:off x="1111423" y="582370"/>
            <a:ext cx="7262541" cy="2334115"/>
          </a:xfrm>
          <a:prstGeom prst="rect">
            <a:avLst/>
          </a:prstGeom>
          <a:noFill/>
        </p:spPr>
        <p:txBody>
          <a:bodyPr vert="horz" wrap="none" lIns="0" tIns="0" rIns="0" bIns="0" rtlCol="0">
            <a:spAutoFit/>
          </a:bodyPr>
          <a:lstStyle/>
          <a:p>
            <a:pPr defTabSz="917966">
              <a:lnSpc>
                <a:spcPts val="4411"/>
              </a:lnSpc>
              <a:tabLst>
                <a:tab pos="114746" algn="l"/>
              </a:tabLst>
              <a:defRPr/>
            </a:pPr>
            <a:r>
              <a:rPr lang="zh-CN" altLang="en-US" dirty="0" smtClean="0"/>
              <a:t>	</a:t>
            </a:r>
            <a:r>
              <a:rPr lang="zh-CN" altLang="en-US" sz="4400" dirty="0" smtClean="0">
                <a:solidFill>
                  <a:srgbClr val="33339A"/>
                </a:solidFill>
                <a:latin typeface="Times New Roman"/>
              </a:rPr>
              <a:t>数字系统设计</a:t>
            </a:r>
          </a:p>
          <a:p>
            <a:pPr defTabSz="917966">
              <a:lnSpc>
                <a:spcPts val="1004"/>
              </a:lnSpc>
              <a:tabLst>
                <a:tab pos="114746" algn="l"/>
              </a:tabLst>
              <a:defRPr/>
            </a:pPr>
            <a:endParaRPr lang="zh-CN" altLang="en-US" sz="4400" dirty="0" smtClean="0">
              <a:solidFill>
                <a:srgbClr val="33339A"/>
              </a:solidFill>
              <a:latin typeface="Times New Roman"/>
            </a:endParaRPr>
          </a:p>
          <a:p>
            <a:pPr defTabSz="917966">
              <a:lnSpc>
                <a:spcPts val="4310"/>
              </a:lnSpc>
              <a:tabLst>
                <a:tab pos="114746" algn="l"/>
              </a:tabLst>
              <a:defRPr/>
            </a:pPr>
            <a:r>
              <a:rPr lang="zh-CN" altLang="en-US" sz="3200" dirty="0" smtClean="0">
                <a:solidFill>
                  <a:srgbClr val="000000"/>
                </a:solidFill>
                <a:latin typeface="Times New Roman"/>
              </a:rPr>
              <a:t>门级</a:t>
            </a:r>
            <a:r>
              <a:rPr lang="en-US" altLang="zh-CN" sz="3200" dirty="0" smtClean="0">
                <a:solidFill>
                  <a:srgbClr val="000000"/>
                </a:solidFill>
                <a:latin typeface="Tahoma"/>
              </a:rPr>
              <a:t>(Gate Level)</a:t>
            </a:r>
            <a:r>
              <a:rPr lang="zh-CN" altLang="en-US" sz="3200" dirty="0" smtClean="0">
                <a:solidFill>
                  <a:srgbClr val="000000"/>
                </a:solidFill>
                <a:latin typeface="Times New Roman"/>
              </a:rPr>
              <a:t>：选择逻辑门</a:t>
            </a:r>
          </a:p>
          <a:p>
            <a:pPr defTabSz="917966">
              <a:lnSpc>
                <a:spcPts val="4620"/>
              </a:lnSpc>
              <a:tabLst>
                <a:tab pos="114746" algn="l"/>
              </a:tabLst>
              <a:defRPr/>
            </a:pPr>
            <a:r>
              <a:rPr lang="zh-CN" altLang="en-US" sz="3200" dirty="0" smtClean="0">
                <a:solidFill>
                  <a:srgbClr val="000000"/>
                </a:solidFill>
                <a:latin typeface="Times New Roman"/>
              </a:rPr>
              <a:t>开关级和物理级</a:t>
            </a:r>
            <a:r>
              <a:rPr lang="en-US" altLang="zh-CN" sz="3200" dirty="0" smtClean="0">
                <a:solidFill>
                  <a:srgbClr val="000000"/>
                </a:solidFill>
                <a:latin typeface="Tahoma"/>
              </a:rPr>
              <a:t>(Switch and Physical</a:t>
            </a:r>
          </a:p>
          <a:p>
            <a:pPr defTabSz="917966">
              <a:lnSpc>
                <a:spcPts val="3849"/>
              </a:lnSpc>
              <a:tabLst>
                <a:tab pos="114746" algn="l"/>
              </a:tabLst>
              <a:defRPr/>
            </a:pPr>
            <a:r>
              <a:rPr lang="en-US" altLang="zh-CN" sz="3200" dirty="0" smtClean="0">
                <a:solidFill>
                  <a:srgbClr val="000000"/>
                </a:solidFill>
                <a:latin typeface="Tahoma"/>
              </a:rPr>
              <a:t>Level)</a:t>
            </a:r>
            <a:r>
              <a:rPr lang="zh-CN" altLang="en-US" sz="3200" dirty="0" smtClean="0">
                <a:solidFill>
                  <a:srgbClr val="000000"/>
                </a:solidFill>
                <a:latin typeface="Times New Roman"/>
              </a:rPr>
              <a:t>：实现每个门，实现门之间的连线</a:t>
            </a:r>
            <a:endParaRPr lang="zh-CN" altLang="en-US" sz="3200" dirty="0">
              <a:solidFill>
                <a:srgbClr val="000000"/>
              </a:solidFill>
              <a:latin typeface="Times New Roman"/>
            </a:endParaRPr>
          </a:p>
        </p:txBody>
      </p:sp>
      <p:sp>
        <p:nvSpPr>
          <p:cNvPr id="7" name="TextBox 6"/>
          <p:cNvSpPr txBox="1"/>
          <p:nvPr/>
        </p:nvSpPr>
        <p:spPr>
          <a:xfrm>
            <a:off x="1274199" y="3194568"/>
            <a:ext cx="219612" cy="167162"/>
          </a:xfrm>
          <a:prstGeom prst="rect">
            <a:avLst/>
          </a:prstGeom>
          <a:noFill/>
        </p:spPr>
        <p:txBody>
          <a:bodyPr vert="horz" wrap="none" lIns="0" tIns="0" rIns="0" bIns="0" rtlCol="0">
            <a:spAutoFit/>
          </a:bodyPr>
          <a:lstStyle/>
          <a:p>
            <a:pPr>
              <a:lnSpc>
                <a:spcPts val="1270"/>
              </a:lnSpc>
            </a:pPr>
            <a:r>
              <a:rPr lang="en-US" altLang="zh-CN" sz="1400" dirty="0" smtClean="0">
                <a:solidFill>
                  <a:srgbClr val="000000"/>
                </a:solidFill>
                <a:latin typeface="Times New Roman"/>
              </a:rPr>
              <a:t>G1</a:t>
            </a:r>
            <a:endParaRPr lang="zh-CN" altLang="en-US" sz="1400" dirty="0">
              <a:solidFill>
                <a:srgbClr val="000000"/>
              </a:solidFill>
              <a:latin typeface="Times New Roman"/>
            </a:endParaRPr>
          </a:p>
        </p:txBody>
      </p:sp>
      <p:sp>
        <p:nvSpPr>
          <p:cNvPr id="8" name="TextBox 7"/>
          <p:cNvSpPr txBox="1"/>
          <p:nvPr/>
        </p:nvSpPr>
        <p:spPr>
          <a:xfrm>
            <a:off x="2081908" y="3718700"/>
            <a:ext cx="219612" cy="167162"/>
          </a:xfrm>
          <a:prstGeom prst="rect">
            <a:avLst/>
          </a:prstGeom>
          <a:noFill/>
        </p:spPr>
        <p:txBody>
          <a:bodyPr vert="horz" wrap="none" lIns="0" tIns="0" rIns="0" bIns="0" rtlCol="0">
            <a:spAutoFit/>
          </a:bodyPr>
          <a:lstStyle/>
          <a:p>
            <a:pPr>
              <a:lnSpc>
                <a:spcPts val="1270"/>
              </a:lnSpc>
            </a:pPr>
            <a:r>
              <a:rPr lang="en-US" altLang="zh-CN" sz="1400" dirty="0" smtClean="0">
                <a:solidFill>
                  <a:srgbClr val="000000"/>
                </a:solidFill>
                <a:latin typeface="Times New Roman"/>
              </a:rPr>
              <a:t>G4</a:t>
            </a:r>
            <a:endParaRPr lang="zh-CN" altLang="en-US" sz="1400" dirty="0">
              <a:solidFill>
                <a:srgbClr val="000000"/>
              </a:solidFill>
              <a:latin typeface="Times New Roman"/>
            </a:endParaRPr>
          </a:p>
        </p:txBody>
      </p:sp>
      <p:sp>
        <p:nvSpPr>
          <p:cNvPr id="9" name="TextBox 8"/>
          <p:cNvSpPr txBox="1"/>
          <p:nvPr/>
        </p:nvSpPr>
        <p:spPr>
          <a:xfrm>
            <a:off x="1274235" y="4242068"/>
            <a:ext cx="219612" cy="167162"/>
          </a:xfrm>
          <a:prstGeom prst="rect">
            <a:avLst/>
          </a:prstGeom>
          <a:noFill/>
        </p:spPr>
        <p:txBody>
          <a:bodyPr vert="horz" wrap="none" lIns="0" tIns="0" rIns="0" bIns="0" rtlCol="0">
            <a:spAutoFit/>
          </a:bodyPr>
          <a:lstStyle/>
          <a:p>
            <a:pPr>
              <a:lnSpc>
                <a:spcPts val="1270"/>
              </a:lnSpc>
            </a:pPr>
            <a:r>
              <a:rPr lang="en-US" altLang="zh-CN" sz="1400" dirty="0" smtClean="0">
                <a:solidFill>
                  <a:srgbClr val="000000"/>
                </a:solidFill>
                <a:latin typeface="Times New Roman"/>
              </a:rPr>
              <a:t>G2</a:t>
            </a:r>
            <a:endParaRPr lang="zh-CN" altLang="en-US" sz="1400" dirty="0">
              <a:solidFill>
                <a:srgbClr val="000000"/>
              </a:solidFill>
              <a:latin typeface="Times New Roman"/>
            </a:endParaRPr>
          </a:p>
        </p:txBody>
      </p:sp>
      <p:sp>
        <p:nvSpPr>
          <p:cNvPr id="10" name="TextBox 9"/>
          <p:cNvSpPr txBox="1"/>
          <p:nvPr/>
        </p:nvSpPr>
        <p:spPr>
          <a:xfrm>
            <a:off x="2889731" y="4242104"/>
            <a:ext cx="219612" cy="167162"/>
          </a:xfrm>
          <a:prstGeom prst="rect">
            <a:avLst/>
          </a:prstGeom>
          <a:noFill/>
        </p:spPr>
        <p:txBody>
          <a:bodyPr vert="horz" wrap="none" lIns="0" tIns="0" rIns="0" bIns="0" rtlCol="0">
            <a:spAutoFit/>
          </a:bodyPr>
          <a:lstStyle/>
          <a:p>
            <a:pPr>
              <a:lnSpc>
                <a:spcPts val="1270"/>
              </a:lnSpc>
            </a:pPr>
            <a:r>
              <a:rPr lang="en-US" altLang="zh-CN" sz="1400" dirty="0" smtClean="0">
                <a:solidFill>
                  <a:srgbClr val="000000"/>
                </a:solidFill>
                <a:latin typeface="Times New Roman"/>
              </a:rPr>
              <a:t>G6</a:t>
            </a:r>
            <a:endParaRPr lang="zh-CN" altLang="en-US" sz="1400" dirty="0">
              <a:solidFill>
                <a:srgbClr val="000000"/>
              </a:solidFill>
              <a:latin typeface="Times New Roman"/>
            </a:endParaRPr>
          </a:p>
        </p:txBody>
      </p:sp>
      <p:sp>
        <p:nvSpPr>
          <p:cNvPr id="11" name="TextBox 10"/>
          <p:cNvSpPr txBox="1"/>
          <p:nvPr/>
        </p:nvSpPr>
        <p:spPr>
          <a:xfrm>
            <a:off x="555224" y="3063592"/>
            <a:ext cx="169918" cy="436017"/>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x1</a:t>
            </a:r>
          </a:p>
          <a:p>
            <a:pPr>
              <a:lnSpc>
                <a:spcPts val="2060"/>
              </a:lnSpc>
            </a:pPr>
            <a:r>
              <a:rPr lang="en-US" altLang="zh-CN" sz="1400" i="1" dirty="0" smtClean="0">
                <a:solidFill>
                  <a:srgbClr val="000000"/>
                </a:solidFill>
                <a:latin typeface="Times New Roman"/>
              </a:rPr>
              <a:t>x2</a:t>
            </a:r>
            <a:endParaRPr lang="zh-CN" altLang="en-US" sz="1400" i="1" dirty="0">
              <a:solidFill>
                <a:srgbClr val="000000"/>
              </a:solidFill>
              <a:latin typeface="Times New Roman"/>
            </a:endParaRPr>
          </a:p>
        </p:txBody>
      </p:sp>
      <p:sp>
        <p:nvSpPr>
          <p:cNvPr id="12" name="TextBox 11"/>
          <p:cNvSpPr txBox="1"/>
          <p:nvPr/>
        </p:nvSpPr>
        <p:spPr>
          <a:xfrm>
            <a:off x="555225" y="4504182"/>
            <a:ext cx="1764266" cy="436017"/>
          </a:xfrm>
          <a:prstGeom prst="rect">
            <a:avLst/>
          </a:prstGeom>
          <a:noFill/>
        </p:spPr>
        <p:txBody>
          <a:bodyPr vert="horz" wrap="none" lIns="0" tIns="0" rIns="0" bIns="0" rtlCol="0">
            <a:spAutoFit/>
          </a:bodyPr>
          <a:lstStyle/>
          <a:p>
            <a:pPr defTabSz="917966">
              <a:lnSpc>
                <a:spcPts val="1270"/>
              </a:lnSpc>
              <a:tabLst>
                <a:tab pos="1529944" algn="l"/>
              </a:tabLst>
              <a:defRPr/>
            </a:pPr>
            <a:r>
              <a:rPr lang="en-US" altLang="zh-CN" sz="1400" i="1" dirty="0" smtClean="0">
                <a:solidFill>
                  <a:srgbClr val="000000"/>
                </a:solidFill>
                <a:latin typeface="Times New Roman"/>
              </a:rPr>
              <a:t>x4</a:t>
            </a:r>
          </a:p>
          <a:p>
            <a:pPr defTabSz="917966">
              <a:lnSpc>
                <a:spcPts val="2060"/>
              </a:lnSpc>
              <a:tabLst>
                <a:tab pos="1529944" algn="l"/>
              </a:tabLst>
              <a:defRPr/>
            </a:pPr>
            <a:r>
              <a:rPr lang="en-US" altLang="zh-CN" sz="1400" i="1" dirty="0" smtClean="0">
                <a:solidFill>
                  <a:srgbClr val="000000"/>
                </a:solidFill>
                <a:latin typeface="Times New Roman"/>
              </a:rPr>
              <a:t>	</a:t>
            </a:r>
            <a:r>
              <a:rPr lang="en-US" altLang="zh-CN" sz="1400" dirty="0" smtClean="0">
                <a:solidFill>
                  <a:srgbClr val="000000"/>
                </a:solidFill>
                <a:latin typeface="Times New Roman"/>
              </a:rPr>
              <a:t>G5</a:t>
            </a:r>
            <a:endParaRPr lang="zh-CN" altLang="en-US" sz="1400" dirty="0">
              <a:solidFill>
                <a:srgbClr val="000000"/>
              </a:solidFill>
              <a:latin typeface="Times New Roman"/>
            </a:endParaRPr>
          </a:p>
        </p:txBody>
      </p:sp>
      <p:sp>
        <p:nvSpPr>
          <p:cNvPr id="13" name="TextBox 12"/>
          <p:cNvSpPr txBox="1"/>
          <p:nvPr/>
        </p:nvSpPr>
        <p:spPr>
          <a:xfrm>
            <a:off x="555224" y="3980818"/>
            <a:ext cx="169918" cy="436017"/>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x1</a:t>
            </a:r>
          </a:p>
          <a:p>
            <a:pPr>
              <a:lnSpc>
                <a:spcPts val="2054"/>
              </a:lnSpc>
            </a:pPr>
            <a:r>
              <a:rPr lang="en-US" altLang="zh-CN" sz="1400" i="1" dirty="0" smtClean="0">
                <a:solidFill>
                  <a:srgbClr val="000000"/>
                </a:solidFill>
                <a:latin typeface="Times New Roman"/>
              </a:rPr>
              <a:t>x3</a:t>
            </a:r>
            <a:endParaRPr lang="zh-CN" altLang="en-US" sz="1400" i="1" dirty="0">
              <a:solidFill>
                <a:srgbClr val="000000"/>
              </a:solidFill>
              <a:latin typeface="Times New Roman"/>
            </a:endParaRPr>
          </a:p>
        </p:txBody>
      </p:sp>
      <p:sp>
        <p:nvSpPr>
          <p:cNvPr id="14" name="TextBox 13"/>
          <p:cNvSpPr txBox="1"/>
          <p:nvPr/>
        </p:nvSpPr>
        <p:spPr>
          <a:xfrm>
            <a:off x="555224" y="5159348"/>
            <a:ext cx="169918" cy="436017"/>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x2</a:t>
            </a:r>
          </a:p>
          <a:p>
            <a:pPr>
              <a:lnSpc>
                <a:spcPts val="2060"/>
              </a:lnSpc>
            </a:pPr>
            <a:r>
              <a:rPr lang="en-US" altLang="zh-CN" sz="1400" i="1" dirty="0" smtClean="0">
                <a:solidFill>
                  <a:srgbClr val="000000"/>
                </a:solidFill>
                <a:latin typeface="Times New Roman"/>
              </a:rPr>
              <a:t>x3</a:t>
            </a:r>
            <a:endParaRPr lang="zh-CN" altLang="en-US" sz="1400" i="1" dirty="0">
              <a:solidFill>
                <a:srgbClr val="000000"/>
              </a:solidFill>
              <a:latin typeface="Times New Roman"/>
            </a:endParaRPr>
          </a:p>
        </p:txBody>
      </p:sp>
      <p:sp>
        <p:nvSpPr>
          <p:cNvPr id="15" name="TextBox 14"/>
          <p:cNvSpPr txBox="1"/>
          <p:nvPr/>
        </p:nvSpPr>
        <p:spPr>
          <a:xfrm>
            <a:off x="3463666" y="4242105"/>
            <a:ext cx="1376980" cy="167162"/>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f(x1, x2, x3, x4, x5)</a:t>
            </a:r>
            <a:endParaRPr lang="zh-CN" altLang="en-US" sz="1400" i="1" dirty="0">
              <a:solidFill>
                <a:srgbClr val="000000"/>
              </a:solidFill>
              <a:latin typeface="Times New Roman"/>
            </a:endParaRPr>
          </a:p>
        </p:txBody>
      </p:sp>
      <p:sp>
        <p:nvSpPr>
          <p:cNvPr id="16" name="TextBox 15"/>
          <p:cNvSpPr txBox="1"/>
          <p:nvPr/>
        </p:nvSpPr>
        <p:spPr>
          <a:xfrm>
            <a:off x="1274254" y="5290331"/>
            <a:ext cx="3216971" cy="820738"/>
          </a:xfrm>
          <a:prstGeom prst="rect">
            <a:avLst/>
          </a:prstGeom>
          <a:noFill/>
        </p:spPr>
        <p:txBody>
          <a:bodyPr vert="horz" wrap="none" lIns="0" tIns="0" rIns="0" bIns="0" rtlCol="0">
            <a:spAutoFit/>
          </a:bodyPr>
          <a:lstStyle/>
          <a:p>
            <a:pPr defTabSz="917966">
              <a:lnSpc>
                <a:spcPts val="1270"/>
              </a:lnSpc>
              <a:tabLst>
                <a:tab pos="38249" algn="l"/>
              </a:tabLst>
              <a:defRPr/>
            </a:pPr>
            <a:r>
              <a:rPr lang="en-US" altLang="zh-CN" sz="1400" dirty="0" smtClean="0">
                <a:solidFill>
                  <a:srgbClr val="000000"/>
                </a:solidFill>
                <a:latin typeface="Times New Roman"/>
              </a:rPr>
              <a:t>G3</a:t>
            </a:r>
          </a:p>
          <a:p>
            <a:pPr defTabSz="917966">
              <a:lnSpc>
                <a:spcPts val="1004"/>
              </a:lnSpc>
              <a:tabLst>
                <a:tab pos="38249" algn="l"/>
              </a:tabLst>
              <a:defRPr/>
            </a:pPr>
            <a:endParaRPr lang="en-US" altLang="zh-CN" sz="1400" dirty="0" smtClean="0">
              <a:solidFill>
                <a:srgbClr val="000000"/>
              </a:solidFill>
              <a:latin typeface="Times New Roman"/>
            </a:endParaRPr>
          </a:p>
          <a:p>
            <a:pPr defTabSz="917966">
              <a:lnSpc>
                <a:spcPts val="1004"/>
              </a:lnSpc>
              <a:tabLst>
                <a:tab pos="38249" algn="l"/>
              </a:tabLst>
              <a:defRPr/>
            </a:pPr>
            <a:endParaRPr lang="en-US" altLang="zh-CN" sz="1400" dirty="0" smtClean="0">
              <a:solidFill>
                <a:srgbClr val="000000"/>
              </a:solidFill>
              <a:latin typeface="Times New Roman"/>
            </a:endParaRPr>
          </a:p>
          <a:p>
            <a:pPr defTabSz="917966">
              <a:lnSpc>
                <a:spcPts val="1004"/>
              </a:lnSpc>
              <a:tabLst>
                <a:tab pos="38249" algn="l"/>
              </a:tabLst>
              <a:defRPr/>
            </a:pPr>
            <a:endParaRPr lang="en-US" altLang="zh-CN" sz="1400" dirty="0" smtClean="0">
              <a:solidFill>
                <a:srgbClr val="000000"/>
              </a:solidFill>
              <a:latin typeface="Times New Roman"/>
            </a:endParaRPr>
          </a:p>
          <a:p>
            <a:pPr defTabSz="917966">
              <a:lnSpc>
                <a:spcPts val="2132"/>
              </a:lnSpc>
              <a:tabLst>
                <a:tab pos="38249" algn="l"/>
              </a:tabLst>
              <a:defRPr/>
            </a:pPr>
            <a:r>
              <a:rPr lang="en-US" altLang="zh-CN" sz="1400" dirty="0" smtClean="0">
                <a:solidFill>
                  <a:srgbClr val="000000"/>
                </a:solidFill>
                <a:latin typeface="Times New Roman"/>
              </a:rPr>
              <a:t>	A combinational logic circuit with six gates.</a:t>
            </a:r>
            <a:endParaRPr lang="zh-CN" altLang="en-US" sz="1400" dirty="0">
              <a:solidFill>
                <a:srgbClr val="000000"/>
              </a:solidFill>
              <a:latin typeface="Times New Roman"/>
            </a:endParaRPr>
          </a:p>
        </p:txBody>
      </p:sp>
      <p:sp>
        <p:nvSpPr>
          <p:cNvPr id="17" name="TextBox 16"/>
          <p:cNvSpPr txBox="1"/>
          <p:nvPr/>
        </p:nvSpPr>
        <p:spPr>
          <a:xfrm>
            <a:off x="6101631" y="3901905"/>
            <a:ext cx="1067600" cy="589905"/>
          </a:xfrm>
          <a:prstGeom prst="rect">
            <a:avLst/>
          </a:prstGeom>
          <a:noFill/>
        </p:spPr>
        <p:txBody>
          <a:bodyPr vert="horz" wrap="none" lIns="0" tIns="0" rIns="0" bIns="0" rtlCol="0">
            <a:spAutoFit/>
          </a:bodyPr>
          <a:lstStyle/>
          <a:p>
            <a:pPr defTabSz="917966">
              <a:lnSpc>
                <a:spcPts val="1270"/>
              </a:lnSpc>
              <a:tabLst>
                <a:tab pos="191243" algn="l"/>
                <a:tab pos="293239" algn="l"/>
              </a:tabLst>
              <a:defRPr/>
            </a:pPr>
            <a:r>
              <a:rPr lang="en-US" altLang="zh-CN" sz="1400" dirty="0" smtClean="0">
                <a:solidFill>
                  <a:srgbClr val="000000"/>
                </a:solidFill>
                <a:latin typeface="Times New Roman"/>
              </a:rPr>
              <a:t>Combinational</a:t>
            </a:r>
          </a:p>
          <a:p>
            <a:pPr defTabSz="917966">
              <a:lnSpc>
                <a:spcPts val="1650"/>
              </a:lnSpc>
              <a:tabLst>
                <a:tab pos="191243" algn="l"/>
                <a:tab pos="293239" algn="l"/>
              </a:tabLst>
              <a:defRPr/>
            </a:pPr>
            <a:r>
              <a:rPr lang="en-US" altLang="zh-CN" sz="1400" dirty="0" smtClean="0">
                <a:solidFill>
                  <a:srgbClr val="000000"/>
                </a:solidFill>
                <a:latin typeface="Times New Roman"/>
              </a:rPr>
              <a:t>		logic</a:t>
            </a:r>
          </a:p>
          <a:p>
            <a:pPr defTabSz="917966">
              <a:lnSpc>
                <a:spcPts val="1644"/>
              </a:lnSpc>
              <a:tabLst>
                <a:tab pos="191243" algn="l"/>
                <a:tab pos="293239" algn="l"/>
              </a:tabLst>
              <a:defRPr/>
            </a:pPr>
            <a:r>
              <a:rPr lang="en-US" altLang="zh-CN" sz="1400" dirty="0" smtClean="0">
                <a:solidFill>
                  <a:srgbClr val="000000"/>
                </a:solidFill>
                <a:latin typeface="Times New Roman"/>
              </a:rPr>
              <a:t>	network</a:t>
            </a:r>
            <a:endParaRPr lang="zh-CN" altLang="en-US" sz="1400" dirty="0">
              <a:solidFill>
                <a:srgbClr val="000000"/>
              </a:solidFill>
              <a:latin typeface="Times New Roman"/>
            </a:endParaRPr>
          </a:p>
        </p:txBody>
      </p:sp>
      <p:sp>
        <p:nvSpPr>
          <p:cNvPr id="18" name="TextBox 17"/>
          <p:cNvSpPr txBox="1"/>
          <p:nvPr/>
        </p:nvSpPr>
        <p:spPr>
          <a:xfrm>
            <a:off x="8013615" y="3849812"/>
            <a:ext cx="573867" cy="172286"/>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Outputs</a:t>
            </a:r>
            <a:endParaRPr lang="zh-CN" altLang="en-US" sz="1400" i="1" dirty="0">
              <a:solidFill>
                <a:srgbClr val="000000"/>
              </a:solidFill>
              <a:latin typeface="Times New Roman"/>
            </a:endParaRPr>
          </a:p>
        </p:txBody>
      </p:sp>
      <p:sp>
        <p:nvSpPr>
          <p:cNvPr id="19" name="TextBox 18"/>
          <p:cNvSpPr txBox="1"/>
          <p:nvPr/>
        </p:nvSpPr>
        <p:spPr>
          <a:xfrm>
            <a:off x="4632124" y="3849812"/>
            <a:ext cx="448841" cy="167162"/>
          </a:xfrm>
          <a:prstGeom prst="rect">
            <a:avLst/>
          </a:prstGeom>
          <a:noFill/>
        </p:spPr>
        <p:txBody>
          <a:bodyPr vert="horz" wrap="none" lIns="0" tIns="0" rIns="0" bIns="0" rtlCol="0">
            <a:spAutoFit/>
          </a:bodyPr>
          <a:lstStyle/>
          <a:p>
            <a:pPr>
              <a:lnSpc>
                <a:spcPts val="1270"/>
              </a:lnSpc>
            </a:pPr>
            <a:r>
              <a:rPr lang="en-US" altLang="zh-CN" sz="1400" i="1" dirty="0" smtClean="0">
                <a:solidFill>
                  <a:srgbClr val="000000"/>
                </a:solidFill>
                <a:latin typeface="Times New Roman"/>
              </a:rPr>
              <a:t>Inputs</a:t>
            </a:r>
            <a:endParaRPr lang="zh-CN" altLang="en-US" sz="1400" i="1" dirty="0">
              <a:solidFill>
                <a:srgbClr val="000000"/>
              </a:solidFill>
              <a:latin typeface="Times New Roman"/>
            </a:endParaRPr>
          </a:p>
        </p:txBody>
      </p:sp>
      <p:sp>
        <p:nvSpPr>
          <p:cNvPr id="20" name="TextBox 19"/>
          <p:cNvSpPr txBox="1"/>
          <p:nvPr/>
        </p:nvSpPr>
        <p:spPr>
          <a:xfrm>
            <a:off x="5844115" y="5159366"/>
            <a:ext cx="1710405" cy="961802"/>
          </a:xfrm>
          <a:prstGeom prst="rect">
            <a:avLst/>
          </a:prstGeom>
          <a:noFill/>
        </p:spPr>
        <p:txBody>
          <a:bodyPr vert="horz" wrap="none" lIns="0" tIns="0" rIns="0" bIns="0" rtlCol="0">
            <a:spAutoFit/>
          </a:bodyPr>
          <a:lstStyle/>
          <a:p>
            <a:pPr defTabSz="917966">
              <a:lnSpc>
                <a:spcPts val="1270"/>
              </a:lnSpc>
              <a:tabLst>
                <a:tab pos="446234" algn="l"/>
              </a:tabLst>
              <a:defRPr/>
            </a:pPr>
            <a:r>
              <a:rPr lang="en-US" altLang="zh-CN" dirty="0" smtClean="0"/>
              <a:t>	</a:t>
            </a:r>
            <a:r>
              <a:rPr lang="en-US" altLang="zh-CN" sz="1400" dirty="0" smtClean="0">
                <a:solidFill>
                  <a:srgbClr val="000000"/>
                </a:solidFill>
                <a:latin typeface="Times New Roman"/>
              </a:rPr>
              <a:t>Memory</a:t>
            </a:r>
          </a:p>
          <a:p>
            <a:pPr defTabSz="917966">
              <a:lnSpc>
                <a:spcPts val="1004"/>
              </a:lnSpc>
              <a:tabLst>
                <a:tab pos="446234" algn="l"/>
              </a:tabLst>
              <a:defRPr/>
            </a:pPr>
            <a:endParaRPr lang="en-US" altLang="zh-CN" sz="1400" dirty="0" smtClean="0">
              <a:solidFill>
                <a:srgbClr val="000000"/>
              </a:solidFill>
              <a:latin typeface="Times New Roman"/>
            </a:endParaRPr>
          </a:p>
          <a:p>
            <a:pPr defTabSz="917966">
              <a:lnSpc>
                <a:spcPts val="1004"/>
              </a:lnSpc>
              <a:tabLst>
                <a:tab pos="446234" algn="l"/>
              </a:tabLst>
              <a:defRPr/>
            </a:pPr>
            <a:endParaRPr lang="en-US" altLang="zh-CN" sz="1400" dirty="0" smtClean="0">
              <a:solidFill>
                <a:srgbClr val="000000"/>
              </a:solidFill>
              <a:latin typeface="Times New Roman"/>
            </a:endParaRPr>
          </a:p>
          <a:p>
            <a:pPr defTabSz="917966">
              <a:lnSpc>
                <a:spcPts val="1004"/>
              </a:lnSpc>
              <a:tabLst>
                <a:tab pos="446234" algn="l"/>
              </a:tabLst>
              <a:defRPr/>
            </a:pPr>
            <a:endParaRPr lang="en-US" altLang="zh-CN" sz="1400" dirty="0" smtClean="0">
              <a:solidFill>
                <a:srgbClr val="000000"/>
              </a:solidFill>
              <a:latin typeface="Times New Roman"/>
            </a:endParaRPr>
          </a:p>
          <a:p>
            <a:pPr defTabSz="917966">
              <a:lnSpc>
                <a:spcPts val="1004"/>
              </a:lnSpc>
              <a:tabLst>
                <a:tab pos="446234" algn="l"/>
              </a:tabLst>
              <a:defRPr/>
            </a:pPr>
            <a:endParaRPr lang="en-US" altLang="zh-CN" sz="1400" dirty="0" smtClean="0">
              <a:solidFill>
                <a:srgbClr val="000000"/>
              </a:solidFill>
              <a:latin typeface="Times New Roman"/>
            </a:endParaRPr>
          </a:p>
          <a:p>
            <a:pPr defTabSz="917966">
              <a:lnSpc>
                <a:spcPts val="2158"/>
              </a:lnSpc>
              <a:tabLst>
                <a:tab pos="446234" algn="l"/>
              </a:tabLst>
              <a:defRPr/>
            </a:pPr>
            <a:r>
              <a:rPr lang="en-US" altLang="zh-CN" sz="1400" dirty="0" smtClean="0">
                <a:solidFill>
                  <a:srgbClr val="000000"/>
                </a:solidFill>
                <a:latin typeface="Times New Roman"/>
              </a:rPr>
              <a:t>Sequential logic circuit.</a:t>
            </a:r>
            <a:endParaRPr lang="zh-CN" altLang="en-US" sz="1400" dirty="0">
              <a:solidFill>
                <a:srgbClr val="000000"/>
              </a:solidFill>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1C.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43</a:t>
            </a:r>
            <a:endParaRPr lang="zh-CN" altLang="en-US" sz="1400" dirty="0">
              <a:solidFill>
                <a:srgbClr val="000000"/>
              </a:solidFill>
              <a:latin typeface="Tahoma"/>
            </a:endParaRPr>
          </a:p>
        </p:txBody>
      </p:sp>
      <p:sp>
        <p:nvSpPr>
          <p:cNvPr id="8" name="TextBox 7"/>
          <p:cNvSpPr txBox="1"/>
          <p:nvPr/>
        </p:nvSpPr>
        <p:spPr>
          <a:xfrm>
            <a:off x="1233682" y="582369"/>
            <a:ext cx="7681768" cy="5519345"/>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组合电路和时序电路</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415"/>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组合电路</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输出是输入的逻辑函数</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输入变化后一段时间后出现新的输出</a:t>
            </a:r>
          </a:p>
          <a:p>
            <a:pPr defTabSz="917966">
              <a:lnSpc>
                <a:spcPts val="4137"/>
              </a:lnSpc>
              <a:tabLst>
                <a:tab pos="382486" algn="l"/>
                <a:tab pos="777721" algn="l"/>
              </a:tabLst>
              <a:defRPr/>
            </a:pPr>
            <a:r>
              <a:rPr lang="zh-CN" altLang="en-US" sz="2800" dirty="0" smtClean="0">
                <a:solidFill>
                  <a:srgbClr val="000000"/>
                </a:solidFill>
                <a:latin typeface="Times New Roman"/>
              </a:rPr>
              <a:t>		电路中没有循环反馈 </a:t>
            </a:r>
            <a:r>
              <a:rPr lang="en-US" altLang="zh-CN" sz="2800" dirty="0" smtClean="0">
                <a:solidFill>
                  <a:srgbClr val="000000"/>
                </a:solidFill>
                <a:latin typeface="Tahoma"/>
              </a:rPr>
              <a:t>(feedback loop)</a:t>
            </a:r>
            <a:r>
              <a:rPr lang="zh-CN" altLang="en-US" sz="2800" dirty="0" smtClean="0">
                <a:solidFill>
                  <a:srgbClr val="000000"/>
                </a:solidFill>
                <a:latin typeface="Times New Roman"/>
              </a:rPr>
              <a:t>和时钟</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517"/>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时序电路</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输出是输入和电路状态的函数</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输入变化后新的输出出现在下一个时钟周期</a:t>
            </a:r>
          </a:p>
          <a:p>
            <a:pPr defTabSz="917966">
              <a:lnSpc>
                <a:spcPts val="3379"/>
              </a:lnSpc>
              <a:tabLst>
                <a:tab pos="382486" algn="l"/>
                <a:tab pos="777721" algn="l"/>
              </a:tabLst>
              <a:defRPr/>
            </a:pPr>
            <a:r>
              <a:rPr lang="zh-CN" altLang="en-US" sz="2800" dirty="0" smtClean="0">
                <a:solidFill>
                  <a:srgbClr val="000000"/>
                </a:solidFill>
                <a:latin typeface="Times New Roman"/>
              </a:rPr>
              <a:t>		或者其他事件</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有循环反馈，存在记忆单元</a:t>
            </a:r>
            <a:endParaRPr lang="zh-CN" altLang="en-US" sz="2800" dirty="0">
              <a:solidFill>
                <a:srgbClr val="000000"/>
              </a:solidFill>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1D.tmp"/>
          <p:cNvPicPr>
            <a:picLocks/>
          </p:cNvPicPr>
          <p:nvPr/>
        </p:nvPicPr>
        <p:blipFill>
          <a:blip r:embed="rId3"/>
          <a:stretch>
            <a:fillRect/>
          </a:stretch>
        </p:blipFill>
        <p:spPr>
          <a:xfrm>
            <a:off x="101883" y="523609"/>
            <a:ext cx="8596379" cy="932279"/>
          </a:xfrm>
          <a:prstGeom prst="rect">
            <a:avLst/>
          </a:prstGeom>
        </p:spPr>
      </p:pic>
      <p:pic>
        <p:nvPicPr>
          <p:cNvPr id="6" name="图片 5" descr="ws_21E.tmp"/>
          <p:cNvPicPr>
            <a:picLocks/>
          </p:cNvPicPr>
          <p:nvPr/>
        </p:nvPicPr>
        <p:blipFill>
          <a:blip r:embed="rId4"/>
          <a:stretch>
            <a:fillRect/>
          </a:stretch>
        </p:blipFill>
        <p:spPr>
          <a:xfrm>
            <a:off x="2903666" y="1813475"/>
            <a:ext cx="1833894" cy="561922"/>
          </a:xfrm>
          <a:prstGeom prst="rect">
            <a:avLst/>
          </a:prstGeom>
        </p:spPr>
      </p:pic>
      <p:pic>
        <p:nvPicPr>
          <p:cNvPr id="7" name="图片 6" descr="ws_21F.tmp"/>
          <p:cNvPicPr>
            <a:picLocks/>
          </p:cNvPicPr>
          <p:nvPr/>
        </p:nvPicPr>
        <p:blipFill>
          <a:blip r:embed="rId5"/>
          <a:stretch>
            <a:fillRect/>
          </a:stretch>
        </p:blipFill>
        <p:spPr>
          <a:xfrm>
            <a:off x="4915855" y="1813475"/>
            <a:ext cx="1757482" cy="625777"/>
          </a:xfrm>
          <a:prstGeom prst="rect">
            <a:avLst/>
          </a:prstGeom>
        </p:spPr>
      </p:pic>
      <p:pic>
        <p:nvPicPr>
          <p:cNvPr id="8" name="图片 7" descr="ws_220.tmp"/>
          <p:cNvPicPr>
            <a:picLocks/>
          </p:cNvPicPr>
          <p:nvPr/>
        </p:nvPicPr>
        <p:blipFill>
          <a:blip r:embed="rId6"/>
          <a:stretch>
            <a:fillRect/>
          </a:stretch>
        </p:blipFill>
        <p:spPr>
          <a:xfrm>
            <a:off x="955152" y="2758525"/>
            <a:ext cx="1617393" cy="830112"/>
          </a:xfrm>
          <a:prstGeom prst="rect">
            <a:avLst/>
          </a:prstGeom>
        </p:spPr>
      </p:pic>
      <p:pic>
        <p:nvPicPr>
          <p:cNvPr id="9" name="图片 8" descr="ws_221.tmp"/>
          <p:cNvPicPr>
            <a:picLocks/>
          </p:cNvPicPr>
          <p:nvPr/>
        </p:nvPicPr>
        <p:blipFill>
          <a:blip r:embed="rId7"/>
          <a:stretch>
            <a:fillRect/>
          </a:stretch>
        </p:blipFill>
        <p:spPr>
          <a:xfrm>
            <a:off x="2712635" y="2758525"/>
            <a:ext cx="101883" cy="830112"/>
          </a:xfrm>
          <a:prstGeom prst="rect">
            <a:avLst/>
          </a:prstGeom>
        </p:spPr>
      </p:pic>
      <p:pic>
        <p:nvPicPr>
          <p:cNvPr id="10" name="图片 9" descr="ws_222.tmp"/>
          <p:cNvPicPr>
            <a:picLocks/>
          </p:cNvPicPr>
          <p:nvPr/>
        </p:nvPicPr>
        <p:blipFill>
          <a:blip r:embed="rId8"/>
          <a:stretch>
            <a:fillRect/>
          </a:stretch>
        </p:blipFill>
        <p:spPr>
          <a:xfrm>
            <a:off x="3043755" y="2758525"/>
            <a:ext cx="1107978" cy="753486"/>
          </a:xfrm>
          <a:prstGeom prst="rect">
            <a:avLst/>
          </a:prstGeom>
        </p:spPr>
      </p:pic>
      <p:pic>
        <p:nvPicPr>
          <p:cNvPr id="11" name="图片 10" descr="ws_223.tmp"/>
          <p:cNvPicPr>
            <a:picLocks/>
          </p:cNvPicPr>
          <p:nvPr/>
        </p:nvPicPr>
        <p:blipFill>
          <a:blip r:embed="rId9"/>
          <a:stretch>
            <a:fillRect/>
          </a:stretch>
        </p:blipFill>
        <p:spPr>
          <a:xfrm>
            <a:off x="5718184" y="2758525"/>
            <a:ext cx="967889" cy="830112"/>
          </a:xfrm>
          <a:prstGeom prst="rect">
            <a:avLst/>
          </a:prstGeom>
        </p:spPr>
      </p:pic>
      <p:pic>
        <p:nvPicPr>
          <p:cNvPr id="12" name="图片 11" descr="ws_224.tmp"/>
          <p:cNvPicPr>
            <a:picLocks/>
          </p:cNvPicPr>
          <p:nvPr/>
        </p:nvPicPr>
        <p:blipFill>
          <a:blip r:embed="rId10"/>
          <a:stretch>
            <a:fillRect/>
          </a:stretch>
        </p:blipFill>
        <p:spPr>
          <a:xfrm>
            <a:off x="6787956" y="2758525"/>
            <a:ext cx="687710" cy="830112"/>
          </a:xfrm>
          <a:prstGeom prst="rect">
            <a:avLst/>
          </a:prstGeom>
        </p:spPr>
      </p:pic>
      <p:pic>
        <p:nvPicPr>
          <p:cNvPr id="13" name="图片 12" descr="ws_225.tmp"/>
          <p:cNvPicPr>
            <a:picLocks/>
          </p:cNvPicPr>
          <p:nvPr/>
        </p:nvPicPr>
        <p:blipFill>
          <a:blip r:embed="rId11"/>
          <a:stretch>
            <a:fillRect/>
          </a:stretch>
        </p:blipFill>
        <p:spPr>
          <a:xfrm>
            <a:off x="1375420" y="3920682"/>
            <a:ext cx="5883744" cy="919508"/>
          </a:xfrm>
          <a:prstGeom prst="rect">
            <a:avLst/>
          </a:prstGeom>
        </p:spPr>
      </p:pic>
      <p:pic>
        <p:nvPicPr>
          <p:cNvPr id="14" name="图片 13" descr="ws_226.tmp"/>
          <p:cNvPicPr>
            <a:picLocks/>
          </p:cNvPicPr>
          <p:nvPr/>
        </p:nvPicPr>
        <p:blipFill>
          <a:blip r:embed="rId12"/>
          <a:stretch>
            <a:fillRect/>
          </a:stretch>
        </p:blipFill>
        <p:spPr>
          <a:xfrm>
            <a:off x="3107432" y="5146693"/>
            <a:ext cx="1120713" cy="613006"/>
          </a:xfrm>
          <a:prstGeom prst="rect">
            <a:avLst/>
          </a:prstGeom>
        </p:spPr>
      </p:pic>
      <p:pic>
        <p:nvPicPr>
          <p:cNvPr id="15" name="图片 14" descr="ws_227.tmp"/>
          <p:cNvPicPr>
            <a:picLocks/>
          </p:cNvPicPr>
          <p:nvPr/>
        </p:nvPicPr>
        <p:blipFill>
          <a:blip r:embed="rId13"/>
          <a:stretch>
            <a:fillRect/>
          </a:stretch>
        </p:blipFill>
        <p:spPr>
          <a:xfrm>
            <a:off x="4419175" y="5146693"/>
            <a:ext cx="967889" cy="613006"/>
          </a:xfrm>
          <a:prstGeom prst="rect">
            <a:avLst/>
          </a:prstGeom>
        </p:spPr>
      </p:pic>
      <p:sp>
        <p:nvSpPr>
          <p:cNvPr id="16" name="TextBox 1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44</a:t>
            </a:r>
            <a:endParaRPr lang="zh-CN" altLang="en-US" sz="1400" dirty="0">
              <a:solidFill>
                <a:srgbClr val="000000"/>
              </a:solidFill>
              <a:latin typeface="Tahoma"/>
            </a:endParaRPr>
          </a:p>
        </p:txBody>
      </p:sp>
      <p:sp>
        <p:nvSpPr>
          <p:cNvPr id="18" name="TextBox 17"/>
          <p:cNvSpPr txBox="1"/>
          <p:nvPr/>
        </p:nvSpPr>
        <p:spPr>
          <a:xfrm>
            <a:off x="1233681" y="-10946"/>
            <a:ext cx="4629508" cy="1844080"/>
          </a:xfrm>
          <a:prstGeom prst="rect">
            <a:avLst/>
          </a:prstGeom>
          <a:noFill/>
        </p:spPr>
        <p:txBody>
          <a:bodyPr vert="horz" wrap="none" lIns="0" tIns="0" rIns="0" bIns="0" rtlCol="0">
            <a:spAutoFit/>
          </a:bodyPr>
          <a:lstStyle/>
          <a:p>
            <a:pPr defTabSz="917966">
              <a:lnSpc>
                <a:spcPts val="4323"/>
              </a:lnSpc>
              <a:tabLst>
                <a:tab pos="2932392" algn="l"/>
              </a:tabLst>
              <a:defRPr/>
            </a:pPr>
            <a:r>
              <a:rPr lang="zh-CN" altLang="en-US" sz="4000" dirty="0" smtClean="0">
                <a:solidFill>
                  <a:srgbClr val="33339A"/>
                </a:solidFill>
                <a:latin typeface="Times New Roman"/>
              </a:rPr>
              <a:t>数字系统</a:t>
            </a:r>
            <a:r>
              <a:rPr lang="en-US" altLang="zh-CN" sz="4000" dirty="0" smtClean="0">
                <a:solidFill>
                  <a:srgbClr val="33339A"/>
                </a:solidFill>
                <a:latin typeface="Times New Roman"/>
              </a:rPr>
              <a:t>——</a:t>
            </a:r>
          </a:p>
          <a:p>
            <a:pPr defTabSz="917966">
              <a:lnSpc>
                <a:spcPts val="4769"/>
              </a:lnSpc>
              <a:tabLst>
                <a:tab pos="2932392" algn="l"/>
              </a:tabLst>
              <a:defRPr/>
            </a:pPr>
            <a:r>
              <a:rPr lang="zh-CN" altLang="en-US" sz="4000" dirty="0" smtClean="0">
                <a:solidFill>
                  <a:srgbClr val="33339A"/>
                </a:solidFill>
                <a:latin typeface="Times New Roman"/>
              </a:rPr>
              <a:t>组合电路和时序电路</a:t>
            </a:r>
          </a:p>
          <a:p>
            <a:pPr defTabSz="917966">
              <a:lnSpc>
                <a:spcPts val="1004"/>
              </a:lnSpc>
              <a:tabLst>
                <a:tab pos="2932392" algn="l"/>
              </a:tabLst>
              <a:defRPr/>
            </a:pPr>
            <a:endParaRPr lang="zh-CN" altLang="en-US" sz="4000" dirty="0" smtClean="0">
              <a:solidFill>
                <a:srgbClr val="33339A"/>
              </a:solidFill>
              <a:latin typeface="Times New Roman"/>
            </a:endParaRPr>
          </a:p>
          <a:p>
            <a:pPr defTabSz="917966">
              <a:lnSpc>
                <a:spcPts val="1004"/>
              </a:lnSpc>
              <a:tabLst>
                <a:tab pos="2932392" algn="l"/>
              </a:tabLst>
              <a:defRPr/>
            </a:pPr>
            <a:endParaRPr lang="zh-CN" altLang="en-US" sz="4000" dirty="0" smtClean="0">
              <a:solidFill>
                <a:srgbClr val="33339A"/>
              </a:solidFill>
              <a:latin typeface="Times New Roman"/>
            </a:endParaRPr>
          </a:p>
          <a:p>
            <a:pPr defTabSz="917966">
              <a:lnSpc>
                <a:spcPts val="3188"/>
              </a:lnSpc>
              <a:tabLst>
                <a:tab pos="2932392" algn="l"/>
              </a:tabLst>
              <a:defRPr/>
            </a:pPr>
            <a:r>
              <a:rPr lang="zh-CN" altLang="en-US" sz="4000" dirty="0" smtClean="0">
                <a:solidFill>
                  <a:srgbClr val="33339A"/>
                </a:solidFill>
                <a:latin typeface="Times New Roman"/>
              </a:rPr>
              <a:t>	</a:t>
            </a:r>
            <a:r>
              <a:rPr lang="zh-CN" altLang="en-US" sz="2400" dirty="0" smtClean="0">
                <a:solidFill>
                  <a:srgbClr val="000000"/>
                </a:solidFill>
                <a:latin typeface="Times New Roman"/>
              </a:rPr>
              <a:t>数字系统</a:t>
            </a:r>
            <a:endParaRPr lang="zh-CN" altLang="en-US" sz="2400" dirty="0">
              <a:solidFill>
                <a:srgbClr val="000000"/>
              </a:solidFill>
              <a:latin typeface="Times New Roman"/>
            </a:endParaRPr>
          </a:p>
        </p:txBody>
      </p:sp>
      <p:sp>
        <p:nvSpPr>
          <p:cNvPr id="19" name="TextBox 18"/>
          <p:cNvSpPr txBox="1"/>
          <p:nvPr/>
        </p:nvSpPr>
        <p:spPr>
          <a:xfrm>
            <a:off x="2209467" y="2442111"/>
            <a:ext cx="1234535"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数据通路</a:t>
            </a:r>
            <a:endParaRPr lang="zh-CN" altLang="en-US" sz="2400" dirty="0">
              <a:solidFill>
                <a:srgbClr val="000000"/>
              </a:solidFill>
              <a:latin typeface="Times New Roman"/>
            </a:endParaRPr>
          </a:p>
        </p:txBody>
      </p:sp>
      <p:sp>
        <p:nvSpPr>
          <p:cNvPr id="20" name="TextBox 19"/>
          <p:cNvSpPr txBox="1"/>
          <p:nvPr/>
        </p:nvSpPr>
        <p:spPr>
          <a:xfrm>
            <a:off x="6181375" y="2442111"/>
            <a:ext cx="925902"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控制器</a:t>
            </a:r>
            <a:endParaRPr lang="zh-CN" altLang="en-US" sz="2400" dirty="0">
              <a:solidFill>
                <a:srgbClr val="000000"/>
              </a:solidFill>
              <a:latin typeface="Times New Roman"/>
            </a:endParaRPr>
          </a:p>
        </p:txBody>
      </p:sp>
      <p:sp>
        <p:nvSpPr>
          <p:cNvPr id="21" name="TextBox 20"/>
          <p:cNvSpPr txBox="1"/>
          <p:nvPr/>
        </p:nvSpPr>
        <p:spPr>
          <a:xfrm>
            <a:off x="476436" y="3599157"/>
            <a:ext cx="925902" cy="683470"/>
          </a:xfrm>
          <a:prstGeom prst="rect">
            <a:avLst/>
          </a:prstGeom>
          <a:noFill/>
        </p:spPr>
        <p:txBody>
          <a:bodyPr vert="horz" wrap="none" lIns="0" tIns="0" rIns="0" bIns="0" rtlCol="0">
            <a:spAutoFit/>
          </a:bodyPr>
          <a:lstStyle/>
          <a:p>
            <a:pPr defTabSz="917966">
              <a:lnSpc>
                <a:spcPts val="2407"/>
              </a:lnSpc>
              <a:tabLst>
                <a:tab pos="152994" algn="l"/>
              </a:tabLst>
              <a:defRPr/>
            </a:pPr>
            <a:r>
              <a:rPr lang="zh-CN" altLang="en-US" dirty="0" smtClean="0"/>
              <a:t>	</a:t>
            </a:r>
            <a:r>
              <a:rPr lang="zh-CN" altLang="en-US" sz="2400" dirty="0" smtClean="0">
                <a:solidFill>
                  <a:srgbClr val="000000"/>
                </a:solidFill>
                <a:latin typeface="Times New Roman"/>
              </a:rPr>
              <a:t>中间</a:t>
            </a:r>
          </a:p>
          <a:p>
            <a:pPr defTabSz="917966">
              <a:lnSpc>
                <a:spcPts val="2891"/>
              </a:lnSpc>
              <a:tabLst>
                <a:tab pos="152994" algn="l"/>
              </a:tabLst>
              <a:defRPr/>
            </a:pPr>
            <a:r>
              <a:rPr lang="zh-CN" altLang="en-US" sz="2400" dirty="0" smtClean="0">
                <a:solidFill>
                  <a:srgbClr val="000000"/>
                </a:solidFill>
                <a:latin typeface="Times New Roman"/>
              </a:rPr>
              <a:t>寄存器</a:t>
            </a:r>
            <a:endParaRPr lang="zh-CN" altLang="en-US" sz="2400" dirty="0">
              <a:solidFill>
                <a:srgbClr val="000000"/>
              </a:solidFill>
              <a:latin typeface="Times New Roman"/>
            </a:endParaRPr>
          </a:p>
        </p:txBody>
      </p:sp>
      <p:sp>
        <p:nvSpPr>
          <p:cNvPr id="22" name="TextBox 21"/>
          <p:cNvSpPr txBox="1"/>
          <p:nvPr/>
        </p:nvSpPr>
        <p:spPr>
          <a:xfrm>
            <a:off x="2065045" y="3599157"/>
            <a:ext cx="1231106" cy="692497"/>
          </a:xfrm>
          <a:prstGeom prst="rect">
            <a:avLst/>
          </a:prstGeom>
          <a:noFill/>
        </p:spPr>
        <p:txBody>
          <a:bodyPr vert="horz" wrap="none" lIns="0" tIns="0" rIns="0" bIns="0" rtlCol="0">
            <a:spAutoFit/>
          </a:bodyPr>
          <a:lstStyle/>
          <a:p>
            <a:pPr defTabSz="917966">
              <a:lnSpc>
                <a:spcPts val="2407"/>
              </a:lnSpc>
              <a:tabLst>
                <a:tab pos="344237" algn="l"/>
              </a:tabLst>
              <a:defRPr/>
            </a:pPr>
            <a:r>
              <a:rPr lang="zh-CN" altLang="en-US" sz="2400" dirty="0" smtClean="0">
                <a:solidFill>
                  <a:srgbClr val="000000"/>
                </a:solidFill>
                <a:latin typeface="Times New Roman"/>
              </a:rPr>
              <a:t>算逻部件</a:t>
            </a:r>
          </a:p>
          <a:p>
            <a:pPr defTabSz="917966">
              <a:lnSpc>
                <a:spcPts val="2953"/>
              </a:lnSpc>
              <a:tabLst>
                <a:tab pos="344237" algn="l"/>
              </a:tabLst>
              <a:defRPr/>
            </a:pPr>
            <a:r>
              <a:rPr lang="zh-CN" altLang="en-US" sz="2400" dirty="0" smtClean="0">
                <a:solidFill>
                  <a:srgbClr val="000000"/>
                </a:solidFill>
                <a:latin typeface="Times New Roman"/>
              </a:rPr>
              <a:t>	</a:t>
            </a:r>
            <a:r>
              <a:rPr lang="en-US" altLang="zh-CN" sz="2400" dirty="0" smtClean="0">
                <a:solidFill>
                  <a:srgbClr val="000000"/>
                </a:solidFill>
                <a:latin typeface="Tahoma"/>
              </a:rPr>
              <a:t>ALU</a:t>
            </a:r>
            <a:endParaRPr lang="zh-CN" altLang="en-US" sz="2400" dirty="0">
              <a:solidFill>
                <a:srgbClr val="000000"/>
              </a:solidFill>
              <a:latin typeface="Tahoma"/>
            </a:endParaRPr>
          </a:p>
        </p:txBody>
      </p:sp>
      <p:sp>
        <p:nvSpPr>
          <p:cNvPr id="23" name="TextBox 22"/>
          <p:cNvSpPr txBox="1"/>
          <p:nvPr/>
        </p:nvSpPr>
        <p:spPr>
          <a:xfrm>
            <a:off x="3653655" y="3599157"/>
            <a:ext cx="925902"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多选器</a:t>
            </a:r>
            <a:endParaRPr lang="zh-CN" altLang="en-US" sz="2400" dirty="0">
              <a:solidFill>
                <a:srgbClr val="000000"/>
              </a:solidFill>
              <a:latin typeface="Times New Roman"/>
            </a:endParaRPr>
          </a:p>
        </p:txBody>
      </p:sp>
      <p:sp>
        <p:nvSpPr>
          <p:cNvPr id="24" name="TextBox 23"/>
          <p:cNvSpPr txBox="1"/>
          <p:nvPr/>
        </p:nvSpPr>
        <p:spPr>
          <a:xfrm>
            <a:off x="5242264" y="3599157"/>
            <a:ext cx="925902" cy="683470"/>
          </a:xfrm>
          <a:prstGeom prst="rect">
            <a:avLst/>
          </a:prstGeom>
          <a:noFill/>
        </p:spPr>
        <p:txBody>
          <a:bodyPr vert="horz" wrap="none" lIns="0" tIns="0" rIns="0" bIns="0" rtlCol="0">
            <a:spAutoFit/>
          </a:bodyPr>
          <a:lstStyle/>
          <a:p>
            <a:pPr defTabSz="917966">
              <a:lnSpc>
                <a:spcPts val="2407"/>
              </a:lnSpc>
              <a:tabLst>
                <a:tab pos="152994" algn="l"/>
              </a:tabLst>
              <a:defRPr/>
            </a:pPr>
            <a:r>
              <a:rPr lang="zh-CN" altLang="en-US" dirty="0" smtClean="0"/>
              <a:t>	</a:t>
            </a:r>
            <a:r>
              <a:rPr lang="zh-CN" altLang="en-US" sz="2400" dirty="0" smtClean="0">
                <a:solidFill>
                  <a:srgbClr val="000000"/>
                </a:solidFill>
                <a:latin typeface="Times New Roman"/>
              </a:rPr>
              <a:t>状态</a:t>
            </a:r>
          </a:p>
          <a:p>
            <a:pPr defTabSz="917966">
              <a:lnSpc>
                <a:spcPts val="2891"/>
              </a:lnSpc>
              <a:tabLst>
                <a:tab pos="152994" algn="l"/>
              </a:tabLst>
              <a:defRPr/>
            </a:pPr>
            <a:r>
              <a:rPr lang="zh-CN" altLang="en-US" sz="2400" dirty="0" smtClean="0">
                <a:solidFill>
                  <a:srgbClr val="000000"/>
                </a:solidFill>
                <a:latin typeface="Times New Roman"/>
              </a:rPr>
              <a:t>寄存器</a:t>
            </a:r>
            <a:endParaRPr lang="zh-CN" altLang="en-US" sz="2400" dirty="0">
              <a:solidFill>
                <a:srgbClr val="000000"/>
              </a:solidFill>
              <a:latin typeface="Times New Roman"/>
            </a:endParaRPr>
          </a:p>
        </p:txBody>
      </p:sp>
      <p:sp>
        <p:nvSpPr>
          <p:cNvPr id="25" name="TextBox 24"/>
          <p:cNvSpPr txBox="1"/>
          <p:nvPr/>
        </p:nvSpPr>
        <p:spPr>
          <a:xfrm>
            <a:off x="6830873" y="3599157"/>
            <a:ext cx="925902"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译码器</a:t>
            </a:r>
            <a:endParaRPr lang="zh-CN" altLang="en-US" sz="2400" dirty="0">
              <a:solidFill>
                <a:srgbClr val="000000"/>
              </a:solidFill>
              <a:latin typeface="Times New Roman"/>
            </a:endParaRPr>
          </a:p>
        </p:txBody>
      </p:sp>
      <p:sp>
        <p:nvSpPr>
          <p:cNvPr id="26" name="TextBox 25"/>
          <p:cNvSpPr txBox="1"/>
          <p:nvPr/>
        </p:nvSpPr>
        <p:spPr>
          <a:xfrm>
            <a:off x="2714545" y="4830532"/>
            <a:ext cx="925902" cy="309496"/>
          </a:xfrm>
          <a:prstGeom prst="rect">
            <a:avLst/>
          </a:prstGeom>
          <a:noFill/>
        </p:spPr>
        <p:txBody>
          <a:bodyPr vert="horz" wrap="none" lIns="0" tIns="0" rIns="0" bIns="0" rtlCol="0">
            <a:spAutoFit/>
          </a:bodyPr>
          <a:lstStyle/>
          <a:p>
            <a:pPr>
              <a:lnSpc>
                <a:spcPts val="2407"/>
              </a:lnSpc>
            </a:pPr>
            <a:r>
              <a:rPr lang="zh-CN" altLang="en-US" sz="2400" dirty="0" smtClean="0">
                <a:solidFill>
                  <a:srgbClr val="000000"/>
                </a:solidFill>
                <a:latin typeface="Times New Roman"/>
              </a:rPr>
              <a:t>寄存器</a:t>
            </a:r>
            <a:endParaRPr lang="zh-CN" altLang="en-US" sz="2400" dirty="0">
              <a:solidFill>
                <a:srgbClr val="000000"/>
              </a:solidFill>
              <a:latin typeface="Times New Roman"/>
            </a:endParaRPr>
          </a:p>
        </p:txBody>
      </p:sp>
      <p:sp>
        <p:nvSpPr>
          <p:cNvPr id="27" name="TextBox 26"/>
          <p:cNvSpPr txBox="1"/>
          <p:nvPr/>
        </p:nvSpPr>
        <p:spPr>
          <a:xfrm>
            <a:off x="3653650" y="4830531"/>
            <a:ext cx="2327614" cy="1263775"/>
          </a:xfrm>
          <a:prstGeom prst="rect">
            <a:avLst/>
          </a:prstGeom>
          <a:noFill/>
        </p:spPr>
        <p:txBody>
          <a:bodyPr vert="horz" wrap="none" lIns="0" tIns="0" rIns="0" bIns="0" rtlCol="0">
            <a:spAutoFit/>
          </a:bodyPr>
          <a:lstStyle/>
          <a:p>
            <a:pPr defTabSz="917966">
              <a:lnSpc>
                <a:spcPts val="2407"/>
              </a:lnSpc>
              <a:tabLst>
                <a:tab pos="1083710" algn="l"/>
              </a:tabLst>
              <a:defRPr/>
            </a:pPr>
            <a:r>
              <a:rPr lang="zh-CN" altLang="en-US" dirty="0" smtClean="0"/>
              <a:t>	</a:t>
            </a:r>
            <a:r>
              <a:rPr lang="zh-CN" altLang="en-US" sz="2400" dirty="0" smtClean="0">
                <a:solidFill>
                  <a:srgbClr val="000000"/>
                </a:solidFill>
                <a:latin typeface="Times New Roman"/>
              </a:rPr>
              <a:t>组合逻辑</a:t>
            </a:r>
          </a:p>
          <a:p>
            <a:pPr defTabSz="917966">
              <a:lnSpc>
                <a:spcPts val="1004"/>
              </a:lnSpc>
              <a:tabLst>
                <a:tab pos="1083710" algn="l"/>
              </a:tabLst>
              <a:defRPr/>
            </a:pPr>
            <a:endParaRPr lang="zh-CN" altLang="en-US" sz="2400" dirty="0" smtClean="0">
              <a:solidFill>
                <a:srgbClr val="000000"/>
              </a:solidFill>
              <a:latin typeface="Times New Roman"/>
            </a:endParaRPr>
          </a:p>
          <a:p>
            <a:pPr defTabSz="917966">
              <a:lnSpc>
                <a:spcPts val="1004"/>
              </a:lnSpc>
              <a:tabLst>
                <a:tab pos="1083710" algn="l"/>
              </a:tabLst>
              <a:defRPr/>
            </a:pPr>
            <a:endParaRPr lang="zh-CN" altLang="en-US" sz="2400" dirty="0" smtClean="0">
              <a:solidFill>
                <a:srgbClr val="000000"/>
              </a:solidFill>
              <a:latin typeface="Times New Roman"/>
            </a:endParaRPr>
          </a:p>
          <a:p>
            <a:pPr defTabSz="917966">
              <a:lnSpc>
                <a:spcPts val="1004"/>
              </a:lnSpc>
              <a:tabLst>
                <a:tab pos="1083710" algn="l"/>
              </a:tabLst>
              <a:defRPr/>
            </a:pPr>
            <a:endParaRPr lang="zh-CN" altLang="en-US" sz="2400" dirty="0" smtClean="0">
              <a:solidFill>
                <a:srgbClr val="000000"/>
              </a:solidFill>
              <a:latin typeface="Times New Roman"/>
            </a:endParaRPr>
          </a:p>
          <a:p>
            <a:pPr defTabSz="917966">
              <a:lnSpc>
                <a:spcPts val="1004"/>
              </a:lnSpc>
              <a:tabLst>
                <a:tab pos="1083710" algn="l"/>
              </a:tabLst>
              <a:defRPr/>
            </a:pPr>
            <a:endParaRPr lang="zh-CN" altLang="en-US" sz="2400" dirty="0" smtClean="0">
              <a:solidFill>
                <a:srgbClr val="000000"/>
              </a:solidFill>
              <a:latin typeface="Times New Roman"/>
            </a:endParaRPr>
          </a:p>
          <a:p>
            <a:pPr defTabSz="917966">
              <a:lnSpc>
                <a:spcPts val="3387"/>
              </a:lnSpc>
              <a:tabLst>
                <a:tab pos="1083710" algn="l"/>
              </a:tabLst>
              <a:defRPr/>
            </a:pPr>
            <a:r>
              <a:rPr lang="zh-CN" altLang="en-US" sz="2400" dirty="0" smtClean="0">
                <a:solidFill>
                  <a:srgbClr val="000000"/>
                </a:solidFill>
                <a:latin typeface="Times New Roman"/>
              </a:rPr>
              <a:t>开关网络</a:t>
            </a:r>
            <a:endParaRPr lang="zh-CN" altLang="en-US" sz="2400" dirty="0">
              <a:solidFill>
                <a:srgbClr val="000000"/>
              </a:solid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62000" y="304800"/>
            <a:ext cx="7848600" cy="1431925"/>
          </a:xfrm>
        </p:spPr>
        <p:txBody>
          <a:bodyPr/>
          <a:lstStyle/>
          <a:p>
            <a:r>
              <a:rPr lang="zh-CN" altLang="en-US" sz="4000" dirty="0" smtClean="0"/>
              <a:t>软件工程课程</a:t>
            </a:r>
            <a:endParaRPr lang="en-US" altLang="zh-CN" sz="4000" dirty="0"/>
          </a:p>
        </p:txBody>
      </p:sp>
      <p:sp>
        <p:nvSpPr>
          <p:cNvPr id="96259" name="Rectangle 3"/>
          <p:cNvSpPr>
            <a:spLocks noGrp="1" noChangeArrowheads="1"/>
          </p:cNvSpPr>
          <p:nvPr>
            <p:ph type="body" idx="1"/>
          </p:nvPr>
        </p:nvSpPr>
        <p:spPr>
          <a:xfrm>
            <a:off x="533400" y="1981200"/>
            <a:ext cx="8077200" cy="4114800"/>
          </a:xfrm>
        </p:spPr>
        <p:txBody>
          <a:bodyPr/>
          <a:lstStyle/>
          <a:p>
            <a:pPr>
              <a:lnSpc>
                <a:spcPct val="90000"/>
              </a:lnSpc>
            </a:pPr>
            <a:r>
              <a:rPr lang="zh-CN" altLang="en-US" dirty="0" smtClean="0"/>
              <a:t>软件工程人才</a:t>
            </a:r>
            <a:r>
              <a:rPr lang="zh-CN" altLang="en-US" dirty="0"/>
              <a:t>的专业能力要求：</a:t>
            </a:r>
          </a:p>
          <a:p>
            <a:pPr lvl="1">
              <a:lnSpc>
                <a:spcPct val="90000"/>
              </a:lnSpc>
            </a:pPr>
            <a:r>
              <a:rPr lang="zh-CN" altLang="en-US" dirty="0"/>
              <a:t>计算思维能力</a:t>
            </a:r>
            <a:r>
              <a:rPr lang="en-US" altLang="zh-CN" dirty="0">
                <a:latin typeface="Arial"/>
              </a:rPr>
              <a:t>—</a:t>
            </a:r>
            <a:r>
              <a:rPr lang="zh-CN" altLang="en-US" dirty="0"/>
              <a:t>抽象思维能力和逻辑思维能力</a:t>
            </a:r>
          </a:p>
          <a:p>
            <a:pPr lvl="1">
              <a:lnSpc>
                <a:spcPct val="90000"/>
              </a:lnSpc>
            </a:pPr>
            <a:r>
              <a:rPr lang="zh-CN" altLang="en-US" dirty="0"/>
              <a:t>算法设计与分析能力</a:t>
            </a:r>
          </a:p>
          <a:p>
            <a:pPr lvl="1">
              <a:lnSpc>
                <a:spcPct val="90000"/>
              </a:lnSpc>
            </a:pPr>
            <a:r>
              <a:rPr lang="zh-CN" altLang="en-US" dirty="0"/>
              <a:t>程序设计能力</a:t>
            </a:r>
          </a:p>
          <a:p>
            <a:pPr lvl="1">
              <a:lnSpc>
                <a:spcPct val="90000"/>
              </a:lnSpc>
            </a:pPr>
            <a:r>
              <a:rPr lang="zh-CN" altLang="en-US" dirty="0" smtClean="0"/>
              <a:t>软件系统</a:t>
            </a:r>
            <a:r>
              <a:rPr lang="zh-CN" altLang="en-US" dirty="0"/>
              <a:t>的认知、分析、设计和应用能力</a:t>
            </a:r>
          </a:p>
          <a:p>
            <a:pPr>
              <a:lnSpc>
                <a:spcPct val="90000"/>
              </a:lnSpc>
            </a:pPr>
            <a:r>
              <a:rPr lang="zh-CN" altLang="en-US" dirty="0"/>
              <a:t>为实现上述要求设置的四大系列课程：</a:t>
            </a:r>
          </a:p>
          <a:p>
            <a:pPr lvl="1">
              <a:lnSpc>
                <a:spcPct val="90000"/>
              </a:lnSpc>
            </a:pPr>
            <a:r>
              <a:rPr lang="zh-CN" altLang="en-US" dirty="0"/>
              <a:t>公共基础系列，基础理论系列，软件技术系列，硬件技术系列</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2A.tmp"/>
          <p:cNvPicPr>
            <a:picLocks/>
          </p:cNvPicPr>
          <p:nvPr/>
        </p:nvPicPr>
        <p:blipFill>
          <a:blip r:embed="rId2"/>
          <a:stretch>
            <a:fillRect/>
          </a:stretch>
        </p:blipFill>
        <p:spPr>
          <a:xfrm>
            <a:off x="0" y="-1"/>
            <a:ext cx="9144000" cy="6858000"/>
          </a:xfrm>
          <a:prstGeom prst="rect">
            <a:avLst/>
          </a:prstGeom>
        </p:spPr>
      </p:pic>
      <p:pic>
        <p:nvPicPr>
          <p:cNvPr id="3" name="图片 2" descr="ws_22C.tmp"/>
          <p:cNvPicPr>
            <a:picLocks/>
          </p:cNvPicPr>
          <p:nvPr/>
        </p:nvPicPr>
        <p:blipFill>
          <a:blip r:embed="rId3"/>
          <a:stretch>
            <a:fillRect/>
          </a:stretch>
        </p:blipFill>
        <p:spPr>
          <a:xfrm>
            <a:off x="101883" y="523609"/>
            <a:ext cx="8596379" cy="932279"/>
          </a:xfrm>
          <a:prstGeom prst="rect">
            <a:avLst/>
          </a:prstGeom>
        </p:spPr>
      </p:pic>
      <p:sp>
        <p:nvSpPr>
          <p:cNvPr id="4" name="TextBox 3"/>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47</a:t>
            </a:r>
            <a:endParaRPr lang="zh-CN" altLang="en-US" sz="1400" dirty="0">
              <a:solidFill>
                <a:srgbClr val="000000"/>
              </a:solidFill>
              <a:latin typeface="Tahoma"/>
            </a:endParaRPr>
          </a:p>
        </p:txBody>
      </p:sp>
      <p:sp>
        <p:nvSpPr>
          <p:cNvPr id="6" name="TextBox 5"/>
          <p:cNvSpPr txBox="1"/>
          <p:nvPr/>
        </p:nvSpPr>
        <p:spPr>
          <a:xfrm>
            <a:off x="2570147" y="4346954"/>
            <a:ext cx="417942" cy="296601"/>
          </a:xfrm>
          <a:prstGeom prst="rect">
            <a:avLst/>
          </a:prstGeom>
          <a:noFill/>
        </p:spPr>
        <p:txBody>
          <a:bodyPr vert="horz" wrap="none" lIns="0" tIns="0" rIns="0" bIns="0" rtlCol="0">
            <a:spAutoFit/>
          </a:bodyPr>
          <a:lstStyle/>
          <a:p>
            <a:pPr defTabSz="917966">
              <a:lnSpc>
                <a:spcPts val="999"/>
              </a:lnSpc>
              <a:tabLst>
                <a:tab pos="165744" algn="l"/>
              </a:tabLst>
              <a:defRPr/>
            </a:pPr>
            <a:r>
              <a:rPr lang="en-US" altLang="zh-CN" dirty="0" smtClean="0"/>
              <a:t>	</a:t>
            </a:r>
            <a:r>
              <a:rPr lang="en-US" altLang="zh-CN" sz="1100" dirty="0" smtClean="0">
                <a:solidFill>
                  <a:srgbClr val="000000"/>
                </a:solidFill>
                <a:latin typeface="Times New Roman"/>
              </a:rPr>
              <a:t>I/O</a:t>
            </a:r>
          </a:p>
          <a:p>
            <a:pPr defTabSz="917966">
              <a:lnSpc>
                <a:spcPts val="1295"/>
              </a:lnSpc>
              <a:tabLst>
                <a:tab pos="165744" algn="l"/>
              </a:tabLst>
              <a:defRPr/>
            </a:pPr>
            <a:r>
              <a:rPr lang="en-US" altLang="zh-CN" sz="1100" dirty="0" smtClean="0">
                <a:solidFill>
                  <a:srgbClr val="000000"/>
                </a:solidFill>
                <a:latin typeface="Times New Roman"/>
              </a:rPr>
              <a:t>devices</a:t>
            </a:r>
            <a:endParaRPr lang="zh-CN" altLang="en-US" sz="1100" dirty="0">
              <a:solidFill>
                <a:srgbClr val="000000"/>
              </a:solidFill>
              <a:latin typeface="Times New Roman"/>
            </a:endParaRPr>
          </a:p>
        </p:txBody>
      </p:sp>
      <p:sp>
        <p:nvSpPr>
          <p:cNvPr id="7" name="TextBox 6"/>
          <p:cNvSpPr txBox="1"/>
          <p:nvPr/>
        </p:nvSpPr>
        <p:spPr>
          <a:xfrm>
            <a:off x="6328119" y="4429720"/>
            <a:ext cx="482241" cy="133341"/>
          </a:xfrm>
          <a:prstGeom prst="rect">
            <a:avLst/>
          </a:prstGeom>
          <a:noFill/>
        </p:spPr>
        <p:txBody>
          <a:bodyPr vert="horz" wrap="none" lIns="0" tIns="0" rIns="0" bIns="0" rtlCol="0">
            <a:spAutoFit/>
          </a:bodyPr>
          <a:lstStyle/>
          <a:p>
            <a:pPr>
              <a:lnSpc>
                <a:spcPts val="999"/>
              </a:lnSpc>
            </a:pPr>
            <a:r>
              <a:rPr lang="en-US" altLang="zh-CN" sz="1100" dirty="0" smtClean="0">
                <a:solidFill>
                  <a:srgbClr val="000000"/>
                </a:solidFill>
                <a:latin typeface="Times New Roman"/>
              </a:rPr>
              <a:t>Memory</a:t>
            </a:r>
            <a:endParaRPr lang="zh-CN" altLang="en-US" sz="1100" dirty="0">
              <a:solidFill>
                <a:srgbClr val="000000"/>
              </a:solidFill>
              <a:latin typeface="Times New Roman"/>
            </a:endParaRPr>
          </a:p>
        </p:txBody>
      </p:sp>
      <p:sp>
        <p:nvSpPr>
          <p:cNvPr id="8" name="TextBox 7"/>
          <p:cNvSpPr txBox="1"/>
          <p:nvPr/>
        </p:nvSpPr>
        <p:spPr>
          <a:xfrm>
            <a:off x="1233682" y="390805"/>
            <a:ext cx="6789945" cy="3507621"/>
          </a:xfrm>
          <a:prstGeom prst="rect">
            <a:avLst/>
          </a:prstGeom>
          <a:noFill/>
        </p:spPr>
        <p:txBody>
          <a:bodyPr vert="horz" wrap="none" lIns="0" tIns="0" rIns="0" bIns="0" rtlCol="0">
            <a:spAutoFit/>
          </a:bodyPr>
          <a:lstStyle/>
          <a:p>
            <a:pPr defTabSz="917966">
              <a:lnSpc>
                <a:spcPts val="4411"/>
              </a:lnSpc>
              <a:tabLst>
                <a:tab pos="267740" algn="l"/>
                <a:tab pos="2473409" algn="l"/>
              </a:tabLst>
              <a:defRPr/>
            </a:pPr>
            <a:r>
              <a:rPr lang="zh-CN" altLang="en-US" sz="4400" dirty="0" smtClean="0">
                <a:solidFill>
                  <a:srgbClr val="33339A"/>
                </a:solidFill>
                <a:latin typeface="Times New Roman"/>
              </a:rPr>
              <a:t>存储程序数字计算机的组成</a:t>
            </a:r>
          </a:p>
          <a:p>
            <a:pPr defTabSz="917966">
              <a:lnSpc>
                <a:spcPts val="1004"/>
              </a:lnSpc>
              <a:tabLst>
                <a:tab pos="267740" algn="l"/>
                <a:tab pos="2473409" algn="l"/>
              </a:tabLst>
              <a:defRPr/>
            </a:pPr>
            <a:endParaRPr lang="zh-CN" altLang="en-US" sz="4400" dirty="0" smtClean="0">
              <a:solidFill>
                <a:srgbClr val="33339A"/>
              </a:solidFill>
              <a:latin typeface="Times New Roman"/>
            </a:endParaRPr>
          </a:p>
          <a:p>
            <a:pPr defTabSz="917966">
              <a:lnSpc>
                <a:spcPts val="1004"/>
              </a:lnSpc>
              <a:tabLst>
                <a:tab pos="267740" algn="l"/>
                <a:tab pos="2473409" algn="l"/>
              </a:tabLst>
              <a:defRPr/>
            </a:pPr>
            <a:endParaRPr lang="zh-CN" altLang="en-US" sz="4400" dirty="0" smtClean="0">
              <a:solidFill>
                <a:srgbClr val="33339A"/>
              </a:solidFill>
              <a:latin typeface="Times New Roman"/>
            </a:endParaRPr>
          </a:p>
          <a:p>
            <a:pPr defTabSz="917966">
              <a:lnSpc>
                <a:spcPts val="1004"/>
              </a:lnSpc>
              <a:tabLst>
                <a:tab pos="267740" algn="l"/>
                <a:tab pos="2473409" algn="l"/>
              </a:tabLst>
              <a:defRPr/>
            </a:pPr>
            <a:endParaRPr lang="zh-CN" altLang="en-US" sz="4400" dirty="0" smtClean="0">
              <a:solidFill>
                <a:srgbClr val="33339A"/>
              </a:solidFill>
              <a:latin typeface="Times New Roman"/>
            </a:endParaRPr>
          </a:p>
          <a:p>
            <a:pPr defTabSz="917966">
              <a:lnSpc>
                <a:spcPts val="3716"/>
              </a:lnSpc>
              <a:tabLst>
                <a:tab pos="267740" algn="l"/>
                <a:tab pos="2473409"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控制器</a:t>
            </a:r>
          </a:p>
          <a:p>
            <a:pPr defTabSz="917966">
              <a:lnSpc>
                <a:spcPts val="4711"/>
              </a:lnSpc>
              <a:tabLst>
                <a:tab pos="267740" algn="l"/>
                <a:tab pos="2473409" algn="l"/>
              </a:tabLst>
              <a:defRPr/>
            </a:pPr>
            <a:r>
              <a:rPr lang="zh-CN" altLang="en-US" sz="3200" dirty="0" smtClean="0">
                <a:solidFill>
                  <a:srgbClr val="000000"/>
                </a:solidFill>
                <a:latin typeface="Times New Roman"/>
              </a:rPr>
              <a:t>	算术逻辑部件</a:t>
            </a:r>
            <a:r>
              <a:rPr lang="en-US" altLang="zh-CN" sz="3200" dirty="0" smtClean="0">
                <a:solidFill>
                  <a:srgbClr val="000000"/>
                </a:solidFill>
                <a:latin typeface="Tahoma"/>
              </a:rPr>
              <a:t>(ALU)</a:t>
            </a:r>
          </a:p>
          <a:p>
            <a:pPr defTabSz="917966">
              <a:lnSpc>
                <a:spcPts val="1004"/>
              </a:lnSpc>
              <a:tabLst>
                <a:tab pos="267740" algn="l"/>
                <a:tab pos="2473409" algn="l"/>
              </a:tabLst>
              <a:defRPr/>
            </a:pPr>
            <a:endParaRPr lang="en-US" altLang="zh-CN" sz="3200" dirty="0" smtClean="0">
              <a:solidFill>
                <a:srgbClr val="000000"/>
              </a:solidFill>
              <a:latin typeface="Tahoma"/>
            </a:endParaRPr>
          </a:p>
          <a:p>
            <a:pPr defTabSz="917966">
              <a:lnSpc>
                <a:spcPts val="3519"/>
              </a:lnSpc>
              <a:tabLst>
                <a:tab pos="267740" algn="l"/>
                <a:tab pos="2473409" algn="l"/>
              </a:tabLst>
              <a:defRPr/>
            </a:pPr>
            <a:r>
              <a:rPr lang="en-US" altLang="zh-CN" sz="3200" dirty="0" smtClean="0">
                <a:solidFill>
                  <a:srgbClr val="000000"/>
                </a:solidFill>
                <a:latin typeface="Tahoma"/>
              </a:rPr>
              <a:t>	</a:t>
            </a:r>
            <a:r>
              <a:rPr lang="zh-CN" altLang="en-US" sz="3200" dirty="0" smtClean="0">
                <a:solidFill>
                  <a:srgbClr val="000000"/>
                </a:solidFill>
                <a:latin typeface="Times New Roman"/>
              </a:rPr>
              <a:t>存储部件</a:t>
            </a:r>
          </a:p>
          <a:p>
            <a:pPr defTabSz="917966">
              <a:lnSpc>
                <a:spcPts val="4711"/>
              </a:lnSpc>
              <a:tabLst>
                <a:tab pos="267740" algn="l"/>
                <a:tab pos="2473409" algn="l"/>
              </a:tabLst>
              <a:defRPr/>
            </a:pPr>
            <a:r>
              <a:rPr lang="zh-CN" altLang="en-US" sz="3200" dirty="0" smtClean="0">
                <a:solidFill>
                  <a:srgbClr val="000000"/>
                </a:solidFill>
                <a:latin typeface="Times New Roman"/>
              </a:rPr>
              <a:t>	输入</a:t>
            </a:r>
            <a:r>
              <a:rPr lang="en-US" altLang="zh-CN" sz="3200" dirty="0" smtClean="0">
                <a:solidFill>
                  <a:srgbClr val="000000"/>
                </a:solidFill>
                <a:latin typeface="Tahoma"/>
              </a:rPr>
              <a:t>/</a:t>
            </a:r>
            <a:r>
              <a:rPr lang="zh-CN" altLang="en-US" sz="3200" dirty="0" smtClean="0">
                <a:solidFill>
                  <a:srgbClr val="000000"/>
                </a:solidFill>
                <a:latin typeface="Times New Roman"/>
              </a:rPr>
              <a:t>输出设备</a:t>
            </a:r>
          </a:p>
          <a:p>
            <a:pPr defTabSz="917966">
              <a:lnSpc>
                <a:spcPts val="1004"/>
              </a:lnSpc>
              <a:tabLst>
                <a:tab pos="267740" algn="l"/>
                <a:tab pos="2473409" algn="l"/>
              </a:tabLst>
              <a:defRPr/>
            </a:pPr>
            <a:endParaRPr lang="zh-CN" altLang="en-US" sz="3200" dirty="0" smtClean="0">
              <a:solidFill>
                <a:srgbClr val="000000"/>
              </a:solidFill>
              <a:latin typeface="Times New Roman"/>
            </a:endParaRPr>
          </a:p>
          <a:p>
            <a:pPr defTabSz="917966">
              <a:lnSpc>
                <a:spcPts val="1185"/>
              </a:lnSpc>
              <a:tabLst>
                <a:tab pos="267740" algn="l"/>
                <a:tab pos="2473409" algn="l"/>
              </a:tabLst>
              <a:defRPr/>
            </a:pPr>
            <a:r>
              <a:rPr lang="zh-CN" altLang="en-US" sz="3200" dirty="0" smtClean="0">
                <a:solidFill>
                  <a:srgbClr val="000000"/>
                </a:solidFill>
                <a:latin typeface="Times New Roman"/>
              </a:rPr>
              <a:t>		</a:t>
            </a:r>
            <a:r>
              <a:rPr lang="en-US" altLang="zh-CN" sz="1100" dirty="0" smtClean="0">
                <a:solidFill>
                  <a:srgbClr val="000000"/>
                </a:solidFill>
                <a:latin typeface="Times New Roman"/>
              </a:rPr>
              <a:t>Central processing unit (CPU)</a:t>
            </a:r>
            <a:endParaRPr lang="zh-CN" altLang="en-US" sz="1100" dirty="0">
              <a:solidFill>
                <a:srgbClr val="000000"/>
              </a:solidFill>
              <a:latin typeface="Times New Roman"/>
            </a:endParaRPr>
          </a:p>
        </p:txBody>
      </p:sp>
      <p:sp>
        <p:nvSpPr>
          <p:cNvPr id="9" name="TextBox 8"/>
          <p:cNvSpPr txBox="1"/>
          <p:nvPr/>
        </p:nvSpPr>
        <p:spPr>
          <a:xfrm>
            <a:off x="3265507" y="4264951"/>
            <a:ext cx="2582438" cy="2077492"/>
          </a:xfrm>
          <a:prstGeom prst="rect">
            <a:avLst/>
          </a:prstGeom>
          <a:noFill/>
        </p:spPr>
        <p:txBody>
          <a:bodyPr vert="horz" wrap="none" lIns="0" tIns="0" rIns="0" bIns="0" rtlCol="0">
            <a:spAutoFit/>
          </a:bodyPr>
          <a:lstStyle/>
          <a:p>
            <a:pPr defTabSz="917966">
              <a:lnSpc>
                <a:spcPts val="999"/>
              </a:lnSpc>
              <a:tabLst>
                <a:tab pos="1032712" algn="l"/>
                <a:tab pos="1096460" algn="l"/>
                <a:tab pos="1147458" algn="l"/>
                <a:tab pos="1198456" algn="l"/>
                <a:tab pos="1274953" algn="l"/>
              </a:tabLst>
              <a:defRPr/>
            </a:pPr>
            <a:r>
              <a:rPr lang="en-US" altLang="zh-CN" dirty="0" smtClean="0"/>
              <a:t>	</a:t>
            </a:r>
            <a:r>
              <a:rPr lang="en-US" altLang="zh-CN" sz="1100" dirty="0" smtClean="0">
                <a:solidFill>
                  <a:srgbClr val="000000"/>
                </a:solidFill>
                <a:latin typeface="Times New Roman"/>
              </a:rPr>
              <a:t>Arithmetic/</a:t>
            </a:r>
          </a:p>
          <a:p>
            <a:pPr defTabSz="917966">
              <a:lnSpc>
                <a:spcPts val="1295"/>
              </a:lnSpc>
              <a:tabLst>
                <a:tab pos="1032712" algn="l"/>
                <a:tab pos="1096460" algn="l"/>
                <a:tab pos="1147458" algn="l"/>
                <a:tab pos="1198456" algn="l"/>
                <a:tab pos="1274953" algn="l"/>
              </a:tabLst>
              <a:defRPr/>
            </a:pPr>
            <a:r>
              <a:rPr lang="en-US" altLang="zh-CN" sz="1100" dirty="0" smtClean="0">
                <a:solidFill>
                  <a:srgbClr val="000000"/>
                </a:solidFill>
                <a:latin typeface="Times New Roman"/>
              </a:rPr>
              <a:t>		logic unit</a:t>
            </a:r>
          </a:p>
          <a:p>
            <a:pPr defTabSz="917966">
              <a:lnSpc>
                <a:spcPts val="1295"/>
              </a:lnSpc>
              <a:tabLst>
                <a:tab pos="1032712" algn="l"/>
                <a:tab pos="1096460" algn="l"/>
                <a:tab pos="1147458" algn="l"/>
                <a:tab pos="1198456" algn="l"/>
                <a:tab pos="1274953" algn="l"/>
              </a:tabLst>
              <a:defRPr/>
            </a:pPr>
            <a:r>
              <a:rPr lang="en-US" altLang="zh-CN" sz="1100" dirty="0" smtClean="0">
                <a:solidFill>
                  <a:srgbClr val="000000"/>
                </a:solidFill>
                <a:latin typeface="Times New Roman"/>
              </a:rPr>
              <a:t>				(ALU)</a:t>
            </a: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534"/>
              </a:lnSpc>
              <a:tabLst>
                <a:tab pos="1032712" algn="l"/>
                <a:tab pos="1096460" algn="l"/>
                <a:tab pos="1147458" algn="l"/>
                <a:tab pos="1198456" algn="l"/>
                <a:tab pos="1274953" algn="l"/>
              </a:tabLst>
              <a:defRPr/>
            </a:pPr>
            <a:r>
              <a:rPr lang="en-US" altLang="zh-CN" sz="1100" dirty="0" smtClean="0">
                <a:solidFill>
                  <a:srgbClr val="000000"/>
                </a:solidFill>
                <a:latin typeface="Times New Roman"/>
              </a:rPr>
              <a:t>			Control</a:t>
            </a:r>
          </a:p>
          <a:p>
            <a:pPr defTabSz="917966">
              <a:lnSpc>
                <a:spcPts val="1295"/>
              </a:lnSpc>
              <a:tabLst>
                <a:tab pos="1032712" algn="l"/>
                <a:tab pos="1096460" algn="l"/>
                <a:tab pos="1147458" algn="l"/>
                <a:tab pos="1198456" algn="l"/>
                <a:tab pos="1274953" algn="l"/>
              </a:tabLst>
              <a:defRPr/>
            </a:pPr>
            <a:r>
              <a:rPr lang="en-US" altLang="zh-CN" sz="1100" dirty="0" smtClean="0">
                <a:solidFill>
                  <a:srgbClr val="000000"/>
                </a:solidFill>
                <a:latin typeface="Times New Roman"/>
              </a:rPr>
              <a:t>					unit</a:t>
            </a: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004"/>
              </a:lnSpc>
              <a:tabLst>
                <a:tab pos="1032712" algn="l"/>
                <a:tab pos="1096460" algn="l"/>
                <a:tab pos="1147458" algn="l"/>
                <a:tab pos="1198456" algn="l"/>
                <a:tab pos="1274953" algn="l"/>
              </a:tabLst>
              <a:defRPr/>
            </a:pPr>
            <a:endParaRPr lang="en-US" altLang="zh-CN" sz="1100" dirty="0" smtClean="0">
              <a:solidFill>
                <a:srgbClr val="000000"/>
              </a:solidFill>
              <a:latin typeface="Times New Roman"/>
            </a:endParaRPr>
          </a:p>
          <a:p>
            <a:pPr defTabSz="917966">
              <a:lnSpc>
                <a:spcPts val="1807"/>
              </a:lnSpc>
              <a:tabLst>
                <a:tab pos="1032712" algn="l"/>
                <a:tab pos="1096460" algn="l"/>
                <a:tab pos="1147458" algn="l"/>
                <a:tab pos="1198456" algn="l"/>
                <a:tab pos="1274953" algn="l"/>
              </a:tabLst>
              <a:defRPr/>
            </a:pPr>
            <a:r>
              <a:rPr lang="en-US" altLang="zh-CN" sz="1100" dirty="0" smtClean="0">
                <a:solidFill>
                  <a:srgbClr val="000000"/>
                </a:solidFill>
                <a:latin typeface="Times New Roman"/>
              </a:rPr>
              <a:t>High-level organization of a digital computer.</a:t>
            </a:r>
            <a:endParaRPr lang="zh-CN" altLang="en-US" sz="1100" dirty="0">
              <a:solidFill>
                <a:srgbClr val="000000"/>
              </a:solid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2D.tmp"/>
          <p:cNvPicPr>
            <a:picLocks/>
          </p:cNvPicPr>
          <p:nvPr/>
        </p:nvPicPr>
        <p:blipFill>
          <a:blip r:embed="rId2"/>
          <a:stretch>
            <a:fillRect/>
          </a:stretch>
        </p:blipFill>
        <p:spPr>
          <a:xfrm>
            <a:off x="0" y="-1"/>
            <a:ext cx="9144000" cy="6858000"/>
          </a:xfrm>
          <a:prstGeom prst="rect">
            <a:avLst/>
          </a:prstGeom>
        </p:spPr>
      </p:pic>
      <p:pic>
        <p:nvPicPr>
          <p:cNvPr id="3" name="图片 2" descr="ws_22F.tmp"/>
          <p:cNvPicPr>
            <a:picLocks/>
          </p:cNvPicPr>
          <p:nvPr/>
        </p:nvPicPr>
        <p:blipFill>
          <a:blip r:embed="rId3"/>
          <a:stretch>
            <a:fillRect/>
          </a:stretch>
        </p:blipFill>
        <p:spPr>
          <a:xfrm>
            <a:off x="101883" y="523609"/>
            <a:ext cx="8596379" cy="932279"/>
          </a:xfrm>
          <a:prstGeom prst="rect">
            <a:avLst/>
          </a:prstGeom>
        </p:spPr>
      </p:pic>
      <p:sp>
        <p:nvSpPr>
          <p:cNvPr id="4" name="TextBox 3"/>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48</a:t>
            </a:r>
            <a:endParaRPr lang="zh-CN" altLang="en-US" sz="1400" dirty="0">
              <a:solidFill>
                <a:srgbClr val="000000"/>
              </a:solidFill>
              <a:latin typeface="Tahoma"/>
            </a:endParaRPr>
          </a:p>
        </p:txBody>
      </p:sp>
      <p:sp>
        <p:nvSpPr>
          <p:cNvPr id="6" name="TextBox 5"/>
          <p:cNvSpPr txBox="1"/>
          <p:nvPr/>
        </p:nvSpPr>
        <p:spPr>
          <a:xfrm>
            <a:off x="1233682" y="390806"/>
            <a:ext cx="2854863" cy="3881595"/>
          </a:xfrm>
          <a:prstGeom prst="rect">
            <a:avLst/>
          </a:prstGeom>
          <a:noFill/>
        </p:spPr>
        <p:txBody>
          <a:bodyPr vert="horz" wrap="none" lIns="0" tIns="0" rIns="0" bIns="0" rtlCol="0">
            <a:spAutoFit/>
          </a:bodyPr>
          <a:lstStyle/>
          <a:p>
            <a:pPr defTabSz="917966">
              <a:lnSpc>
                <a:spcPts val="4411"/>
              </a:lnSpc>
              <a:tabLst>
                <a:tab pos="382486" algn="l"/>
              </a:tabLst>
              <a:defRPr/>
            </a:pPr>
            <a:r>
              <a:rPr lang="zh-CN" altLang="en-US" sz="4400" dirty="0" smtClean="0">
                <a:solidFill>
                  <a:srgbClr val="33339A"/>
                </a:solidFill>
                <a:latin typeface="Times New Roman"/>
              </a:rPr>
              <a:t>指令周期</a:t>
            </a: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3315"/>
              </a:lnSpc>
              <a:tabLst>
                <a:tab pos="3824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取指周期</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译码周期</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0"/>
              </a:lnSpc>
              <a:tabLst>
                <a:tab pos="382486" algn="l"/>
              </a:tabLst>
              <a:defRPr/>
            </a:pPr>
            <a:r>
              <a:rPr lang="zh-CN" altLang="en-US" sz="3200" dirty="0" smtClean="0">
                <a:solidFill>
                  <a:srgbClr val="000000"/>
                </a:solidFill>
                <a:latin typeface="Times New Roman"/>
              </a:rPr>
              <a:t>	取操作数周期</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运算周期</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存储周期</a:t>
            </a:r>
            <a:endParaRPr lang="zh-CN" altLang="en-US" sz="3200" dirty="0">
              <a:solidFill>
                <a:srgbClr val="000000"/>
              </a:solidFill>
              <a:latin typeface="Times New Roman"/>
            </a:endParaRPr>
          </a:p>
        </p:txBody>
      </p:sp>
      <p:sp>
        <p:nvSpPr>
          <p:cNvPr id="7" name="TextBox 6"/>
          <p:cNvSpPr txBox="1"/>
          <p:nvPr/>
        </p:nvSpPr>
        <p:spPr>
          <a:xfrm>
            <a:off x="1420881" y="4648468"/>
            <a:ext cx="939598" cy="451348"/>
          </a:xfrm>
          <a:prstGeom prst="rect">
            <a:avLst/>
          </a:prstGeom>
          <a:noFill/>
        </p:spPr>
        <p:txBody>
          <a:bodyPr vert="horz" wrap="none" lIns="0" tIns="0" rIns="0" bIns="0" rtlCol="0">
            <a:spAutoFit/>
          </a:bodyPr>
          <a:lstStyle/>
          <a:p>
            <a:pPr defTabSz="917966">
              <a:lnSpc>
                <a:spcPts val="1546"/>
              </a:lnSpc>
              <a:tabLst>
                <a:tab pos="191243" algn="l"/>
              </a:tabLst>
              <a:defRPr/>
            </a:pPr>
            <a:r>
              <a:rPr lang="en-US" altLang="zh-CN" dirty="0" smtClean="0"/>
              <a:t>	</a:t>
            </a:r>
            <a:r>
              <a:rPr lang="en-US" altLang="zh-CN" sz="1700" dirty="0" smtClean="0">
                <a:solidFill>
                  <a:srgbClr val="000000"/>
                </a:solidFill>
                <a:latin typeface="Times New Roman"/>
              </a:rPr>
              <a:t>Fetch</a:t>
            </a:r>
          </a:p>
          <a:p>
            <a:pPr defTabSz="917966">
              <a:lnSpc>
                <a:spcPts val="2006"/>
              </a:lnSpc>
              <a:tabLst>
                <a:tab pos="191243" algn="l"/>
              </a:tabLst>
              <a:defRPr/>
            </a:pPr>
            <a:r>
              <a:rPr lang="en-US" altLang="zh-CN" sz="1700" dirty="0" smtClean="0">
                <a:solidFill>
                  <a:srgbClr val="000000"/>
                </a:solidFill>
                <a:latin typeface="Times New Roman"/>
              </a:rPr>
              <a:t>instruction</a:t>
            </a:r>
            <a:endParaRPr lang="zh-CN" altLang="en-US" sz="1700" dirty="0">
              <a:solidFill>
                <a:srgbClr val="000000"/>
              </a:solidFill>
              <a:latin typeface="Times New Roman"/>
            </a:endParaRPr>
          </a:p>
        </p:txBody>
      </p:sp>
      <p:sp>
        <p:nvSpPr>
          <p:cNvPr id="8" name="TextBox 7"/>
          <p:cNvSpPr txBox="1"/>
          <p:nvPr/>
        </p:nvSpPr>
        <p:spPr>
          <a:xfrm>
            <a:off x="2837558" y="4648457"/>
            <a:ext cx="939598" cy="451348"/>
          </a:xfrm>
          <a:prstGeom prst="rect">
            <a:avLst/>
          </a:prstGeom>
          <a:noFill/>
        </p:spPr>
        <p:txBody>
          <a:bodyPr vert="horz" wrap="none" lIns="0" tIns="0" rIns="0" bIns="0" rtlCol="0">
            <a:spAutoFit/>
          </a:bodyPr>
          <a:lstStyle/>
          <a:p>
            <a:pPr defTabSz="917966">
              <a:lnSpc>
                <a:spcPts val="1546"/>
              </a:lnSpc>
              <a:tabLst>
                <a:tab pos="101996" algn="l"/>
              </a:tabLst>
              <a:defRPr/>
            </a:pPr>
            <a:r>
              <a:rPr lang="en-US" altLang="zh-CN" dirty="0" smtClean="0"/>
              <a:t>	</a:t>
            </a:r>
            <a:r>
              <a:rPr lang="en-US" altLang="zh-CN" sz="1700" dirty="0" smtClean="0">
                <a:solidFill>
                  <a:srgbClr val="000000"/>
                </a:solidFill>
                <a:latin typeface="Times New Roman"/>
              </a:rPr>
              <a:t>Decode</a:t>
            </a:r>
          </a:p>
          <a:p>
            <a:pPr defTabSz="917966">
              <a:lnSpc>
                <a:spcPts val="2006"/>
              </a:lnSpc>
              <a:tabLst>
                <a:tab pos="101996" algn="l"/>
              </a:tabLst>
              <a:defRPr/>
            </a:pPr>
            <a:r>
              <a:rPr lang="en-US" altLang="zh-CN" sz="1700" dirty="0" smtClean="0">
                <a:solidFill>
                  <a:srgbClr val="000000"/>
                </a:solidFill>
                <a:latin typeface="Times New Roman"/>
              </a:rPr>
              <a:t>instruction</a:t>
            </a:r>
            <a:endParaRPr lang="zh-CN" altLang="en-US" sz="1700" dirty="0">
              <a:solidFill>
                <a:srgbClr val="000000"/>
              </a:solidFill>
              <a:latin typeface="Times New Roman"/>
            </a:endParaRPr>
          </a:p>
        </p:txBody>
      </p:sp>
      <p:sp>
        <p:nvSpPr>
          <p:cNvPr id="9" name="TextBox 8"/>
          <p:cNvSpPr txBox="1"/>
          <p:nvPr/>
        </p:nvSpPr>
        <p:spPr>
          <a:xfrm>
            <a:off x="4289370" y="4648445"/>
            <a:ext cx="785471" cy="448841"/>
          </a:xfrm>
          <a:prstGeom prst="rect">
            <a:avLst/>
          </a:prstGeom>
          <a:noFill/>
        </p:spPr>
        <p:txBody>
          <a:bodyPr vert="horz" wrap="none" lIns="0" tIns="0" rIns="0" bIns="0" rtlCol="0">
            <a:spAutoFit/>
          </a:bodyPr>
          <a:lstStyle/>
          <a:p>
            <a:pPr defTabSz="917966">
              <a:lnSpc>
                <a:spcPts val="1546"/>
              </a:lnSpc>
              <a:tabLst>
                <a:tab pos="165744" algn="l"/>
              </a:tabLst>
              <a:defRPr/>
            </a:pPr>
            <a:r>
              <a:rPr lang="en-US" altLang="zh-CN" dirty="0" smtClean="0"/>
              <a:t>	</a:t>
            </a:r>
            <a:r>
              <a:rPr lang="en-US" altLang="zh-CN" sz="1700" dirty="0" smtClean="0">
                <a:solidFill>
                  <a:srgbClr val="000000"/>
                </a:solidFill>
                <a:latin typeface="Times New Roman"/>
              </a:rPr>
              <a:t>Fetch</a:t>
            </a:r>
          </a:p>
          <a:p>
            <a:pPr defTabSz="917966">
              <a:lnSpc>
                <a:spcPts val="2006"/>
              </a:lnSpc>
              <a:tabLst>
                <a:tab pos="165744" algn="l"/>
              </a:tabLst>
              <a:defRPr/>
            </a:pPr>
            <a:r>
              <a:rPr lang="en-US" altLang="zh-CN" sz="1700" dirty="0" smtClean="0">
                <a:solidFill>
                  <a:srgbClr val="000000"/>
                </a:solidFill>
                <a:latin typeface="Times New Roman"/>
              </a:rPr>
              <a:t>operands</a:t>
            </a:r>
            <a:endParaRPr lang="zh-CN" altLang="en-US" sz="1700" dirty="0">
              <a:solidFill>
                <a:srgbClr val="000000"/>
              </a:solidFill>
              <a:latin typeface="Times New Roman"/>
            </a:endParaRPr>
          </a:p>
        </p:txBody>
      </p:sp>
      <p:sp>
        <p:nvSpPr>
          <p:cNvPr id="10" name="TextBox 9"/>
          <p:cNvSpPr txBox="1"/>
          <p:nvPr/>
        </p:nvSpPr>
        <p:spPr>
          <a:xfrm>
            <a:off x="5705263" y="4648433"/>
            <a:ext cx="822341" cy="448841"/>
          </a:xfrm>
          <a:prstGeom prst="rect">
            <a:avLst/>
          </a:prstGeom>
          <a:noFill/>
        </p:spPr>
        <p:txBody>
          <a:bodyPr vert="horz" wrap="none" lIns="0" tIns="0" rIns="0" bIns="0" rtlCol="0">
            <a:spAutoFit/>
          </a:bodyPr>
          <a:lstStyle/>
          <a:p>
            <a:pPr defTabSz="917966">
              <a:lnSpc>
                <a:spcPts val="1546"/>
              </a:lnSpc>
              <a:tabLst>
                <a:tab pos="63748" algn="l"/>
              </a:tabLst>
              <a:defRPr/>
            </a:pPr>
            <a:r>
              <a:rPr lang="en-US" altLang="zh-CN" dirty="0" smtClean="0"/>
              <a:t>	</a:t>
            </a:r>
            <a:r>
              <a:rPr lang="en-US" altLang="zh-CN" sz="1700" dirty="0" smtClean="0">
                <a:solidFill>
                  <a:srgbClr val="000000"/>
                </a:solidFill>
                <a:latin typeface="Times New Roman"/>
              </a:rPr>
              <a:t>Perform</a:t>
            </a:r>
          </a:p>
          <a:p>
            <a:pPr defTabSz="917966">
              <a:lnSpc>
                <a:spcPts val="2006"/>
              </a:lnSpc>
              <a:tabLst>
                <a:tab pos="63748" algn="l"/>
              </a:tabLst>
              <a:defRPr/>
            </a:pPr>
            <a:r>
              <a:rPr lang="en-US" altLang="zh-CN" sz="1700" dirty="0" smtClean="0">
                <a:solidFill>
                  <a:srgbClr val="000000"/>
                </a:solidFill>
                <a:latin typeface="Times New Roman"/>
              </a:rPr>
              <a:t>operation</a:t>
            </a:r>
            <a:endParaRPr lang="zh-CN" altLang="en-US" sz="1700" dirty="0">
              <a:solidFill>
                <a:srgbClr val="000000"/>
              </a:solidFill>
              <a:latin typeface="Times New Roman"/>
            </a:endParaRPr>
          </a:p>
        </p:txBody>
      </p:sp>
      <p:sp>
        <p:nvSpPr>
          <p:cNvPr id="11" name="TextBox 10"/>
          <p:cNvSpPr txBox="1"/>
          <p:nvPr/>
        </p:nvSpPr>
        <p:spPr>
          <a:xfrm>
            <a:off x="7238830" y="4648423"/>
            <a:ext cx="579075" cy="451348"/>
          </a:xfrm>
          <a:prstGeom prst="rect">
            <a:avLst/>
          </a:prstGeom>
          <a:noFill/>
        </p:spPr>
        <p:txBody>
          <a:bodyPr vert="horz" wrap="none" lIns="0" tIns="0" rIns="0" bIns="0" rtlCol="0">
            <a:spAutoFit/>
          </a:bodyPr>
          <a:lstStyle/>
          <a:p>
            <a:pPr defTabSz="917966">
              <a:lnSpc>
                <a:spcPts val="1546"/>
              </a:lnSpc>
              <a:tabLst>
                <a:tab pos="50998" algn="l"/>
              </a:tabLst>
              <a:defRPr/>
            </a:pPr>
            <a:r>
              <a:rPr lang="en-US" altLang="zh-CN" dirty="0" smtClean="0"/>
              <a:t>	</a:t>
            </a:r>
            <a:r>
              <a:rPr lang="en-US" altLang="zh-CN" sz="1700" dirty="0" smtClean="0">
                <a:solidFill>
                  <a:srgbClr val="000000"/>
                </a:solidFill>
                <a:latin typeface="Times New Roman"/>
              </a:rPr>
              <a:t>Store</a:t>
            </a:r>
          </a:p>
          <a:p>
            <a:pPr defTabSz="917966">
              <a:lnSpc>
                <a:spcPts val="2006"/>
              </a:lnSpc>
              <a:tabLst>
                <a:tab pos="50998" algn="l"/>
              </a:tabLst>
              <a:defRPr/>
            </a:pPr>
            <a:r>
              <a:rPr lang="en-US" altLang="zh-CN" sz="1700" dirty="0" smtClean="0">
                <a:solidFill>
                  <a:srgbClr val="000000"/>
                </a:solidFill>
                <a:latin typeface="Times New Roman"/>
              </a:rPr>
              <a:t>results</a:t>
            </a:r>
            <a:endParaRPr lang="zh-CN" altLang="en-US" sz="1700" dirty="0">
              <a:solidFill>
                <a:srgbClr val="000000"/>
              </a:solidFill>
              <a:latin typeface="Times New Roman"/>
            </a:endParaRPr>
          </a:p>
        </p:txBody>
      </p:sp>
      <p:sp>
        <p:nvSpPr>
          <p:cNvPr id="12" name="TextBox 11"/>
          <p:cNvSpPr txBox="1"/>
          <p:nvPr/>
        </p:nvSpPr>
        <p:spPr>
          <a:xfrm>
            <a:off x="2703044" y="5892029"/>
            <a:ext cx="4141327" cy="192360"/>
          </a:xfrm>
          <a:prstGeom prst="rect">
            <a:avLst/>
          </a:prstGeom>
          <a:noFill/>
        </p:spPr>
        <p:txBody>
          <a:bodyPr vert="horz" wrap="none" lIns="0" tIns="0" rIns="0" bIns="0" rtlCol="0">
            <a:spAutoFit/>
          </a:bodyPr>
          <a:lstStyle/>
          <a:p>
            <a:pPr>
              <a:lnSpc>
                <a:spcPts val="1546"/>
              </a:lnSpc>
            </a:pPr>
            <a:r>
              <a:rPr lang="en-US" altLang="zh-CN" sz="1700" dirty="0" smtClean="0">
                <a:solidFill>
                  <a:srgbClr val="000000"/>
                </a:solidFill>
                <a:latin typeface="Times New Roman"/>
              </a:rPr>
              <a:t>Instruction cycle of a stored program computer.</a:t>
            </a:r>
            <a:endParaRPr lang="zh-CN" altLang="en-US" sz="1700" dirty="0">
              <a:solidFill>
                <a:srgbClr val="000000"/>
              </a:solid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30.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49</a:t>
            </a:r>
            <a:endParaRPr lang="zh-CN" altLang="en-US" sz="1400" dirty="0">
              <a:solidFill>
                <a:srgbClr val="000000"/>
              </a:solidFill>
              <a:latin typeface="Tahoma"/>
            </a:endParaRPr>
          </a:p>
        </p:txBody>
      </p:sp>
      <p:sp>
        <p:nvSpPr>
          <p:cNvPr id="8" name="TextBox 7"/>
          <p:cNvSpPr txBox="1"/>
          <p:nvPr/>
        </p:nvSpPr>
        <p:spPr>
          <a:xfrm>
            <a:off x="1233682" y="390805"/>
            <a:ext cx="3266375" cy="4552170"/>
          </a:xfrm>
          <a:prstGeom prst="rect">
            <a:avLst/>
          </a:prstGeom>
          <a:noFill/>
        </p:spPr>
        <p:txBody>
          <a:bodyPr vert="horz" wrap="none" lIns="0" tIns="0" rIns="0" bIns="0" rtlCol="0">
            <a:spAutoFit/>
          </a:bodyPr>
          <a:lstStyle/>
          <a:p>
            <a:pPr defTabSz="917966">
              <a:lnSpc>
                <a:spcPts val="4411"/>
              </a:lnSpc>
              <a:tabLst>
                <a:tab pos="382486" algn="l"/>
              </a:tabLst>
              <a:defRPr/>
            </a:pPr>
            <a:r>
              <a:rPr lang="zh-CN" altLang="en-US" sz="4400" dirty="0" smtClean="0">
                <a:solidFill>
                  <a:srgbClr val="33339A"/>
                </a:solidFill>
                <a:latin typeface="Times New Roman"/>
              </a:rPr>
              <a:t>计算机指令</a:t>
            </a: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3917"/>
              </a:lnSpc>
              <a:tabLst>
                <a:tab pos="3824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算术指令</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比较指令</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0"/>
              </a:lnSpc>
              <a:tabLst>
                <a:tab pos="382486" algn="l"/>
              </a:tabLst>
              <a:defRPr/>
            </a:pPr>
            <a:r>
              <a:rPr lang="zh-CN" altLang="en-US" sz="3200" dirty="0" smtClean="0">
                <a:solidFill>
                  <a:srgbClr val="000000"/>
                </a:solidFill>
                <a:latin typeface="Times New Roman"/>
              </a:rPr>
              <a:t>	条转指令</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输入和输出指令</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逻辑和移位指令</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46"/>
              </a:lnSpc>
              <a:tabLst>
                <a:tab pos="382486" algn="l"/>
              </a:tabLst>
              <a:defRPr/>
            </a:pPr>
            <a:r>
              <a:rPr lang="zh-CN" altLang="en-US" sz="3200" dirty="0" smtClean="0">
                <a:solidFill>
                  <a:srgbClr val="000000"/>
                </a:solidFill>
                <a:latin typeface="Times New Roman"/>
              </a:rPr>
              <a:t>	</a:t>
            </a:r>
            <a:r>
              <a:rPr lang="en-US" altLang="zh-CN" sz="3200" dirty="0" smtClean="0">
                <a:solidFill>
                  <a:srgbClr val="000000"/>
                </a:solidFill>
                <a:latin typeface="Times New Roman"/>
              </a:rPr>
              <a:t>……</a:t>
            </a:r>
            <a:endParaRPr lang="zh-CN" altLang="en-US" sz="3200" dirty="0">
              <a:solidFill>
                <a:srgbClr val="000000"/>
              </a:solidFill>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31.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50</a:t>
            </a:r>
            <a:endParaRPr lang="zh-CN" altLang="en-US" sz="1400" dirty="0">
              <a:solidFill>
                <a:srgbClr val="000000"/>
              </a:solidFill>
              <a:latin typeface="Tahoma"/>
            </a:endParaRPr>
          </a:p>
        </p:txBody>
      </p:sp>
      <p:sp>
        <p:nvSpPr>
          <p:cNvPr id="8" name="TextBox 7"/>
          <p:cNvSpPr txBox="1"/>
          <p:nvPr/>
        </p:nvSpPr>
        <p:spPr>
          <a:xfrm>
            <a:off x="1233682" y="390805"/>
            <a:ext cx="2263315" cy="4332944"/>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信息表示</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917"/>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数字数据</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616"/>
              </a:lnSpc>
              <a:tabLst>
                <a:tab pos="382486" algn="l"/>
                <a:tab pos="777721" algn="l"/>
              </a:tabLst>
              <a:defRPr/>
            </a:pPr>
            <a:r>
              <a:rPr lang="zh-CN" altLang="en-US" sz="3200" dirty="0" smtClean="0">
                <a:solidFill>
                  <a:srgbClr val="000000"/>
                </a:solidFill>
                <a:latin typeface="Times New Roman"/>
              </a:rPr>
              <a:t>	数字编码</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610"/>
              </a:lnSpc>
              <a:tabLst>
                <a:tab pos="382486" algn="l"/>
                <a:tab pos="777721" algn="l"/>
              </a:tabLst>
              <a:defRPr/>
            </a:pPr>
            <a:r>
              <a:rPr lang="zh-CN" altLang="en-US" sz="3200" dirty="0" smtClean="0">
                <a:solidFill>
                  <a:srgbClr val="000000"/>
                </a:solidFill>
                <a:latin typeface="Times New Roman"/>
              </a:rPr>
              <a:t>	指令码：</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操作码；</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操作数；</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92"/>
              </a:lnSpc>
              <a:tabLst>
                <a:tab pos="382486" algn="l"/>
                <a:tab pos="777721" algn="l"/>
              </a:tabLst>
              <a:defRPr/>
            </a:pPr>
            <a:r>
              <a:rPr lang="zh-CN" altLang="en-US" sz="2800" dirty="0" smtClean="0">
                <a:solidFill>
                  <a:srgbClr val="000000"/>
                </a:solidFill>
                <a:latin typeface="Times New Roman"/>
              </a:rPr>
              <a:t>		</a:t>
            </a:r>
            <a:r>
              <a:rPr lang="en-US" altLang="zh-CN" sz="2800" dirty="0" smtClean="0">
                <a:solidFill>
                  <a:srgbClr val="000000"/>
                </a:solidFill>
                <a:latin typeface="Times New Roman"/>
              </a:rPr>
              <a:t>……</a:t>
            </a:r>
            <a:endParaRPr lang="zh-CN" altLang="en-US" sz="2800" dirty="0">
              <a:solidFill>
                <a:srgbClr val="000000"/>
              </a:solidFill>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232.tmp"/>
          <p:cNvPicPr>
            <a:picLocks/>
          </p:cNvPicPr>
          <p:nvPr/>
        </p:nvPicPr>
        <p:blipFill>
          <a:blip r:embed="rId2"/>
          <a:stretch>
            <a:fillRect/>
          </a:stretch>
        </p:blipFill>
        <p:spPr>
          <a:xfrm>
            <a:off x="0" y="-1"/>
            <a:ext cx="9144000" cy="6858000"/>
          </a:xfrm>
          <a:prstGeom prst="rect">
            <a:avLst/>
          </a:prstGeom>
        </p:spPr>
      </p:pic>
      <p:pic>
        <p:nvPicPr>
          <p:cNvPr id="3" name="图片 2" descr="ws_234.tmp"/>
          <p:cNvPicPr>
            <a:picLocks/>
          </p:cNvPicPr>
          <p:nvPr/>
        </p:nvPicPr>
        <p:blipFill>
          <a:blip r:embed="rId3"/>
          <a:stretch>
            <a:fillRect/>
          </a:stretch>
        </p:blipFill>
        <p:spPr>
          <a:xfrm>
            <a:off x="101883" y="523609"/>
            <a:ext cx="8596379" cy="932279"/>
          </a:xfrm>
          <a:prstGeom prst="rect">
            <a:avLst/>
          </a:prstGeom>
        </p:spPr>
      </p:pic>
      <p:sp>
        <p:nvSpPr>
          <p:cNvPr id="4" name="TextBox 3"/>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51</a:t>
            </a:r>
            <a:endParaRPr lang="zh-CN" altLang="en-US" sz="1400" dirty="0">
              <a:solidFill>
                <a:srgbClr val="000000"/>
              </a:solidFill>
              <a:latin typeface="Tahoma"/>
            </a:endParaRPr>
          </a:p>
        </p:txBody>
      </p:sp>
      <p:sp>
        <p:nvSpPr>
          <p:cNvPr id="6" name="TextBox 5"/>
          <p:cNvSpPr txBox="1"/>
          <p:nvPr/>
        </p:nvSpPr>
        <p:spPr>
          <a:xfrm>
            <a:off x="1233682" y="292454"/>
            <a:ext cx="7381493" cy="2875733"/>
          </a:xfrm>
          <a:prstGeom prst="rect">
            <a:avLst/>
          </a:prstGeom>
          <a:noFill/>
        </p:spPr>
        <p:txBody>
          <a:bodyPr vert="horz" wrap="none" lIns="0" tIns="0" rIns="0" bIns="0" rtlCol="0">
            <a:spAutoFit/>
          </a:bodyPr>
          <a:lstStyle/>
          <a:p>
            <a:pPr defTabSz="917966">
              <a:lnSpc>
                <a:spcPts val="5325"/>
              </a:lnSpc>
              <a:tabLst>
                <a:tab pos="382486" algn="l"/>
              </a:tabLst>
              <a:defRPr/>
            </a:pPr>
            <a:r>
              <a:rPr lang="zh-CN" altLang="en-US" sz="4400" dirty="0" smtClean="0">
                <a:solidFill>
                  <a:srgbClr val="33339A"/>
                </a:solidFill>
                <a:latin typeface="Times New Roman"/>
              </a:rPr>
              <a:t>软件</a:t>
            </a:r>
            <a:r>
              <a:rPr lang="en-US" altLang="zh-CN" sz="4400" dirty="0" smtClean="0">
                <a:solidFill>
                  <a:srgbClr val="33339A"/>
                </a:solidFill>
                <a:latin typeface="Tahoma"/>
              </a:rPr>
              <a:t>(software)</a:t>
            </a:r>
          </a:p>
          <a:p>
            <a:pPr defTabSz="917966">
              <a:lnSpc>
                <a:spcPts val="1004"/>
              </a:lnSpc>
              <a:tabLst>
                <a:tab pos="382486" algn="l"/>
              </a:tabLst>
              <a:defRPr/>
            </a:pPr>
            <a:endParaRPr lang="en-US" altLang="zh-CN" sz="4400" dirty="0" smtClean="0">
              <a:solidFill>
                <a:srgbClr val="33339A"/>
              </a:solidFill>
              <a:latin typeface="Tahoma"/>
            </a:endParaRPr>
          </a:p>
          <a:p>
            <a:pPr defTabSz="917966">
              <a:lnSpc>
                <a:spcPts val="1004"/>
              </a:lnSpc>
              <a:tabLst>
                <a:tab pos="382486" algn="l"/>
              </a:tabLst>
              <a:defRPr/>
            </a:pPr>
            <a:endParaRPr lang="en-US" altLang="zh-CN" sz="4400" dirty="0" smtClean="0">
              <a:solidFill>
                <a:srgbClr val="33339A"/>
              </a:solidFill>
              <a:latin typeface="Tahoma"/>
            </a:endParaRPr>
          </a:p>
          <a:p>
            <a:pPr defTabSz="917966">
              <a:lnSpc>
                <a:spcPts val="1004"/>
              </a:lnSpc>
              <a:tabLst>
                <a:tab pos="382486" algn="l"/>
              </a:tabLst>
              <a:defRPr/>
            </a:pPr>
            <a:endParaRPr lang="en-US" altLang="zh-CN" sz="4400" dirty="0" smtClean="0">
              <a:solidFill>
                <a:srgbClr val="33339A"/>
              </a:solidFill>
              <a:latin typeface="Tahoma"/>
            </a:endParaRPr>
          </a:p>
          <a:p>
            <a:pPr defTabSz="917966">
              <a:lnSpc>
                <a:spcPts val="1004"/>
              </a:lnSpc>
              <a:tabLst>
                <a:tab pos="382486" algn="l"/>
              </a:tabLst>
              <a:defRPr/>
            </a:pPr>
            <a:endParaRPr lang="en-US" altLang="zh-CN" sz="4400" dirty="0" smtClean="0">
              <a:solidFill>
                <a:srgbClr val="33339A"/>
              </a:solidFill>
              <a:latin typeface="Tahoma"/>
            </a:endParaRPr>
          </a:p>
          <a:p>
            <a:pPr defTabSz="917966">
              <a:lnSpc>
                <a:spcPts val="3777"/>
              </a:lnSpc>
              <a:tabLst>
                <a:tab pos="382486" algn="l"/>
              </a:tabLst>
              <a:defRPr/>
            </a:pPr>
            <a:r>
              <a:rPr lang="en-US" altLang="zh-CN" sz="4400" dirty="0" smtClean="0">
                <a:solidFill>
                  <a:srgbClr val="33339A"/>
                </a:solidFill>
                <a:latin typeface="Tahoma"/>
              </a:rPr>
              <a:t>	</a:t>
            </a:r>
            <a:r>
              <a:rPr lang="zh-CN" altLang="en-US" sz="3200" dirty="0" smtClean="0">
                <a:solidFill>
                  <a:srgbClr val="000000"/>
                </a:solidFill>
                <a:latin typeface="Times New Roman"/>
              </a:rPr>
              <a:t>编程</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应用程序：文字处理、多媒体播放器</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0"/>
              </a:lnSpc>
              <a:tabLst>
                <a:tab pos="382486" algn="l"/>
              </a:tabLst>
              <a:defRPr/>
            </a:pPr>
            <a:r>
              <a:rPr lang="zh-CN" altLang="en-US" sz="3200" dirty="0" smtClean="0">
                <a:solidFill>
                  <a:srgbClr val="000000"/>
                </a:solidFill>
                <a:latin typeface="Times New Roman"/>
              </a:rPr>
              <a:t>	系统程序：编译器、汇编器、操作系统</a:t>
            </a:r>
            <a:endParaRPr lang="zh-CN" altLang="en-US" sz="3200" dirty="0">
              <a:solidFill>
                <a:srgbClr val="000000"/>
              </a:solidFill>
              <a:latin typeface="Times New Roman"/>
            </a:endParaRPr>
          </a:p>
        </p:txBody>
      </p:sp>
      <p:sp>
        <p:nvSpPr>
          <p:cNvPr id="7" name="TextBox 6"/>
          <p:cNvSpPr txBox="1"/>
          <p:nvPr/>
        </p:nvSpPr>
        <p:spPr>
          <a:xfrm>
            <a:off x="1924449" y="3800422"/>
            <a:ext cx="659062" cy="322392"/>
          </a:xfrm>
          <a:prstGeom prst="rect">
            <a:avLst/>
          </a:prstGeom>
          <a:noFill/>
        </p:spPr>
        <p:txBody>
          <a:bodyPr vert="horz" wrap="none" lIns="0" tIns="0" rIns="0" bIns="0" rtlCol="0">
            <a:spAutoFit/>
          </a:bodyPr>
          <a:lstStyle/>
          <a:p>
            <a:pPr defTabSz="917966">
              <a:lnSpc>
                <a:spcPts val="1109"/>
              </a:lnSpc>
              <a:tabLst>
                <a:tab pos="25499" algn="l"/>
              </a:tabLst>
              <a:defRPr/>
            </a:pPr>
            <a:r>
              <a:rPr lang="en-US" altLang="zh-CN" sz="1200" dirty="0" smtClean="0">
                <a:solidFill>
                  <a:srgbClr val="000000"/>
                </a:solidFill>
                <a:latin typeface="Times New Roman"/>
              </a:rPr>
              <a:t>High-level</a:t>
            </a:r>
          </a:p>
          <a:p>
            <a:pPr defTabSz="917966">
              <a:lnSpc>
                <a:spcPts val="1440"/>
              </a:lnSpc>
              <a:tabLst>
                <a:tab pos="25499" algn="l"/>
              </a:tabLst>
              <a:defRPr/>
            </a:pPr>
            <a:r>
              <a:rPr lang="en-US" altLang="zh-CN" sz="1200" dirty="0" smtClean="0">
                <a:solidFill>
                  <a:srgbClr val="000000"/>
                </a:solidFill>
                <a:latin typeface="Times New Roman"/>
              </a:rPr>
              <a:t>	language</a:t>
            </a:r>
            <a:endParaRPr lang="zh-CN" altLang="en-US" sz="1200" dirty="0">
              <a:solidFill>
                <a:srgbClr val="000000"/>
              </a:solidFill>
              <a:latin typeface="Times New Roman"/>
            </a:endParaRPr>
          </a:p>
        </p:txBody>
      </p:sp>
      <p:sp>
        <p:nvSpPr>
          <p:cNvPr id="8" name="TextBox 7"/>
          <p:cNvSpPr txBox="1"/>
          <p:nvPr/>
        </p:nvSpPr>
        <p:spPr>
          <a:xfrm>
            <a:off x="1932090" y="4944444"/>
            <a:ext cx="614053" cy="322392"/>
          </a:xfrm>
          <a:prstGeom prst="rect">
            <a:avLst/>
          </a:prstGeom>
          <a:noFill/>
        </p:spPr>
        <p:txBody>
          <a:bodyPr vert="horz" wrap="none" lIns="0" tIns="0" rIns="0" bIns="0" rtlCol="0">
            <a:spAutoFit/>
          </a:bodyPr>
          <a:lstStyle/>
          <a:p>
            <a:pPr defTabSz="917966">
              <a:lnSpc>
                <a:spcPts val="1109"/>
              </a:lnSpc>
              <a:tabLst>
                <a:tab pos="25499" algn="l"/>
              </a:tabLst>
              <a:defRPr/>
            </a:pPr>
            <a:r>
              <a:rPr lang="en-US" altLang="zh-CN" sz="1200" dirty="0" smtClean="0">
                <a:solidFill>
                  <a:srgbClr val="000000"/>
                </a:solidFill>
                <a:latin typeface="Times New Roman"/>
              </a:rPr>
              <a:t>Assembly</a:t>
            </a:r>
          </a:p>
          <a:p>
            <a:pPr defTabSz="917966">
              <a:lnSpc>
                <a:spcPts val="1440"/>
              </a:lnSpc>
              <a:tabLst>
                <a:tab pos="25499" algn="l"/>
              </a:tabLst>
              <a:defRPr/>
            </a:pPr>
            <a:r>
              <a:rPr lang="en-US" altLang="zh-CN" sz="1200" dirty="0" smtClean="0">
                <a:solidFill>
                  <a:srgbClr val="000000"/>
                </a:solidFill>
                <a:latin typeface="Times New Roman"/>
              </a:rPr>
              <a:t>	language</a:t>
            </a:r>
            <a:endParaRPr lang="zh-CN" altLang="en-US" sz="1200" dirty="0">
              <a:solidFill>
                <a:srgbClr val="000000"/>
              </a:solidFill>
              <a:latin typeface="Times New Roman"/>
            </a:endParaRPr>
          </a:p>
        </p:txBody>
      </p:sp>
      <p:sp>
        <p:nvSpPr>
          <p:cNvPr id="9" name="TextBox 8"/>
          <p:cNvSpPr txBox="1"/>
          <p:nvPr/>
        </p:nvSpPr>
        <p:spPr>
          <a:xfrm>
            <a:off x="1977935" y="4166699"/>
            <a:ext cx="4465546" cy="709261"/>
          </a:xfrm>
          <a:prstGeom prst="rect">
            <a:avLst/>
          </a:prstGeom>
          <a:noFill/>
        </p:spPr>
        <p:txBody>
          <a:bodyPr vert="horz" wrap="none" lIns="0" tIns="0" rIns="0" bIns="0" rtlCol="0">
            <a:spAutoFit/>
          </a:bodyPr>
          <a:lstStyle/>
          <a:p>
            <a:pPr defTabSz="917966">
              <a:lnSpc>
                <a:spcPts val="1109"/>
              </a:lnSpc>
              <a:tabLst>
                <a:tab pos="3863108" algn="l"/>
                <a:tab pos="3888607" algn="l"/>
              </a:tabLst>
              <a:defRPr/>
            </a:pPr>
            <a:r>
              <a:rPr lang="en-US" altLang="zh-CN" sz="1200" dirty="0" smtClean="0">
                <a:solidFill>
                  <a:srgbClr val="000000"/>
                </a:solidFill>
                <a:latin typeface="Times New Roman"/>
              </a:rPr>
              <a:t>program</a:t>
            </a:r>
          </a:p>
          <a:p>
            <a:pPr defTabSz="917966">
              <a:lnSpc>
                <a:spcPts val="1620"/>
              </a:lnSpc>
              <a:tabLst>
                <a:tab pos="3863108" algn="l"/>
                <a:tab pos="3888607" algn="l"/>
              </a:tabLst>
              <a:defRPr/>
            </a:pPr>
            <a:r>
              <a:rPr lang="en-US" altLang="zh-CN" sz="1200" dirty="0" smtClean="0">
                <a:solidFill>
                  <a:srgbClr val="000000"/>
                </a:solidFill>
                <a:latin typeface="Times New Roman"/>
              </a:rPr>
              <a:t>		Machine</a:t>
            </a:r>
          </a:p>
          <a:p>
            <a:pPr defTabSz="917966">
              <a:lnSpc>
                <a:spcPts val="1440"/>
              </a:lnSpc>
              <a:tabLst>
                <a:tab pos="3863108" algn="l"/>
                <a:tab pos="3888607" algn="l"/>
              </a:tabLst>
              <a:defRPr/>
            </a:pPr>
            <a:r>
              <a:rPr lang="en-US" altLang="zh-CN" sz="1200" dirty="0" smtClean="0">
                <a:solidFill>
                  <a:srgbClr val="000000"/>
                </a:solidFill>
                <a:latin typeface="Times New Roman"/>
              </a:rPr>
              <a:t>	language</a:t>
            </a:r>
          </a:p>
          <a:p>
            <a:pPr defTabSz="917966">
              <a:lnSpc>
                <a:spcPts val="1440"/>
              </a:lnSpc>
              <a:tabLst>
                <a:tab pos="3863108" algn="l"/>
                <a:tab pos="3888607" algn="l"/>
              </a:tabLst>
              <a:defRPr/>
            </a:pPr>
            <a:r>
              <a:rPr lang="en-US" altLang="zh-CN" sz="1200" dirty="0" smtClean="0">
                <a:solidFill>
                  <a:srgbClr val="000000"/>
                </a:solidFill>
                <a:latin typeface="Times New Roman"/>
              </a:rPr>
              <a:t>		program</a:t>
            </a:r>
            <a:endParaRPr lang="zh-CN" altLang="en-US" sz="1200" dirty="0">
              <a:solidFill>
                <a:srgbClr val="000000"/>
              </a:solidFill>
              <a:latin typeface="Times New Roman"/>
            </a:endParaRPr>
          </a:p>
        </p:txBody>
      </p:sp>
      <p:sp>
        <p:nvSpPr>
          <p:cNvPr id="10" name="TextBox 9"/>
          <p:cNvSpPr txBox="1"/>
          <p:nvPr/>
        </p:nvSpPr>
        <p:spPr>
          <a:xfrm>
            <a:off x="3759872" y="3926088"/>
            <a:ext cx="581903" cy="142497"/>
          </a:xfrm>
          <a:prstGeom prst="rect">
            <a:avLst/>
          </a:prstGeom>
          <a:noFill/>
        </p:spPr>
        <p:txBody>
          <a:bodyPr vert="horz" wrap="none" lIns="0" tIns="0" rIns="0" bIns="0" rtlCol="0">
            <a:spAutoFit/>
          </a:bodyPr>
          <a:lstStyle/>
          <a:p>
            <a:pPr>
              <a:lnSpc>
                <a:spcPts val="1109"/>
              </a:lnSpc>
            </a:pPr>
            <a:r>
              <a:rPr lang="en-US" altLang="zh-CN" sz="1200" dirty="0" smtClean="0">
                <a:solidFill>
                  <a:srgbClr val="000000"/>
                </a:solidFill>
                <a:latin typeface="Times New Roman"/>
              </a:rPr>
              <a:t>Compiler</a:t>
            </a:r>
            <a:endParaRPr lang="zh-CN" altLang="en-US" sz="1200" dirty="0">
              <a:solidFill>
                <a:srgbClr val="000000"/>
              </a:solidFill>
              <a:latin typeface="Times New Roman"/>
            </a:endParaRPr>
          </a:p>
        </p:txBody>
      </p:sp>
      <p:sp>
        <p:nvSpPr>
          <p:cNvPr id="11" name="TextBox 10"/>
          <p:cNvSpPr txBox="1"/>
          <p:nvPr/>
        </p:nvSpPr>
        <p:spPr>
          <a:xfrm>
            <a:off x="3703326" y="5070109"/>
            <a:ext cx="658835" cy="141064"/>
          </a:xfrm>
          <a:prstGeom prst="rect">
            <a:avLst/>
          </a:prstGeom>
          <a:noFill/>
        </p:spPr>
        <p:txBody>
          <a:bodyPr vert="horz" wrap="none" lIns="0" tIns="0" rIns="0" bIns="0" rtlCol="0">
            <a:spAutoFit/>
          </a:bodyPr>
          <a:lstStyle/>
          <a:p>
            <a:pPr>
              <a:lnSpc>
                <a:spcPts val="1109"/>
              </a:lnSpc>
            </a:pPr>
            <a:r>
              <a:rPr lang="en-US" altLang="zh-CN" sz="1200" dirty="0" smtClean="0">
                <a:solidFill>
                  <a:srgbClr val="000000"/>
                </a:solidFill>
                <a:latin typeface="Times New Roman"/>
              </a:rPr>
              <a:t>Assembler</a:t>
            </a:r>
            <a:endParaRPr lang="zh-CN" altLang="en-US" sz="1200" dirty="0">
              <a:solidFill>
                <a:srgbClr val="000000"/>
              </a:solidFill>
              <a:latin typeface="Times New Roman"/>
            </a:endParaRPr>
          </a:p>
        </p:txBody>
      </p:sp>
      <p:sp>
        <p:nvSpPr>
          <p:cNvPr id="12" name="TextBox 11"/>
          <p:cNvSpPr txBox="1"/>
          <p:nvPr/>
        </p:nvSpPr>
        <p:spPr>
          <a:xfrm>
            <a:off x="1977944" y="5310720"/>
            <a:ext cx="3846672" cy="593201"/>
          </a:xfrm>
          <a:prstGeom prst="rect">
            <a:avLst/>
          </a:prstGeom>
          <a:noFill/>
        </p:spPr>
        <p:txBody>
          <a:bodyPr vert="horz" wrap="none" lIns="0" tIns="0" rIns="0" bIns="0" rtlCol="0">
            <a:spAutoFit/>
          </a:bodyPr>
          <a:lstStyle/>
          <a:p>
            <a:pPr defTabSz="917966">
              <a:lnSpc>
                <a:spcPts val="1109"/>
              </a:lnSpc>
              <a:tabLst>
                <a:tab pos="254991" algn="l"/>
              </a:tabLst>
              <a:defRPr/>
            </a:pPr>
            <a:r>
              <a:rPr lang="en-US" altLang="zh-CN" sz="1200" dirty="0" smtClean="0">
                <a:solidFill>
                  <a:srgbClr val="000000"/>
                </a:solidFill>
                <a:latin typeface="Times New Roman"/>
              </a:rPr>
              <a:t>program</a:t>
            </a:r>
          </a:p>
          <a:p>
            <a:pPr defTabSz="917966">
              <a:lnSpc>
                <a:spcPts val="1004"/>
              </a:lnSpc>
              <a:tabLst>
                <a:tab pos="254991" algn="l"/>
              </a:tabLst>
              <a:defRPr/>
            </a:pPr>
            <a:endParaRPr lang="en-US" altLang="zh-CN" sz="1200" dirty="0" smtClean="0">
              <a:solidFill>
                <a:srgbClr val="000000"/>
              </a:solidFill>
              <a:latin typeface="Times New Roman"/>
            </a:endParaRPr>
          </a:p>
          <a:p>
            <a:pPr defTabSz="917966">
              <a:lnSpc>
                <a:spcPts val="1004"/>
              </a:lnSpc>
              <a:tabLst>
                <a:tab pos="254991" algn="l"/>
              </a:tabLst>
              <a:defRPr/>
            </a:pPr>
            <a:endParaRPr lang="en-US" altLang="zh-CN" sz="1200" dirty="0" smtClean="0">
              <a:solidFill>
                <a:srgbClr val="000000"/>
              </a:solidFill>
              <a:latin typeface="Times New Roman"/>
            </a:endParaRPr>
          </a:p>
          <a:p>
            <a:pPr defTabSz="917966">
              <a:lnSpc>
                <a:spcPts val="1498"/>
              </a:lnSpc>
              <a:tabLst>
                <a:tab pos="254991" algn="l"/>
              </a:tabLst>
              <a:defRPr/>
            </a:pPr>
            <a:r>
              <a:rPr lang="en-US" altLang="zh-CN" sz="1200" dirty="0" smtClean="0">
                <a:solidFill>
                  <a:srgbClr val="000000"/>
                </a:solidFill>
                <a:latin typeface="Times New Roman"/>
              </a:rPr>
              <a:t>	Translation of computer programs into machine language</a:t>
            </a:r>
            <a:endParaRPr lang="zh-CN" altLang="en-US" sz="1200" dirty="0">
              <a:solidFill>
                <a:srgbClr val="000000"/>
              </a:solidFill>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35.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52</a:t>
            </a:r>
            <a:endParaRPr lang="zh-CN" altLang="en-US" sz="1400" dirty="0">
              <a:solidFill>
                <a:srgbClr val="000000"/>
              </a:solidFill>
              <a:latin typeface="Tahoma"/>
            </a:endParaRPr>
          </a:p>
        </p:txBody>
      </p:sp>
      <p:sp>
        <p:nvSpPr>
          <p:cNvPr id="8" name="TextBox 7"/>
          <p:cNvSpPr txBox="1"/>
          <p:nvPr/>
        </p:nvSpPr>
        <p:spPr>
          <a:xfrm>
            <a:off x="1111422" y="582369"/>
            <a:ext cx="7595673" cy="5480658"/>
          </a:xfrm>
          <a:prstGeom prst="rect">
            <a:avLst/>
          </a:prstGeom>
          <a:noFill/>
        </p:spPr>
        <p:txBody>
          <a:bodyPr vert="horz" wrap="none" lIns="0" tIns="0" rIns="0" bIns="0" rtlCol="0">
            <a:spAutoFit/>
          </a:bodyPr>
          <a:lstStyle/>
          <a:p>
            <a:pPr defTabSz="917966">
              <a:lnSpc>
                <a:spcPts val="4411"/>
              </a:lnSpc>
              <a:tabLst>
                <a:tab pos="114746" algn="l"/>
                <a:tab pos="395235" algn="l"/>
              </a:tabLst>
              <a:defRPr/>
            </a:pPr>
            <a:r>
              <a:rPr lang="zh-CN" altLang="en-US" dirty="0" smtClean="0"/>
              <a:t>	</a:t>
            </a:r>
            <a:r>
              <a:rPr lang="zh-CN" altLang="en-US" sz="4400" dirty="0" smtClean="0">
                <a:solidFill>
                  <a:srgbClr val="33339A"/>
                </a:solidFill>
                <a:latin typeface="Times New Roman"/>
              </a:rPr>
              <a:t>当前数字设计的趋势</a:t>
            </a: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1004"/>
              </a:lnSpc>
              <a:tabLst>
                <a:tab pos="114746" algn="l"/>
                <a:tab pos="395235" algn="l"/>
              </a:tabLst>
              <a:defRPr/>
            </a:pPr>
            <a:endParaRPr lang="zh-CN" altLang="en-US" sz="4400" dirty="0" smtClean="0">
              <a:solidFill>
                <a:srgbClr val="33339A"/>
              </a:solidFill>
              <a:latin typeface="Times New Roman"/>
            </a:endParaRPr>
          </a:p>
          <a:p>
            <a:pPr defTabSz="917966">
              <a:lnSpc>
                <a:spcPts val="3415"/>
              </a:lnSpc>
              <a:tabLst>
                <a:tab pos="114746" algn="l"/>
                <a:tab pos="395235" algn="l"/>
              </a:tabLst>
              <a:defRPr/>
            </a:pPr>
            <a:r>
              <a:rPr lang="zh-CN" altLang="en-US" sz="3200" dirty="0" smtClean="0">
                <a:solidFill>
                  <a:srgbClr val="000000"/>
                </a:solidFill>
                <a:latin typeface="Times New Roman"/>
              </a:rPr>
              <a:t>越来越大的设计</a:t>
            </a:r>
          </a:p>
          <a:p>
            <a:pPr defTabSz="917966">
              <a:lnSpc>
                <a:spcPts val="4711"/>
              </a:lnSpc>
              <a:tabLst>
                <a:tab pos="114746" algn="l"/>
                <a:tab pos="395235" algn="l"/>
              </a:tabLst>
              <a:defRPr/>
            </a:pPr>
            <a:r>
              <a:rPr lang="zh-CN" altLang="en-US" sz="3200" dirty="0" smtClean="0">
                <a:solidFill>
                  <a:srgbClr val="000000"/>
                </a:solidFill>
                <a:latin typeface="Times New Roman"/>
              </a:rPr>
              <a:t>越来越短的推向市场时间</a:t>
            </a:r>
            <a:r>
              <a:rPr lang="en-US" altLang="zh-CN" sz="3200" dirty="0" smtClean="0">
                <a:solidFill>
                  <a:srgbClr val="000000"/>
                </a:solidFill>
                <a:latin typeface="Tahoma"/>
              </a:rPr>
              <a:t>(Time to Market)</a:t>
            </a:r>
          </a:p>
          <a:p>
            <a:pPr defTabSz="917966">
              <a:lnSpc>
                <a:spcPts val="1004"/>
              </a:lnSpc>
              <a:tabLst>
                <a:tab pos="114746" algn="l"/>
                <a:tab pos="395235" algn="l"/>
              </a:tabLst>
              <a:defRPr/>
            </a:pPr>
            <a:endParaRPr lang="en-US" altLang="zh-CN" sz="3200" dirty="0" smtClean="0">
              <a:solidFill>
                <a:srgbClr val="000000"/>
              </a:solidFill>
              <a:latin typeface="Tahoma"/>
            </a:endParaRPr>
          </a:p>
          <a:p>
            <a:pPr defTabSz="917966">
              <a:lnSpc>
                <a:spcPts val="3519"/>
              </a:lnSpc>
              <a:tabLst>
                <a:tab pos="114746" algn="l"/>
                <a:tab pos="395235" algn="l"/>
              </a:tabLst>
              <a:defRPr/>
            </a:pPr>
            <a:r>
              <a:rPr lang="zh-CN" altLang="en-US" sz="3200" dirty="0" smtClean="0">
                <a:solidFill>
                  <a:srgbClr val="000000"/>
                </a:solidFill>
                <a:latin typeface="Times New Roman"/>
              </a:rPr>
              <a:t>越来越低的价格</a:t>
            </a:r>
          </a:p>
          <a:p>
            <a:pPr defTabSz="917966">
              <a:lnSpc>
                <a:spcPts val="1004"/>
              </a:lnSpc>
              <a:tabLst>
                <a:tab pos="114746" algn="l"/>
                <a:tab pos="395235" algn="l"/>
              </a:tabLst>
              <a:defRPr/>
            </a:pPr>
            <a:endParaRPr lang="zh-CN" altLang="en-US" sz="3200" dirty="0" smtClean="0">
              <a:solidFill>
                <a:srgbClr val="000000"/>
              </a:solidFill>
              <a:latin typeface="Times New Roman"/>
            </a:endParaRPr>
          </a:p>
          <a:p>
            <a:pPr defTabSz="917966">
              <a:lnSpc>
                <a:spcPts val="3616"/>
              </a:lnSpc>
              <a:tabLst>
                <a:tab pos="114746" algn="l"/>
                <a:tab pos="395235" algn="l"/>
              </a:tabLst>
              <a:defRPr/>
            </a:pPr>
            <a:r>
              <a:rPr lang="zh-CN" altLang="en-US" sz="3200" dirty="0" smtClean="0">
                <a:solidFill>
                  <a:srgbClr val="000000"/>
                </a:solidFill>
                <a:latin typeface="Times New Roman"/>
              </a:rPr>
              <a:t>大量使用计算机辅助设计工具</a:t>
            </a:r>
          </a:p>
          <a:p>
            <a:pPr defTabSz="917966">
              <a:lnSpc>
                <a:spcPts val="1004"/>
              </a:lnSpc>
              <a:tabLst>
                <a:tab pos="114746" algn="l"/>
                <a:tab pos="395235" algn="l"/>
              </a:tabLst>
              <a:defRPr/>
            </a:pPr>
            <a:endParaRPr lang="zh-CN" altLang="en-US" sz="3200" dirty="0" smtClean="0">
              <a:solidFill>
                <a:srgbClr val="000000"/>
              </a:solidFill>
              <a:latin typeface="Times New Roman"/>
            </a:endParaRPr>
          </a:p>
          <a:p>
            <a:pPr defTabSz="917966">
              <a:lnSpc>
                <a:spcPts val="3616"/>
              </a:lnSpc>
              <a:tabLst>
                <a:tab pos="114746" algn="l"/>
                <a:tab pos="395235" algn="l"/>
              </a:tabLst>
              <a:defRPr/>
            </a:pPr>
            <a:r>
              <a:rPr lang="zh-CN" altLang="en-US" sz="3200" dirty="0" smtClean="0">
                <a:solidFill>
                  <a:srgbClr val="000000"/>
                </a:solidFill>
                <a:latin typeface="Times New Roman"/>
              </a:rPr>
              <a:t>多层次的设计表述</a:t>
            </a:r>
          </a:p>
          <a:p>
            <a:pPr defTabSz="917966">
              <a:lnSpc>
                <a:spcPts val="1004"/>
              </a:lnSpc>
              <a:tabLst>
                <a:tab pos="114746" algn="l"/>
                <a:tab pos="395235" algn="l"/>
              </a:tabLst>
              <a:defRPr/>
            </a:pPr>
            <a:endParaRPr lang="zh-CN" altLang="en-US" sz="3200" dirty="0" smtClean="0">
              <a:solidFill>
                <a:srgbClr val="000000"/>
              </a:solidFill>
              <a:latin typeface="Times New Roman"/>
            </a:endParaRPr>
          </a:p>
          <a:p>
            <a:pPr defTabSz="917966">
              <a:lnSpc>
                <a:spcPts val="3610"/>
              </a:lnSpc>
              <a:tabLst>
                <a:tab pos="114746" algn="l"/>
                <a:tab pos="395235" algn="l"/>
              </a:tabLst>
              <a:defRPr/>
            </a:pPr>
            <a:r>
              <a:rPr lang="zh-CN" altLang="en-US" sz="3200" dirty="0" smtClean="0">
                <a:solidFill>
                  <a:srgbClr val="000000"/>
                </a:solidFill>
                <a:latin typeface="Times New Roman"/>
              </a:rPr>
              <a:t>大量使用复用技术</a:t>
            </a:r>
          </a:p>
          <a:p>
            <a:pPr defTabSz="917966">
              <a:lnSpc>
                <a:spcPts val="4147"/>
              </a:lnSpc>
              <a:tabLst>
                <a:tab pos="114746" algn="l"/>
                <a:tab pos="395235"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IP(Intellectual Property)</a:t>
            </a:r>
          </a:p>
          <a:p>
            <a:pPr defTabSz="917966">
              <a:lnSpc>
                <a:spcPts val="4618"/>
              </a:lnSpc>
              <a:tabLst>
                <a:tab pos="114746" algn="l"/>
                <a:tab pos="395235" algn="l"/>
              </a:tabLst>
              <a:defRPr/>
            </a:pPr>
            <a:r>
              <a:rPr lang="zh-CN" altLang="en-US" sz="3200" dirty="0" smtClean="0">
                <a:solidFill>
                  <a:srgbClr val="000000"/>
                </a:solidFill>
                <a:latin typeface="Times New Roman"/>
              </a:rPr>
              <a:t>验证技术成为关键（</a:t>
            </a:r>
            <a:r>
              <a:rPr lang="en-US" altLang="zh-CN" sz="3200" dirty="0" smtClean="0">
                <a:solidFill>
                  <a:srgbClr val="000000"/>
                </a:solidFill>
                <a:latin typeface="Tahoma"/>
              </a:rPr>
              <a:t>60%-80%</a:t>
            </a:r>
            <a:r>
              <a:rPr lang="zh-CN" altLang="en-US" sz="3200" dirty="0" smtClean="0">
                <a:solidFill>
                  <a:srgbClr val="000000"/>
                </a:solidFill>
                <a:latin typeface="Times New Roman"/>
              </a:rPr>
              <a:t>的时间）</a:t>
            </a:r>
            <a:endParaRPr lang="zh-CN" altLang="en-US" sz="3200" dirty="0">
              <a:solidFill>
                <a:srgbClr val="000000"/>
              </a:solidFill>
              <a:latin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738246" y="2355984"/>
            <a:ext cx="2674430" cy="536381"/>
          </a:xfrm>
          <a:custGeom>
            <a:avLst/>
            <a:gdLst/>
            <a:ahLst/>
            <a:cxnLst/>
            <a:rect l="0" t="0" r="0" b="0"/>
            <a:pathLst>
              <a:path w="2667001" h="533401">
                <a:moveTo>
                  <a:pt x="89154" y="0"/>
                </a:moveTo>
                <a:cubicBezTo>
                  <a:pt x="39624" y="0"/>
                  <a:pt x="0" y="39625"/>
                  <a:pt x="0" y="89155"/>
                </a:cubicBezTo>
                <a:lnTo>
                  <a:pt x="0" y="444246"/>
                </a:lnTo>
                <a:cubicBezTo>
                  <a:pt x="0" y="493777"/>
                  <a:pt x="39624" y="533400"/>
                  <a:pt x="89154" y="533400"/>
                </a:cubicBezTo>
                <a:lnTo>
                  <a:pt x="2577847" y="533400"/>
                </a:lnTo>
                <a:cubicBezTo>
                  <a:pt x="2627376" y="533400"/>
                  <a:pt x="2667000" y="493777"/>
                  <a:pt x="2667000" y="444246"/>
                </a:cubicBezTo>
                <a:lnTo>
                  <a:pt x="2667000" y="89155"/>
                </a:lnTo>
                <a:cubicBezTo>
                  <a:pt x="2667000" y="39625"/>
                  <a:pt x="2627376" y="0"/>
                  <a:pt x="2577847"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6" name="图片 5" descr="ws_236.tmp"/>
          <p:cNvPicPr>
            <a:picLocks/>
          </p:cNvPicPr>
          <p:nvPr/>
        </p:nvPicPr>
        <p:blipFill>
          <a:blip r:embed="rId2"/>
          <a:stretch>
            <a:fillRect/>
          </a:stretch>
        </p:blipFill>
        <p:spPr>
          <a:xfrm>
            <a:off x="101883" y="523609"/>
            <a:ext cx="8596379" cy="932279"/>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53</a:t>
            </a:r>
            <a:endParaRPr lang="zh-CN" altLang="en-US" sz="1400" dirty="0">
              <a:solidFill>
                <a:srgbClr val="000000"/>
              </a:solidFill>
              <a:latin typeface="Tahoma"/>
            </a:endParaRPr>
          </a:p>
        </p:txBody>
      </p:sp>
      <p:sp>
        <p:nvSpPr>
          <p:cNvPr id="9" name="TextBox 8"/>
          <p:cNvSpPr txBox="1"/>
          <p:nvPr/>
        </p:nvSpPr>
        <p:spPr>
          <a:xfrm>
            <a:off x="1233682" y="582369"/>
            <a:ext cx="6295231" cy="5274328"/>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课程重点</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766"/>
              </a:lnSpc>
              <a:tabLst>
                <a:tab pos="382486" algn="l"/>
                <a:tab pos="777721"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在设计层次上以门级</a:t>
            </a:r>
            <a:r>
              <a:rPr lang="en-US" altLang="zh-CN" sz="2800" dirty="0" smtClean="0">
                <a:solidFill>
                  <a:srgbClr val="000000"/>
                </a:solidFill>
                <a:latin typeface="Tahoma"/>
              </a:rPr>
              <a:t>(Gate Level)</a:t>
            </a:r>
            <a:r>
              <a:rPr lang="zh-CN" altLang="en-US" sz="2800" dirty="0" smtClean="0">
                <a:solidFill>
                  <a:srgbClr val="000000"/>
                </a:solidFill>
                <a:latin typeface="Times New Roman"/>
              </a:rPr>
              <a:t>为主</a:t>
            </a:r>
          </a:p>
          <a:p>
            <a:pPr defTabSz="917966">
              <a:lnSpc>
                <a:spcPts val="3609"/>
              </a:lnSpc>
              <a:tabLst>
                <a:tab pos="382486" algn="l"/>
                <a:tab pos="777721" algn="l"/>
              </a:tabLst>
              <a:defRPr/>
            </a:pPr>
            <a:r>
              <a:rPr lang="zh-CN" altLang="en-US" sz="2800" dirty="0" smtClean="0">
                <a:solidFill>
                  <a:srgbClr val="000000"/>
                </a:solidFill>
                <a:latin typeface="Times New Roman"/>
              </a:rPr>
              <a:t>	是一门关于门和线的艺术</a:t>
            </a:r>
          </a:p>
          <a:p>
            <a:pPr defTabSz="917966">
              <a:lnSpc>
                <a:spcPts val="3818"/>
              </a:lnSpc>
              <a:tabLst>
                <a:tab pos="382486" algn="l"/>
                <a:tab pos="777721" algn="l"/>
              </a:tabLst>
              <a:defRPr/>
            </a:pPr>
            <a:r>
              <a:rPr lang="zh-CN" altLang="en-US" sz="2800" dirty="0" smtClean="0">
                <a:solidFill>
                  <a:srgbClr val="000000"/>
                </a:solidFill>
                <a:latin typeface="Times New Roman"/>
              </a:rPr>
              <a:t>	</a:t>
            </a:r>
            <a:r>
              <a:rPr lang="en-US" altLang="zh-CN" sz="2800" dirty="0" smtClean="0">
                <a:solidFill>
                  <a:srgbClr val="000000"/>
                </a:solidFill>
                <a:latin typeface="Tahoma"/>
              </a:rPr>
              <a:t>A/D -&gt; </a:t>
            </a:r>
            <a:r>
              <a:rPr lang="zh-CN" altLang="en-US" sz="2800" dirty="0" smtClean="0">
                <a:solidFill>
                  <a:srgbClr val="000000"/>
                </a:solidFill>
                <a:latin typeface="Times New Roman"/>
              </a:rPr>
              <a:t>数字处理和存储 </a:t>
            </a:r>
            <a:r>
              <a:rPr lang="en-US" altLang="zh-CN" sz="2800" dirty="0" smtClean="0">
                <a:solidFill>
                  <a:srgbClr val="000000"/>
                </a:solidFill>
                <a:latin typeface="Tahoma"/>
              </a:rPr>
              <a:t>-&gt; D/A</a:t>
            </a:r>
          </a:p>
          <a:p>
            <a:pPr defTabSz="917966">
              <a:lnSpc>
                <a:spcPts val="3615"/>
              </a:lnSpc>
              <a:tabLst>
                <a:tab pos="382486" algn="l"/>
                <a:tab pos="777721"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数字处理</a:t>
            </a:r>
          </a:p>
          <a:p>
            <a:pPr defTabSz="917966">
              <a:lnSpc>
                <a:spcPts val="3184"/>
              </a:lnSpc>
              <a:tabLst>
                <a:tab pos="382486" algn="l"/>
                <a:tab pos="777721"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原理</a:t>
            </a:r>
          </a:p>
          <a:p>
            <a:pPr defTabSz="917966">
              <a:lnSpc>
                <a:spcPts val="3174"/>
              </a:lnSpc>
              <a:tabLst>
                <a:tab pos="382486" algn="l"/>
                <a:tab pos="777721" algn="l"/>
              </a:tabLst>
              <a:defRPr/>
            </a:pPr>
            <a:r>
              <a:rPr lang="zh-CN" altLang="en-US" sz="2400" dirty="0" smtClean="0">
                <a:solidFill>
                  <a:srgbClr val="000000"/>
                </a:solidFill>
                <a:latin typeface="Times New Roman"/>
              </a:rPr>
              <a:t>		方法（分析、设计和优化）</a:t>
            </a:r>
          </a:p>
          <a:p>
            <a:pPr defTabSz="917966">
              <a:lnSpc>
                <a:spcPts val="3174"/>
              </a:lnSpc>
              <a:tabLst>
                <a:tab pos="382486" algn="l"/>
                <a:tab pos="777721" algn="l"/>
              </a:tabLst>
              <a:defRPr/>
            </a:pPr>
            <a:r>
              <a:rPr lang="zh-CN" altLang="en-US" sz="2400" dirty="0" smtClean="0">
                <a:solidFill>
                  <a:srgbClr val="000000"/>
                </a:solidFill>
                <a:latin typeface="Times New Roman"/>
              </a:rPr>
              <a:t>		实现（器件）</a:t>
            </a:r>
          </a:p>
          <a:p>
            <a:pPr defTabSz="917966">
              <a:lnSpc>
                <a:spcPts val="3706"/>
              </a:lnSpc>
              <a:tabLst>
                <a:tab pos="382486" algn="l"/>
                <a:tab pos="777721"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掌握数字设计中的</a:t>
            </a:r>
          </a:p>
          <a:p>
            <a:pPr defTabSz="917966">
              <a:lnSpc>
                <a:spcPts val="3184"/>
              </a:lnSpc>
              <a:tabLst>
                <a:tab pos="382486" algn="l"/>
                <a:tab pos="777721"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最基础的知识</a:t>
            </a:r>
          </a:p>
          <a:p>
            <a:pPr defTabSz="917966">
              <a:lnSpc>
                <a:spcPts val="3174"/>
              </a:lnSpc>
              <a:tabLst>
                <a:tab pos="382486" algn="l"/>
                <a:tab pos="777721" algn="l"/>
              </a:tabLst>
              <a:defRPr/>
            </a:pPr>
            <a:r>
              <a:rPr lang="zh-CN" altLang="en-US" sz="2400" dirty="0" smtClean="0">
                <a:solidFill>
                  <a:srgbClr val="000000"/>
                </a:solidFill>
                <a:latin typeface="Times New Roman"/>
              </a:rPr>
              <a:t>		最基本的方法</a:t>
            </a:r>
            <a:endParaRPr lang="zh-CN" altLang="en-US" sz="2400" dirty="0">
              <a:solidFill>
                <a:srgbClr val="000000"/>
              </a:solidFill>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3"/>
          <p:cNvSpPr>
            <a:spLocks noGrp="1" noChangeArrowheads="1"/>
          </p:cNvSpPr>
          <p:nvPr>
            <p:ph type="body" idx="4294967295"/>
            <p:custDataLst>
              <p:tags r:id="rId1"/>
            </p:custDataLst>
          </p:nvPr>
        </p:nvSpPr>
        <p:spPr>
          <a:xfrm>
            <a:off x="914400" y="1143000"/>
            <a:ext cx="8229600" cy="4525963"/>
          </a:xfrm>
        </p:spPr>
        <p:txBody>
          <a:bodyPr>
            <a:normAutofit lnSpcReduction="10000"/>
          </a:bodyPr>
          <a:lstStyle/>
          <a:p>
            <a:pPr eaLnBrk="1" hangingPunct="1"/>
            <a:r>
              <a:rPr lang="en-US" b="1" dirty="0" smtClean="0"/>
              <a:t>Two discrete values:</a:t>
            </a:r>
          </a:p>
          <a:p>
            <a:pPr lvl="1" eaLnBrk="1" hangingPunct="1"/>
            <a:r>
              <a:rPr lang="en-US" dirty="0" smtClean="0"/>
              <a:t>1’s and 0’s</a:t>
            </a:r>
          </a:p>
          <a:p>
            <a:pPr lvl="1" eaLnBrk="1" hangingPunct="1"/>
            <a:r>
              <a:rPr lang="en-US" dirty="0" smtClean="0"/>
              <a:t>1, TRUE, HIGH</a:t>
            </a:r>
          </a:p>
          <a:p>
            <a:pPr lvl="1" eaLnBrk="1" hangingPunct="1"/>
            <a:r>
              <a:rPr lang="en-US" dirty="0" smtClean="0"/>
              <a:t>0, FALSE, LOW</a:t>
            </a:r>
          </a:p>
          <a:p>
            <a:pPr eaLnBrk="1" hangingPunct="1"/>
            <a:r>
              <a:rPr lang="en-US" b="1" dirty="0" smtClean="0"/>
              <a:t>1 and 0: </a:t>
            </a:r>
            <a:r>
              <a:rPr lang="en-US" dirty="0" smtClean="0"/>
              <a:t>voltage levels, rotating gears, fluid levels, etc. </a:t>
            </a:r>
          </a:p>
          <a:p>
            <a:pPr eaLnBrk="1" hangingPunct="1"/>
            <a:r>
              <a:rPr lang="en-US" dirty="0" smtClean="0"/>
              <a:t>Digital circuits use </a:t>
            </a:r>
            <a:r>
              <a:rPr lang="en-US" b="1" dirty="0" smtClean="0"/>
              <a:t>voltage</a:t>
            </a:r>
            <a:r>
              <a:rPr lang="en-US" dirty="0" smtClean="0"/>
              <a:t> levels to represent 1 and 0</a:t>
            </a:r>
            <a:endParaRPr lang="en-US" i="1" dirty="0" smtClean="0"/>
          </a:p>
          <a:p>
            <a:pPr eaLnBrk="1" hangingPunct="1"/>
            <a:r>
              <a:rPr lang="en-US" b="1" i="1" dirty="0" smtClean="0"/>
              <a:t>Bit</a:t>
            </a:r>
            <a:r>
              <a:rPr lang="en-US" b="1" dirty="0" smtClean="0"/>
              <a:t>:</a:t>
            </a:r>
            <a:r>
              <a:rPr lang="en-US" dirty="0" smtClean="0"/>
              <a:t> </a:t>
            </a:r>
            <a:r>
              <a:rPr lang="en-US" i="1" dirty="0" smtClean="0"/>
              <a:t>B</a:t>
            </a:r>
            <a:r>
              <a:rPr lang="en-US" dirty="0" smtClean="0"/>
              <a:t>inary dig</a:t>
            </a:r>
            <a:r>
              <a:rPr lang="en-US" i="1" dirty="0" smtClean="0"/>
              <a:t>it</a:t>
            </a:r>
            <a:endParaRPr lang="en-US" dirty="0" smtClean="0"/>
          </a:p>
          <a:p>
            <a:pPr eaLnBrk="1" hangingPunct="1">
              <a:buFontTx/>
              <a:buNone/>
            </a:pPr>
            <a:endParaRPr lang="en-US"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Digital Discipline: Binary Values</a:t>
            </a:r>
            <a:endParaRPr lang="en-US" sz="4400" dirty="0">
              <a:solidFill>
                <a:schemeClr val="bg1"/>
              </a:solidFill>
              <a:latin typeface="+mj-lt"/>
            </a:endParaRPr>
          </a:p>
        </p:txBody>
      </p:sp>
    </p:spTree>
    <p:extLst>
      <p:ext uri="{BB962C8B-B14F-4D97-AF65-F5344CB8AC3E}">
        <p14:creationId xmlns="" xmlns:p14="http://schemas.microsoft.com/office/powerpoint/2010/main" val="3457452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ChangeArrowheads="1"/>
          </p:cNvSpPr>
          <p:nvPr>
            <p:custDataLst>
              <p:tags r:id="rId1"/>
            </p:custDataLst>
          </p:nvPr>
        </p:nvSpPr>
        <p:spPr bwMode="auto">
          <a:xfrm>
            <a:off x="914400" y="1295400"/>
            <a:ext cx="49530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FontTx/>
              <a:buChar char="•"/>
            </a:pPr>
            <a:r>
              <a:rPr lang="en-US" sz="2400" dirty="0">
                <a:latin typeface="Times New Roman" pitchFamily="18" charset="0"/>
              </a:rPr>
              <a:t>Born to working class parents</a:t>
            </a:r>
          </a:p>
          <a:p>
            <a:pPr marL="342900" indent="-342900" algn="just">
              <a:spcBef>
                <a:spcPct val="20000"/>
              </a:spcBef>
              <a:buFontTx/>
              <a:buChar char="•"/>
            </a:pPr>
            <a:r>
              <a:rPr lang="en-US" sz="2400" dirty="0">
                <a:latin typeface="Times New Roman" pitchFamily="18" charset="0"/>
              </a:rPr>
              <a:t>Taught himself mathematics and joined the faculty of Queen’s College in Ireland. </a:t>
            </a:r>
          </a:p>
          <a:p>
            <a:pPr marL="342900" indent="-342900" algn="just">
              <a:spcBef>
                <a:spcPct val="20000"/>
              </a:spcBef>
              <a:buFontTx/>
              <a:buChar char="•"/>
            </a:pPr>
            <a:r>
              <a:rPr lang="en-US" sz="2400" dirty="0">
                <a:latin typeface="Times New Roman" pitchFamily="18" charset="0"/>
              </a:rPr>
              <a:t>Wrote </a:t>
            </a:r>
            <a:r>
              <a:rPr lang="en-US" sz="2400" i="1" dirty="0">
                <a:latin typeface="Times New Roman" pitchFamily="18" charset="0"/>
              </a:rPr>
              <a:t>An Investigation of the Laws of Thought</a:t>
            </a:r>
            <a:r>
              <a:rPr lang="en-US" sz="2400" dirty="0">
                <a:latin typeface="Times New Roman" pitchFamily="18" charset="0"/>
              </a:rPr>
              <a:t> (1854</a:t>
            </a:r>
            <a:r>
              <a:rPr lang="en-US" sz="2400" dirty="0" smtClean="0">
                <a:latin typeface="Times New Roman" pitchFamily="18" charset="0"/>
              </a:rPr>
              <a:t>)</a:t>
            </a:r>
          </a:p>
          <a:p>
            <a:pPr marL="342900" indent="-342900" algn="just">
              <a:spcBef>
                <a:spcPct val="20000"/>
              </a:spcBef>
            </a:pPr>
            <a:r>
              <a:rPr lang="en-US" sz="2400" dirty="0" smtClean="0">
                <a:latin typeface="Times New Roman" pitchFamily="18" charset="0"/>
              </a:rPr>
              <a:t>   -</a:t>
            </a:r>
            <a:r>
              <a:rPr lang="zh-CN" altLang="en-US" sz="2000" dirty="0" smtClean="0">
                <a:latin typeface="Times New Roman" pitchFamily="18" charset="0"/>
              </a:rPr>
              <a:t>这是他最著名的著作。在这本书中布尔介绍了现在以他的名字命名的布尔代数。</a:t>
            </a:r>
            <a:endParaRPr lang="en-US" sz="2000" dirty="0">
              <a:latin typeface="Times New Roman" pitchFamily="18" charset="0"/>
            </a:endParaRPr>
          </a:p>
          <a:p>
            <a:pPr marL="342900" indent="-342900" algn="just">
              <a:spcBef>
                <a:spcPct val="20000"/>
              </a:spcBef>
              <a:buFontTx/>
              <a:buChar char="•"/>
            </a:pPr>
            <a:r>
              <a:rPr lang="en-US" sz="2400" dirty="0">
                <a:latin typeface="Times New Roman" pitchFamily="18" charset="0"/>
              </a:rPr>
              <a:t>Introduced binary variables</a:t>
            </a:r>
          </a:p>
          <a:p>
            <a:pPr marL="342900" indent="-342900" algn="just">
              <a:spcBef>
                <a:spcPct val="20000"/>
              </a:spcBef>
              <a:buFontTx/>
              <a:buChar char="•"/>
            </a:pPr>
            <a:r>
              <a:rPr lang="en-US" sz="2400" dirty="0">
                <a:latin typeface="Times New Roman" pitchFamily="18" charset="0"/>
              </a:rPr>
              <a:t>Introduced the three fundamental logic operations: AND, OR, and NOT.</a:t>
            </a:r>
          </a:p>
        </p:txBody>
      </p:sp>
      <p:sp>
        <p:nvSpPr>
          <p:cNvPr id="3789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pic>
        <p:nvPicPr>
          <p:cNvPr id="37895" name="Picture 9"/>
          <p:cNvPicPr>
            <a:picLocks noChangeAspect="1" noChangeArrowheads="1"/>
          </p:cNvPicPr>
          <p:nvPr>
            <p:custDataLst>
              <p:tags r:id="rId3"/>
            </p:custDataLst>
          </p:nvPr>
        </p:nvPicPr>
        <p:blipFill>
          <a:blip r:embed="rId6" cstate="print">
            <a:extLst>
              <a:ext uri="{28A0092B-C50C-407E-A947-70E740481C1C}">
                <a14:useLocalDpi xmlns="" xmlns:a14="http://schemas.microsoft.com/office/drawing/2010/main" val="0"/>
              </a:ext>
            </a:extLst>
          </a:blip>
          <a:srcRect/>
          <a:stretch>
            <a:fillRect/>
          </a:stretch>
        </p:blipFill>
        <p:spPr bwMode="auto">
          <a:xfrm>
            <a:off x="6086475" y="1905000"/>
            <a:ext cx="2571750"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George Boole</a:t>
            </a:r>
            <a:r>
              <a:rPr lang="zh-CN" altLang="en-US" sz="2000" dirty="0" smtClean="0">
                <a:solidFill>
                  <a:schemeClr val="bg1"/>
                </a:solidFill>
                <a:latin typeface="+mj-lt"/>
              </a:rPr>
              <a:t>乔治</a:t>
            </a:r>
            <a:r>
              <a:rPr lang="en-US" altLang="zh-CN" sz="2000" dirty="0" smtClean="0">
                <a:solidFill>
                  <a:schemeClr val="bg1"/>
                </a:solidFill>
                <a:latin typeface="+mj-lt"/>
              </a:rPr>
              <a:t>·</a:t>
            </a:r>
            <a:r>
              <a:rPr lang="zh-CN" altLang="en-US" sz="2000" dirty="0" smtClean="0">
                <a:solidFill>
                  <a:schemeClr val="bg1"/>
                </a:solidFill>
                <a:latin typeface="+mj-lt"/>
              </a:rPr>
              <a:t>布尔</a:t>
            </a:r>
            <a:r>
              <a:rPr lang="en-US" sz="4400" dirty="0" smtClean="0">
                <a:solidFill>
                  <a:schemeClr val="bg1"/>
                </a:solidFill>
                <a:latin typeface="+mj-lt"/>
              </a:rPr>
              <a:t>, 1815-1864</a:t>
            </a:r>
            <a:endParaRPr lang="en-US" sz="4400" dirty="0">
              <a:solidFill>
                <a:schemeClr val="bg1"/>
              </a:solidFill>
              <a:latin typeface="+mj-lt"/>
            </a:endParaRPr>
          </a:p>
        </p:txBody>
      </p:sp>
    </p:spTree>
    <p:extLst>
      <p:ext uri="{BB962C8B-B14F-4D97-AF65-F5344CB8AC3E}">
        <p14:creationId xmlns="" xmlns:p14="http://schemas.microsoft.com/office/powerpoint/2010/main" val="387064679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4D.tmp"/>
          <p:cNvPicPr>
            <a:picLocks/>
          </p:cNvPicPr>
          <p:nvPr/>
        </p:nvPicPr>
        <p:blipFill>
          <a:blip r:embed="rId3"/>
          <a:stretch>
            <a:fillRect/>
          </a:stretch>
        </p:blipFill>
        <p:spPr>
          <a:xfrm>
            <a:off x="101883" y="523609"/>
            <a:ext cx="8596379" cy="932279"/>
          </a:xfrm>
          <a:prstGeom prst="rect">
            <a:avLst/>
          </a:prstGeom>
        </p:spPr>
      </p:pic>
      <p:sp>
        <p:nvSpPr>
          <p:cNvPr id="6" name="TextBox 5"/>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4</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484020"/>
            <a:ext cx="7699772" cy="5828841"/>
          </a:xfrm>
          <a:prstGeom prst="rect">
            <a:avLst/>
          </a:prstGeom>
          <a:noFill/>
        </p:spPr>
        <p:txBody>
          <a:bodyPr vert="horz" wrap="none" lIns="0" tIns="0" rIns="0" bIns="0" rtlCol="0">
            <a:spAutoFit/>
          </a:bodyPr>
          <a:lstStyle/>
          <a:p>
            <a:pPr defTabSz="917966">
              <a:lnSpc>
                <a:spcPts val="5325"/>
              </a:lnSpc>
              <a:tabLst>
                <a:tab pos="382486" algn="l"/>
                <a:tab pos="458983" algn="l"/>
                <a:tab pos="509981" algn="l"/>
                <a:tab pos="777721" algn="l"/>
              </a:tabLst>
              <a:defRPr/>
            </a:pPr>
            <a:r>
              <a:rPr lang="zh-CN" altLang="en-US" sz="4400" dirty="0" smtClean="0">
                <a:solidFill>
                  <a:srgbClr val="33339A"/>
                </a:solidFill>
                <a:latin typeface="Times New Roman"/>
              </a:rPr>
              <a:t>数字系统 </a:t>
            </a:r>
            <a:r>
              <a:rPr lang="en-US" altLang="zh-CN" sz="4400" dirty="0" smtClean="0">
                <a:solidFill>
                  <a:srgbClr val="33339A"/>
                </a:solidFill>
                <a:latin typeface="Times New Roman"/>
              </a:rPr>
              <a:t>- </a:t>
            </a:r>
            <a:r>
              <a:rPr lang="zh-CN" altLang="en-US" sz="3200" dirty="0" smtClean="0">
                <a:solidFill>
                  <a:srgbClr val="33339A"/>
                </a:solidFill>
                <a:latin typeface="Times New Roman"/>
              </a:rPr>
              <a:t>数制</a:t>
            </a:r>
          </a:p>
          <a:p>
            <a:pPr defTabSz="917966">
              <a:lnSpc>
                <a:spcPts val="1004"/>
              </a:lnSpc>
              <a:tabLst>
                <a:tab pos="382486" algn="l"/>
                <a:tab pos="458983" algn="l"/>
                <a:tab pos="509981"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458983" algn="l"/>
                <a:tab pos="509981" algn="l"/>
                <a:tab pos="777721" algn="l"/>
              </a:tabLst>
              <a:defRPr/>
            </a:pPr>
            <a:endParaRPr lang="zh-CN" altLang="en-US" sz="4400" dirty="0" smtClean="0">
              <a:solidFill>
                <a:srgbClr val="33339A"/>
              </a:solidFill>
              <a:latin typeface="Times New Roman"/>
            </a:endParaRPr>
          </a:p>
          <a:p>
            <a:pPr defTabSz="917966">
              <a:lnSpc>
                <a:spcPts val="3813"/>
              </a:lnSpc>
              <a:tabLst>
                <a:tab pos="382486" algn="l"/>
                <a:tab pos="458983" algn="l"/>
                <a:tab pos="509981" algn="l"/>
                <a:tab pos="777721"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数制（十进制）</a:t>
            </a:r>
          </a:p>
          <a:p>
            <a:pPr defTabSz="917966">
              <a:lnSpc>
                <a:spcPts val="3542"/>
              </a:lnSpc>
              <a:tabLst>
                <a:tab pos="382486" algn="l"/>
                <a:tab pos="458983" algn="l"/>
                <a:tab pos="509981" algn="l"/>
                <a:tab pos="777721"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符号的有序集</a:t>
            </a:r>
            <a:r>
              <a:rPr lang="en-US" altLang="zh-CN" sz="2400" dirty="0" smtClean="0">
                <a:solidFill>
                  <a:srgbClr val="000000"/>
                </a:solidFill>
                <a:latin typeface="Tahoma"/>
              </a:rPr>
              <a:t>(</a:t>
            </a:r>
            <a:r>
              <a:rPr lang="zh-CN" altLang="en-US" sz="2400" dirty="0" smtClean="0">
                <a:solidFill>
                  <a:srgbClr val="000000"/>
                </a:solidFill>
                <a:latin typeface="Times New Roman"/>
              </a:rPr>
              <a:t>数字集：</a:t>
            </a:r>
            <a:r>
              <a:rPr lang="en-US" altLang="zh-CN" sz="2400" dirty="0" smtClean="0">
                <a:solidFill>
                  <a:srgbClr val="000000"/>
                </a:solidFill>
                <a:latin typeface="Tahoma"/>
              </a:rPr>
              <a:t>0, 1, 2, 3, 4, 5, 6, 7, 8, 9)</a:t>
            </a:r>
          </a:p>
          <a:p>
            <a:pPr defTabSz="917966">
              <a:lnSpc>
                <a:spcPts val="3483"/>
              </a:lnSpc>
              <a:tabLst>
                <a:tab pos="382486" algn="l"/>
                <a:tab pos="458983" algn="l"/>
                <a:tab pos="509981" algn="l"/>
                <a:tab pos="777721" algn="l"/>
              </a:tabLst>
              <a:defRPr/>
            </a:pPr>
            <a:r>
              <a:rPr lang="en-US" altLang="zh-CN" sz="2400" dirty="0" smtClean="0">
                <a:solidFill>
                  <a:srgbClr val="000000"/>
                </a:solidFill>
                <a:latin typeface="Tahoma"/>
              </a:rPr>
              <a:t>				</a:t>
            </a:r>
            <a:r>
              <a:rPr lang="zh-CN" altLang="en-US" sz="2400" dirty="0" smtClean="0">
                <a:solidFill>
                  <a:srgbClr val="000000"/>
                </a:solidFill>
                <a:latin typeface="Times New Roman"/>
              </a:rPr>
              <a:t>关系（基本运算：加</a:t>
            </a:r>
            <a:r>
              <a:rPr lang="en-US" altLang="zh-CN" sz="2400" dirty="0" smtClean="0">
                <a:solidFill>
                  <a:srgbClr val="000000"/>
                </a:solidFill>
                <a:latin typeface="Tahoma"/>
              </a:rPr>
              <a:t>+</a:t>
            </a:r>
            <a:r>
              <a:rPr lang="zh-CN" altLang="en-US" sz="2400" dirty="0" smtClean="0">
                <a:solidFill>
                  <a:srgbClr val="000000"/>
                </a:solidFill>
                <a:latin typeface="Times New Roman"/>
              </a:rPr>
              <a:t>、减</a:t>
            </a:r>
            <a:r>
              <a:rPr lang="en-US" altLang="zh-CN" sz="2400" dirty="0" smtClean="0">
                <a:solidFill>
                  <a:srgbClr val="000000"/>
                </a:solidFill>
                <a:latin typeface="Tahoma"/>
              </a:rPr>
              <a:t>-</a:t>
            </a:r>
            <a:r>
              <a:rPr lang="zh-CN" altLang="en-US" sz="2400" dirty="0" smtClean="0">
                <a:solidFill>
                  <a:srgbClr val="000000"/>
                </a:solidFill>
                <a:latin typeface="Times New Roman"/>
              </a:rPr>
              <a:t>、乘</a:t>
            </a:r>
            <a:r>
              <a:rPr lang="en-US" altLang="zh-CN" sz="2000" dirty="0" smtClean="0">
                <a:solidFill>
                  <a:srgbClr val="000000"/>
                </a:solidFill>
                <a:latin typeface="Times New Roman"/>
              </a:rPr>
              <a:t>×</a:t>
            </a:r>
            <a:r>
              <a:rPr lang="zh-CN" altLang="en-US" sz="2000" dirty="0" smtClean="0">
                <a:solidFill>
                  <a:srgbClr val="000000"/>
                </a:solidFill>
                <a:latin typeface="Times New Roman"/>
              </a:rPr>
              <a:t>、</a:t>
            </a:r>
            <a:r>
              <a:rPr lang="zh-CN" altLang="en-US" sz="2400" dirty="0" smtClean="0">
                <a:solidFill>
                  <a:srgbClr val="000000"/>
                </a:solidFill>
                <a:latin typeface="Times New Roman"/>
              </a:rPr>
              <a:t>除</a:t>
            </a:r>
            <a:r>
              <a:rPr lang="en-US" altLang="zh-CN" sz="2400" dirty="0" smtClean="0">
                <a:solidFill>
                  <a:srgbClr val="000000"/>
                </a:solidFill>
                <a:latin typeface="Symbol"/>
              </a:rPr>
              <a:t>÷</a:t>
            </a:r>
            <a:r>
              <a:rPr lang="zh-CN" altLang="en-US" sz="2400" dirty="0" smtClean="0">
                <a:solidFill>
                  <a:srgbClr val="000000"/>
                </a:solidFill>
                <a:latin typeface="Times New Roman"/>
              </a:rPr>
              <a:t>）</a:t>
            </a:r>
          </a:p>
          <a:p>
            <a:pPr defTabSz="917966">
              <a:lnSpc>
                <a:spcPts val="1004"/>
              </a:lnSpc>
              <a:tabLst>
                <a:tab pos="382486" algn="l"/>
                <a:tab pos="458983" algn="l"/>
                <a:tab pos="509981" algn="l"/>
                <a:tab pos="777721" algn="l"/>
              </a:tabLst>
              <a:defRPr/>
            </a:pPr>
            <a:endParaRPr lang="zh-CN" altLang="en-US" sz="2400" dirty="0" smtClean="0">
              <a:solidFill>
                <a:srgbClr val="000000"/>
              </a:solidFill>
              <a:latin typeface="Times New Roman"/>
            </a:endParaRPr>
          </a:p>
          <a:p>
            <a:pPr defTabSz="917966">
              <a:lnSpc>
                <a:spcPts val="2952"/>
              </a:lnSpc>
              <a:tabLst>
                <a:tab pos="382486" algn="l"/>
                <a:tab pos="458983" algn="l"/>
                <a:tab pos="509981" algn="l"/>
                <a:tab pos="777721"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书写方法：</a:t>
            </a:r>
          </a:p>
          <a:p>
            <a:pPr defTabSz="917966">
              <a:lnSpc>
                <a:spcPts val="1004"/>
              </a:lnSpc>
              <a:tabLst>
                <a:tab pos="382486" algn="l"/>
                <a:tab pos="458983" algn="l"/>
                <a:tab pos="509981" algn="l"/>
                <a:tab pos="777721" algn="l"/>
              </a:tabLst>
              <a:defRPr/>
            </a:pPr>
            <a:endParaRPr lang="zh-CN" altLang="en-US" sz="2800" dirty="0" smtClean="0">
              <a:solidFill>
                <a:srgbClr val="000000"/>
              </a:solidFill>
              <a:latin typeface="Times New Roman"/>
            </a:endParaRPr>
          </a:p>
          <a:p>
            <a:pPr defTabSz="917966">
              <a:lnSpc>
                <a:spcPts val="1004"/>
              </a:lnSpc>
              <a:tabLst>
                <a:tab pos="382486" algn="l"/>
                <a:tab pos="458983" algn="l"/>
                <a:tab pos="509981" algn="l"/>
                <a:tab pos="777721" algn="l"/>
              </a:tabLst>
              <a:defRPr/>
            </a:pPr>
            <a:endParaRPr lang="zh-CN" altLang="en-US" sz="2800" dirty="0" smtClean="0">
              <a:solidFill>
                <a:srgbClr val="000000"/>
              </a:solidFill>
              <a:latin typeface="Times New Roman"/>
            </a:endParaRPr>
          </a:p>
          <a:p>
            <a:pPr defTabSz="917966">
              <a:lnSpc>
                <a:spcPts val="2224"/>
              </a:lnSpc>
              <a:tabLst>
                <a:tab pos="382486" algn="l"/>
                <a:tab pos="458983" algn="l"/>
                <a:tab pos="509981" algn="l"/>
                <a:tab pos="777721" algn="l"/>
              </a:tabLst>
              <a:defRPr/>
            </a:pPr>
            <a:r>
              <a:rPr lang="zh-CN" altLang="en-US" sz="2800" dirty="0" smtClean="0">
                <a:solidFill>
                  <a:srgbClr val="000000"/>
                </a:solidFill>
                <a:latin typeface="Times New Roman"/>
              </a:rPr>
              <a:t>			</a:t>
            </a:r>
            <a:r>
              <a:rPr lang="en-US" altLang="zh-CN" sz="2400" i="1" dirty="0" smtClean="0">
                <a:solidFill>
                  <a:srgbClr val="000000"/>
                </a:solidFill>
                <a:latin typeface="Times New Roman"/>
              </a:rPr>
              <a:t>N </a:t>
            </a:r>
            <a:r>
              <a:rPr lang="en-US" altLang="zh-CN" sz="2400" dirty="0" smtClean="0">
                <a:solidFill>
                  <a:srgbClr val="000000"/>
                </a:solidFill>
                <a:latin typeface="Times New Roman"/>
              </a:rPr>
              <a:t>= 2312.98</a:t>
            </a:r>
          </a:p>
          <a:p>
            <a:pPr defTabSz="917966">
              <a:lnSpc>
                <a:spcPts val="2712"/>
              </a:lnSpc>
              <a:tabLst>
                <a:tab pos="382486" algn="l"/>
                <a:tab pos="458983" algn="l"/>
                <a:tab pos="509981" algn="l"/>
                <a:tab pos="777721" algn="l"/>
              </a:tabLst>
              <a:defRPr/>
            </a:pPr>
            <a:r>
              <a:rPr lang="en-US" altLang="zh-CN" sz="2400" dirty="0" smtClean="0">
                <a:solidFill>
                  <a:srgbClr val="000000"/>
                </a:solidFill>
                <a:latin typeface="Times New Roman"/>
              </a:rPr>
              <a:t>				</a:t>
            </a:r>
            <a:r>
              <a:rPr lang="zh-CN" altLang="en-US" sz="2400" dirty="0" smtClean="0">
                <a:solidFill>
                  <a:srgbClr val="000000"/>
                </a:solidFill>
                <a:latin typeface="Times New Roman"/>
              </a:rPr>
              <a:t>多项式表示：</a:t>
            </a:r>
          </a:p>
          <a:p>
            <a:pPr defTabSz="917966">
              <a:lnSpc>
                <a:spcPts val="1004"/>
              </a:lnSpc>
              <a:tabLst>
                <a:tab pos="382486" algn="l"/>
                <a:tab pos="458983" algn="l"/>
                <a:tab pos="509981" algn="l"/>
                <a:tab pos="777721" algn="l"/>
              </a:tabLst>
              <a:defRPr/>
            </a:pPr>
            <a:endParaRPr lang="zh-CN" altLang="en-US" sz="2400" dirty="0" smtClean="0">
              <a:solidFill>
                <a:srgbClr val="000000"/>
              </a:solidFill>
              <a:latin typeface="Times New Roman"/>
            </a:endParaRPr>
          </a:p>
          <a:p>
            <a:pPr defTabSz="917966">
              <a:lnSpc>
                <a:spcPts val="3513"/>
              </a:lnSpc>
              <a:tabLst>
                <a:tab pos="382486" algn="l"/>
                <a:tab pos="458983" algn="l"/>
                <a:tab pos="509981" algn="l"/>
                <a:tab pos="777721" algn="l"/>
              </a:tabLst>
              <a:defRPr/>
            </a:pPr>
            <a:r>
              <a:rPr lang="zh-CN" altLang="en-US" sz="2400" dirty="0" smtClean="0">
                <a:solidFill>
                  <a:srgbClr val="000000"/>
                </a:solidFill>
                <a:latin typeface="Times New Roman"/>
              </a:rPr>
              <a:t>		</a:t>
            </a:r>
            <a:r>
              <a:rPr lang="en-US" altLang="zh-CN" sz="2400" i="1" dirty="0" smtClean="0">
                <a:solidFill>
                  <a:srgbClr val="000000"/>
                </a:solidFill>
                <a:latin typeface="Times New Roman"/>
              </a:rPr>
              <a:t>N </a:t>
            </a:r>
            <a:r>
              <a:rPr lang="en-US" altLang="zh-CN" sz="2400" dirty="0" smtClean="0">
                <a:solidFill>
                  <a:srgbClr val="000000"/>
                </a:solidFill>
                <a:latin typeface="Times New Roman"/>
              </a:rPr>
              <a:t>= 2×10</a:t>
            </a:r>
            <a:r>
              <a:rPr lang="en-US" altLang="zh-CN" sz="1600" dirty="0" smtClean="0">
                <a:solidFill>
                  <a:srgbClr val="000000"/>
                </a:solidFill>
                <a:latin typeface="Times New Roman"/>
              </a:rPr>
              <a:t>3</a:t>
            </a:r>
            <a:r>
              <a:rPr lang="en-US" altLang="zh-CN" sz="2400" dirty="0" smtClean="0">
                <a:solidFill>
                  <a:srgbClr val="000000"/>
                </a:solidFill>
                <a:latin typeface="Times New Roman"/>
              </a:rPr>
              <a:t>+3×10</a:t>
            </a:r>
            <a:r>
              <a:rPr lang="en-US" altLang="zh-CN" sz="1600" dirty="0" smtClean="0">
                <a:solidFill>
                  <a:srgbClr val="000000"/>
                </a:solidFill>
                <a:latin typeface="Times New Roman"/>
              </a:rPr>
              <a:t>2</a:t>
            </a:r>
            <a:r>
              <a:rPr lang="en-US" altLang="zh-CN" sz="2400" dirty="0" smtClean="0">
                <a:solidFill>
                  <a:srgbClr val="000000"/>
                </a:solidFill>
                <a:latin typeface="Times New Roman"/>
              </a:rPr>
              <a:t>+1×10</a:t>
            </a:r>
            <a:r>
              <a:rPr lang="en-US" altLang="zh-CN" sz="1600" dirty="0" smtClean="0">
                <a:solidFill>
                  <a:srgbClr val="000000"/>
                </a:solidFill>
                <a:latin typeface="Times New Roman"/>
              </a:rPr>
              <a:t>1</a:t>
            </a:r>
            <a:r>
              <a:rPr lang="en-US" altLang="zh-CN" sz="2400" dirty="0" smtClean="0">
                <a:solidFill>
                  <a:srgbClr val="000000"/>
                </a:solidFill>
                <a:latin typeface="Times New Roman"/>
              </a:rPr>
              <a:t>+2×10</a:t>
            </a:r>
            <a:r>
              <a:rPr lang="en-US" altLang="zh-CN" sz="1600" dirty="0" smtClean="0">
                <a:solidFill>
                  <a:srgbClr val="000000"/>
                </a:solidFill>
                <a:latin typeface="Times New Roman"/>
              </a:rPr>
              <a:t>0 </a:t>
            </a:r>
            <a:r>
              <a:rPr lang="en-US" altLang="zh-CN" sz="2400" dirty="0" smtClean="0">
                <a:solidFill>
                  <a:srgbClr val="000000"/>
                </a:solidFill>
                <a:latin typeface="Times New Roman"/>
              </a:rPr>
              <a:t>+9 ×10</a:t>
            </a:r>
            <a:r>
              <a:rPr lang="en-US" altLang="zh-CN" sz="1600" dirty="0" smtClean="0">
                <a:solidFill>
                  <a:srgbClr val="000000"/>
                </a:solidFill>
                <a:latin typeface="Times New Roman"/>
              </a:rPr>
              <a:t>-1</a:t>
            </a:r>
            <a:r>
              <a:rPr lang="en-US" altLang="zh-CN" sz="2400" dirty="0" smtClean="0">
                <a:solidFill>
                  <a:srgbClr val="000000"/>
                </a:solidFill>
                <a:latin typeface="Times New Roman"/>
              </a:rPr>
              <a:t>+8×10</a:t>
            </a:r>
            <a:r>
              <a:rPr lang="en-US" altLang="zh-CN" sz="1600" dirty="0" smtClean="0">
                <a:solidFill>
                  <a:srgbClr val="000000"/>
                </a:solidFill>
                <a:latin typeface="Times New Roman"/>
              </a:rPr>
              <a:t>-2</a:t>
            </a:r>
          </a:p>
          <a:p>
            <a:pPr defTabSz="917966">
              <a:lnSpc>
                <a:spcPts val="2410"/>
              </a:lnSpc>
              <a:tabLst>
                <a:tab pos="382486" algn="l"/>
                <a:tab pos="458983" algn="l"/>
                <a:tab pos="509981" algn="l"/>
                <a:tab pos="777721" algn="l"/>
              </a:tabLst>
              <a:defRPr/>
            </a:pPr>
            <a:r>
              <a:rPr lang="en-US" altLang="zh-CN" sz="1600" dirty="0" smtClean="0">
                <a:solidFill>
                  <a:srgbClr val="000000"/>
                </a:solidFill>
                <a:latin typeface="Times New Roman"/>
              </a:rPr>
              <a:t>				</a:t>
            </a:r>
            <a:r>
              <a:rPr lang="zh-CN" altLang="en-US" sz="2400" dirty="0" smtClean="0">
                <a:solidFill>
                  <a:srgbClr val="000000"/>
                </a:solidFill>
                <a:latin typeface="Times New Roman"/>
              </a:rPr>
              <a:t>一般的表示方法（按位记数法）：</a:t>
            </a:r>
          </a:p>
          <a:p>
            <a:pPr defTabSz="917966">
              <a:lnSpc>
                <a:spcPts val="1004"/>
              </a:lnSpc>
              <a:tabLst>
                <a:tab pos="382486" algn="l"/>
                <a:tab pos="458983" algn="l"/>
                <a:tab pos="509981" algn="l"/>
                <a:tab pos="777721" algn="l"/>
              </a:tabLst>
              <a:defRPr/>
            </a:pPr>
            <a:endParaRPr lang="zh-CN" altLang="en-US" sz="2400" dirty="0" smtClean="0">
              <a:solidFill>
                <a:srgbClr val="000000"/>
              </a:solidFill>
              <a:latin typeface="Times New Roman"/>
            </a:endParaRPr>
          </a:p>
          <a:p>
            <a:pPr defTabSz="917966">
              <a:lnSpc>
                <a:spcPts val="1004"/>
              </a:lnSpc>
              <a:tabLst>
                <a:tab pos="382486" algn="l"/>
                <a:tab pos="458983" algn="l"/>
                <a:tab pos="509981" algn="l"/>
                <a:tab pos="777721" algn="l"/>
              </a:tabLst>
              <a:defRPr/>
            </a:pPr>
            <a:endParaRPr lang="zh-CN" altLang="en-US" sz="2400" dirty="0" smtClean="0">
              <a:solidFill>
                <a:srgbClr val="000000"/>
              </a:solidFill>
              <a:latin typeface="Times New Roman"/>
            </a:endParaRPr>
          </a:p>
          <a:p>
            <a:pPr defTabSz="917966">
              <a:lnSpc>
                <a:spcPts val="3239"/>
              </a:lnSpc>
              <a:tabLst>
                <a:tab pos="382486" algn="l"/>
                <a:tab pos="458983" algn="l"/>
                <a:tab pos="509981" algn="l"/>
                <a:tab pos="777721" algn="l"/>
              </a:tabLst>
              <a:defRPr/>
            </a:pPr>
            <a:r>
              <a:rPr lang="zh-CN" altLang="en-US" sz="2400" dirty="0" smtClean="0">
                <a:solidFill>
                  <a:srgbClr val="000000"/>
                </a:solidFill>
                <a:latin typeface="Times New Roman"/>
              </a:rPr>
              <a:t>		</a:t>
            </a:r>
            <a:r>
              <a:rPr lang="en-US" altLang="zh-CN" sz="2400" i="1" dirty="0" smtClean="0">
                <a:solidFill>
                  <a:srgbClr val="000000"/>
                </a:solidFill>
                <a:latin typeface="Times New Roman"/>
              </a:rPr>
              <a:t>N </a:t>
            </a:r>
            <a:r>
              <a:rPr lang="en-US" altLang="zh-CN" sz="2400" dirty="0" smtClean="0">
                <a:solidFill>
                  <a:srgbClr val="000000"/>
                </a:solidFill>
                <a:latin typeface="Times New Roman"/>
              </a:rPr>
              <a:t>= </a:t>
            </a:r>
            <a:r>
              <a:rPr lang="en-US" altLang="zh-CN" sz="2400" i="1" dirty="0" smtClean="0">
                <a:solidFill>
                  <a:srgbClr val="000000"/>
                </a:solidFill>
                <a:latin typeface="Times New Roman"/>
              </a:rPr>
              <a:t>a</a:t>
            </a:r>
            <a:r>
              <a:rPr lang="en-US" altLang="zh-CN" sz="1600" i="1" dirty="0" smtClean="0">
                <a:solidFill>
                  <a:srgbClr val="000000"/>
                </a:solidFill>
                <a:latin typeface="Times New Roman"/>
              </a:rPr>
              <a:t>n</a:t>
            </a:r>
            <a:r>
              <a:rPr lang="en-US" altLang="zh-CN" sz="1600" dirty="0" smtClean="0">
                <a:solidFill>
                  <a:srgbClr val="000000"/>
                </a:solidFill>
                <a:latin typeface="Times New Roman"/>
              </a:rPr>
              <a:t>-1</a:t>
            </a:r>
            <a:r>
              <a:rPr lang="en-US" altLang="zh-CN" sz="2400" i="1" dirty="0" smtClean="0">
                <a:solidFill>
                  <a:srgbClr val="000000"/>
                </a:solidFill>
                <a:latin typeface="Times New Roman"/>
              </a:rPr>
              <a:t>a</a:t>
            </a:r>
            <a:r>
              <a:rPr lang="en-US" altLang="zh-CN" sz="1600" i="1" dirty="0" smtClean="0">
                <a:solidFill>
                  <a:srgbClr val="000000"/>
                </a:solidFill>
                <a:latin typeface="Times New Roman"/>
              </a:rPr>
              <a:t>n</a:t>
            </a:r>
            <a:r>
              <a:rPr lang="en-US" altLang="zh-CN" sz="1600" dirty="0" smtClean="0">
                <a:solidFill>
                  <a:srgbClr val="000000"/>
                </a:solidFill>
                <a:latin typeface="Times New Roman"/>
              </a:rPr>
              <a:t>-2</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1</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0</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-1</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-2</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a:t>
            </a:r>
            <a:r>
              <a:rPr lang="en-US" altLang="zh-CN" sz="1600" i="1" dirty="0" smtClean="0">
                <a:solidFill>
                  <a:srgbClr val="000000"/>
                </a:solidFill>
                <a:latin typeface="Times New Roman"/>
              </a:rPr>
              <a:t>m</a:t>
            </a:r>
          </a:p>
          <a:p>
            <a:pPr defTabSz="917966">
              <a:lnSpc>
                <a:spcPts val="1004"/>
              </a:lnSpc>
              <a:tabLst>
                <a:tab pos="382486" algn="l"/>
                <a:tab pos="458983" algn="l"/>
                <a:tab pos="509981" algn="l"/>
                <a:tab pos="777721" algn="l"/>
              </a:tabLst>
              <a:defRPr/>
            </a:pPr>
            <a:endParaRPr lang="en-US" altLang="zh-CN" sz="1600" i="1" dirty="0" smtClean="0">
              <a:solidFill>
                <a:srgbClr val="000000"/>
              </a:solidFill>
              <a:latin typeface="Times New Roman"/>
            </a:endParaRPr>
          </a:p>
          <a:p>
            <a:pPr defTabSz="917966">
              <a:lnSpc>
                <a:spcPts val="3212"/>
              </a:lnSpc>
              <a:tabLst>
                <a:tab pos="382486" algn="l"/>
                <a:tab pos="458983" algn="l"/>
                <a:tab pos="509981" algn="l"/>
                <a:tab pos="777721" algn="l"/>
              </a:tabLst>
              <a:defRPr/>
            </a:pPr>
            <a:r>
              <a:rPr lang="en-US" altLang="zh-CN" sz="1600" i="1" dirty="0" smtClean="0">
                <a:solidFill>
                  <a:srgbClr val="000000"/>
                </a:solidFill>
                <a:latin typeface="Times New Roman"/>
              </a:rPr>
              <a:t>		</a:t>
            </a:r>
            <a:r>
              <a:rPr lang="en-US" altLang="zh-CN" sz="2400" i="1" dirty="0" smtClean="0">
                <a:solidFill>
                  <a:srgbClr val="000000"/>
                </a:solidFill>
                <a:latin typeface="Times New Roman"/>
              </a:rPr>
              <a:t>N </a:t>
            </a:r>
            <a:r>
              <a:rPr lang="en-US" altLang="zh-CN" sz="2400" dirty="0" smtClean="0">
                <a:solidFill>
                  <a:srgbClr val="000000"/>
                </a:solidFill>
                <a:latin typeface="Times New Roman"/>
              </a:rPr>
              <a:t>= </a:t>
            </a:r>
            <a:r>
              <a:rPr lang="en-US" altLang="zh-CN" sz="2400" i="1" dirty="0" smtClean="0">
                <a:solidFill>
                  <a:srgbClr val="000000"/>
                </a:solidFill>
                <a:latin typeface="Times New Roman"/>
              </a:rPr>
              <a:t>a</a:t>
            </a:r>
            <a:r>
              <a:rPr lang="en-US" altLang="zh-CN" sz="1600" i="1" dirty="0" smtClean="0">
                <a:solidFill>
                  <a:srgbClr val="000000"/>
                </a:solidFill>
                <a:latin typeface="Times New Roman"/>
              </a:rPr>
              <a:t>n</a:t>
            </a:r>
            <a:r>
              <a:rPr lang="en-US" altLang="zh-CN" sz="1600" dirty="0" smtClean="0">
                <a:solidFill>
                  <a:srgbClr val="000000"/>
                </a:solidFill>
                <a:latin typeface="Times New Roman"/>
              </a:rPr>
              <a:t>-1</a:t>
            </a:r>
            <a:r>
              <a:rPr lang="en-US" altLang="zh-CN" sz="2400" dirty="0" smtClean="0">
                <a:solidFill>
                  <a:srgbClr val="000000"/>
                </a:solidFill>
                <a:latin typeface="Times New Roman"/>
              </a:rPr>
              <a:t>×10</a:t>
            </a:r>
            <a:r>
              <a:rPr lang="en-US" altLang="zh-CN" sz="1600" i="1" dirty="0" smtClean="0">
                <a:solidFill>
                  <a:srgbClr val="000000"/>
                </a:solidFill>
                <a:latin typeface="Times New Roman"/>
              </a:rPr>
              <a:t>n</a:t>
            </a:r>
            <a:r>
              <a:rPr lang="en-US" altLang="zh-CN" sz="1600" dirty="0" smtClean="0">
                <a:solidFill>
                  <a:srgbClr val="000000"/>
                </a:solidFill>
                <a:latin typeface="Times New Roman"/>
              </a:rPr>
              <a:t>-1</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0</a:t>
            </a:r>
            <a:r>
              <a:rPr lang="en-US" altLang="zh-CN" sz="2400" dirty="0" smtClean="0">
                <a:solidFill>
                  <a:srgbClr val="000000"/>
                </a:solidFill>
                <a:latin typeface="Times New Roman"/>
              </a:rPr>
              <a:t>×10</a:t>
            </a:r>
            <a:r>
              <a:rPr lang="en-US" altLang="zh-CN" sz="1600" dirty="0" smtClean="0">
                <a:solidFill>
                  <a:srgbClr val="000000"/>
                </a:solidFill>
                <a:latin typeface="Times New Roman"/>
              </a:rPr>
              <a:t>0 </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dirty="0" smtClean="0">
                <a:solidFill>
                  <a:srgbClr val="000000"/>
                </a:solidFill>
                <a:latin typeface="Times New Roman"/>
              </a:rPr>
              <a:t>-1 </a:t>
            </a:r>
            <a:r>
              <a:rPr lang="en-US" altLang="zh-CN" sz="2400" dirty="0" smtClean="0">
                <a:solidFill>
                  <a:srgbClr val="000000"/>
                </a:solidFill>
                <a:latin typeface="Times New Roman"/>
              </a:rPr>
              <a:t>×10</a:t>
            </a:r>
            <a:r>
              <a:rPr lang="en-US" altLang="zh-CN" sz="1600" dirty="0" smtClean="0">
                <a:solidFill>
                  <a:srgbClr val="000000"/>
                </a:solidFill>
                <a:latin typeface="Times New Roman"/>
              </a:rPr>
              <a:t>-1</a:t>
            </a:r>
            <a:r>
              <a:rPr lang="en-US" altLang="zh-CN" sz="2400" dirty="0" smtClean="0">
                <a:solidFill>
                  <a:srgbClr val="000000"/>
                </a:solidFill>
                <a:latin typeface="Times New Roman"/>
              </a:rPr>
              <a:t>+…+</a:t>
            </a:r>
            <a:r>
              <a:rPr lang="en-US" altLang="zh-CN" sz="2400" i="1" dirty="0" smtClean="0">
                <a:solidFill>
                  <a:srgbClr val="000000"/>
                </a:solidFill>
                <a:latin typeface="Times New Roman"/>
              </a:rPr>
              <a:t>a</a:t>
            </a:r>
            <a:r>
              <a:rPr lang="en-US" altLang="zh-CN" sz="1600" i="1" dirty="0" smtClean="0">
                <a:solidFill>
                  <a:srgbClr val="000000"/>
                </a:solidFill>
                <a:latin typeface="Times New Roman"/>
              </a:rPr>
              <a:t>-m</a:t>
            </a:r>
            <a:r>
              <a:rPr lang="en-US" altLang="zh-CN" sz="2400" dirty="0" smtClean="0">
                <a:solidFill>
                  <a:srgbClr val="000000"/>
                </a:solidFill>
                <a:latin typeface="Times New Roman"/>
              </a:rPr>
              <a:t>×10</a:t>
            </a:r>
            <a:r>
              <a:rPr lang="en-US" altLang="zh-CN" sz="1600" dirty="0" smtClean="0">
                <a:solidFill>
                  <a:srgbClr val="000000"/>
                </a:solidFill>
                <a:latin typeface="Times New Roman"/>
              </a:rPr>
              <a:t>-</a:t>
            </a:r>
            <a:r>
              <a:rPr lang="en-US" altLang="zh-CN" sz="1600" i="1" dirty="0" smtClean="0">
                <a:solidFill>
                  <a:srgbClr val="000000"/>
                </a:solidFill>
                <a:latin typeface="Times New Roman"/>
              </a:rPr>
              <a:t>m</a:t>
            </a:r>
            <a:endParaRPr lang="zh-CN" altLang="en-US" sz="1600" i="1" dirty="0">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610600" cy="990600"/>
          </a:xfrm>
        </p:spPr>
        <p:txBody>
          <a:bodyPr/>
          <a:lstStyle/>
          <a:p>
            <a:r>
              <a:rPr lang="en-US" altLang="zh-CN" sz="3600">
                <a:latin typeface="Arial"/>
              </a:rPr>
              <a:t>“</a:t>
            </a:r>
            <a:r>
              <a:rPr lang="zh-CN" altLang="en-US" sz="3600"/>
              <a:t>数字逻辑</a:t>
            </a:r>
            <a:r>
              <a:rPr lang="zh-CN" altLang="en-US" sz="3600">
                <a:latin typeface="Arial"/>
              </a:rPr>
              <a:t>”</a:t>
            </a:r>
            <a:r>
              <a:rPr lang="zh-CN" altLang="en-US" sz="3600"/>
              <a:t>是计算机硬件技术系列的基础</a:t>
            </a:r>
          </a:p>
        </p:txBody>
      </p:sp>
      <p:graphicFrame>
        <p:nvGraphicFramePr>
          <p:cNvPr id="55299" name="Group 3"/>
          <p:cNvGraphicFramePr>
            <a:graphicFrameLocks noGrp="1"/>
          </p:cNvGraphicFramePr>
          <p:nvPr>
            <p:ph sz="half" idx="1"/>
          </p:nvPr>
        </p:nvGraphicFramePr>
        <p:xfrm>
          <a:off x="1258888" y="1865313"/>
          <a:ext cx="4222750" cy="701040"/>
        </p:xfrm>
        <a:graphic>
          <a:graphicData uri="http://schemas.openxmlformats.org/drawingml/2006/table">
            <a:tbl>
              <a:tblPr/>
              <a:tblGrid>
                <a:gridCol w="4222750"/>
              </a:tblGrid>
              <a:tr h="6810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40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ea typeface="宋体" charset="-122"/>
                        </a:rPr>
                        <a:t>计算机系统结构</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305" name="Group 9"/>
          <p:cNvGraphicFramePr>
            <a:graphicFrameLocks noGrp="1"/>
          </p:cNvGraphicFramePr>
          <p:nvPr>
            <p:ph sz="quarter" idx="2"/>
          </p:nvPr>
        </p:nvGraphicFramePr>
        <p:xfrm>
          <a:off x="1258888" y="3513138"/>
          <a:ext cx="4249737" cy="719138"/>
        </p:xfrm>
        <a:graphic>
          <a:graphicData uri="http://schemas.openxmlformats.org/drawingml/2006/table">
            <a:tbl>
              <a:tblPr/>
              <a:tblGrid>
                <a:gridCol w="4249737"/>
              </a:tblGrid>
              <a:tr h="719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40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ea typeface="宋体" charset="-122"/>
                        </a:rPr>
                        <a:t>计算机组成原理</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311" name="Group 15"/>
          <p:cNvGraphicFramePr>
            <a:graphicFrameLocks noGrp="1"/>
          </p:cNvGraphicFramePr>
          <p:nvPr>
            <p:ph sz="quarter" idx="3"/>
          </p:nvPr>
        </p:nvGraphicFramePr>
        <p:xfrm>
          <a:off x="1547813" y="5084763"/>
          <a:ext cx="3702050" cy="701040"/>
        </p:xfrm>
        <a:graphic>
          <a:graphicData uri="http://schemas.openxmlformats.org/drawingml/2006/table">
            <a:tbl>
              <a:tblPr/>
              <a:tblGrid>
                <a:gridCol w="3702050"/>
              </a:tblGrid>
              <a:tr h="6461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4000" b="0" i="0" u="none" strike="noStrike" cap="none" normalizeH="0" baseline="0" smtClean="0">
                          <a:ln>
                            <a:noFill/>
                          </a:ln>
                          <a:solidFill>
                            <a:schemeClr val="tx1"/>
                          </a:solidFill>
                          <a:effectLst>
                            <a:outerShdw blurRad="38100" dist="38100" dir="2700000" algn="tl">
                              <a:srgbClr val="000000"/>
                            </a:outerShdw>
                          </a:effectLst>
                          <a:latin typeface="Tahoma" pitchFamily="34" charset="0"/>
                          <a:ea typeface="宋体" charset="-122"/>
                        </a:rPr>
                        <a:t>数字逻辑</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5317" name="Picture 21" descr="BD21298_"/>
          <p:cNvPicPr>
            <a:picLocks noChangeAspect="1" noChangeArrowheads="1"/>
          </p:cNvPicPr>
          <p:nvPr/>
        </p:nvPicPr>
        <p:blipFill>
          <a:blip r:embed="rId2"/>
          <a:srcRect/>
          <a:stretch>
            <a:fillRect/>
          </a:stretch>
        </p:blipFill>
        <p:spPr bwMode="auto">
          <a:xfrm>
            <a:off x="2971800" y="2709863"/>
            <a:ext cx="790575" cy="790575"/>
          </a:xfrm>
          <a:prstGeom prst="rect">
            <a:avLst/>
          </a:prstGeom>
          <a:noFill/>
        </p:spPr>
      </p:pic>
      <p:pic>
        <p:nvPicPr>
          <p:cNvPr id="55318" name="Picture 22" descr="BD21298_"/>
          <p:cNvPicPr>
            <a:picLocks noChangeAspect="1" noChangeArrowheads="1"/>
          </p:cNvPicPr>
          <p:nvPr/>
        </p:nvPicPr>
        <p:blipFill>
          <a:blip r:embed="rId2"/>
          <a:srcRect/>
          <a:stretch>
            <a:fillRect/>
          </a:stretch>
        </p:blipFill>
        <p:spPr bwMode="auto">
          <a:xfrm>
            <a:off x="2987675" y="4294188"/>
            <a:ext cx="790575" cy="790575"/>
          </a:xfrm>
          <a:prstGeom prst="rect">
            <a:avLst/>
          </a:prstGeom>
          <a:noFill/>
        </p:spPr>
      </p:pic>
      <p:sp>
        <p:nvSpPr>
          <p:cNvPr id="55319" name="Text Box 23"/>
          <p:cNvSpPr txBox="1">
            <a:spLocks noChangeArrowheads="1"/>
          </p:cNvSpPr>
          <p:nvPr/>
        </p:nvSpPr>
        <p:spPr bwMode="auto">
          <a:xfrm>
            <a:off x="5867400" y="1752600"/>
            <a:ext cx="2881313" cy="1160463"/>
          </a:xfrm>
          <a:prstGeom prst="rect">
            <a:avLst/>
          </a:prstGeom>
          <a:noFill/>
          <a:ln w="9525">
            <a:noFill/>
            <a:miter lim="800000"/>
            <a:headEnd/>
            <a:tailEnd/>
          </a:ln>
          <a:effectLst/>
        </p:spPr>
        <p:txBody>
          <a:bodyPr>
            <a:spAutoFit/>
          </a:bodyPr>
          <a:lstStyle/>
          <a:p>
            <a:pPr>
              <a:spcBef>
                <a:spcPct val="50000"/>
              </a:spcBef>
            </a:pPr>
            <a:r>
              <a:rPr lang="zh-CN" altLang="en-US" sz="2800"/>
              <a:t>计算机系统的</a:t>
            </a:r>
          </a:p>
          <a:p>
            <a:pPr>
              <a:spcBef>
                <a:spcPct val="50000"/>
              </a:spcBef>
            </a:pPr>
            <a:r>
              <a:rPr lang="zh-CN" altLang="en-US" sz="2800"/>
              <a:t>软硬件功能分配</a:t>
            </a:r>
          </a:p>
        </p:txBody>
      </p:sp>
      <p:sp>
        <p:nvSpPr>
          <p:cNvPr id="55320" name="Text Box 24"/>
          <p:cNvSpPr txBox="1">
            <a:spLocks noChangeArrowheads="1"/>
          </p:cNvSpPr>
          <p:nvPr/>
        </p:nvSpPr>
        <p:spPr bwMode="auto">
          <a:xfrm>
            <a:off x="5867400" y="3429000"/>
            <a:ext cx="2881313" cy="2443163"/>
          </a:xfrm>
          <a:prstGeom prst="rect">
            <a:avLst/>
          </a:prstGeom>
          <a:noFill/>
          <a:ln w="9525">
            <a:noFill/>
            <a:miter lim="800000"/>
            <a:headEnd/>
            <a:tailEnd/>
          </a:ln>
          <a:effectLst/>
        </p:spPr>
        <p:txBody>
          <a:bodyPr>
            <a:spAutoFit/>
          </a:bodyPr>
          <a:lstStyle/>
          <a:p>
            <a:pPr>
              <a:spcBef>
                <a:spcPct val="50000"/>
              </a:spcBef>
            </a:pPr>
            <a:r>
              <a:rPr lang="zh-CN" altLang="en-US" sz="2800"/>
              <a:t>计算机系统的</a:t>
            </a:r>
          </a:p>
          <a:p>
            <a:pPr>
              <a:spcBef>
                <a:spcPct val="50000"/>
              </a:spcBef>
            </a:pPr>
            <a:r>
              <a:rPr lang="zh-CN" altLang="en-US" sz="2800"/>
              <a:t>逻辑实现</a:t>
            </a:r>
          </a:p>
          <a:p>
            <a:pPr>
              <a:spcBef>
                <a:spcPct val="50000"/>
              </a:spcBef>
            </a:pPr>
            <a:r>
              <a:rPr lang="zh-CN" altLang="en-US" sz="2800"/>
              <a:t>计算机组成的</a:t>
            </a:r>
          </a:p>
          <a:p>
            <a:pPr>
              <a:spcBef>
                <a:spcPct val="50000"/>
              </a:spcBef>
            </a:pPr>
            <a:r>
              <a:rPr lang="zh-CN" altLang="en-US" sz="2800"/>
              <a:t>物理实现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11"/>
                                        </p:tgtEl>
                                        <p:attrNameLst>
                                          <p:attrName>style.visibility</p:attrName>
                                        </p:attrNameLst>
                                      </p:cBhvr>
                                      <p:to>
                                        <p:strVal val="visible"/>
                                      </p:to>
                                    </p:set>
                                    <p:animEffect transition="in" filter="blinds(horizontal)">
                                      <p:cBhvr>
                                        <p:cTn id="7" dur="500"/>
                                        <p:tgtEl>
                                          <p:spTgt spid="553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318"/>
                                        </p:tgtEl>
                                        <p:attrNameLst>
                                          <p:attrName>style.visibility</p:attrName>
                                        </p:attrNameLst>
                                      </p:cBhvr>
                                      <p:to>
                                        <p:strVal val="visible"/>
                                      </p:to>
                                    </p:set>
                                    <p:anim calcmode="lin" valueType="num">
                                      <p:cBhvr additive="base">
                                        <p:cTn id="12" dur="500" fill="hold"/>
                                        <p:tgtEl>
                                          <p:spTgt spid="55318"/>
                                        </p:tgtEl>
                                        <p:attrNameLst>
                                          <p:attrName>ppt_x</p:attrName>
                                        </p:attrNameLst>
                                      </p:cBhvr>
                                      <p:tavLst>
                                        <p:tav tm="0">
                                          <p:val>
                                            <p:strVal val="0-#ppt_w/2"/>
                                          </p:val>
                                        </p:tav>
                                        <p:tav tm="100000">
                                          <p:val>
                                            <p:strVal val="#ppt_x"/>
                                          </p:val>
                                        </p:tav>
                                      </p:tavLst>
                                    </p:anim>
                                    <p:anim calcmode="lin" valueType="num">
                                      <p:cBhvr additive="base">
                                        <p:cTn id="13" dur="500" fill="hold"/>
                                        <p:tgtEl>
                                          <p:spTgt spid="553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5305"/>
                                        </p:tgtEl>
                                        <p:attrNameLst>
                                          <p:attrName>style.visibility</p:attrName>
                                        </p:attrNameLst>
                                      </p:cBhvr>
                                      <p:to>
                                        <p:strVal val="visible"/>
                                      </p:to>
                                    </p:set>
                                    <p:animEffect transition="in" filter="blinds(horizontal)">
                                      <p:cBhvr>
                                        <p:cTn id="18" dur="500"/>
                                        <p:tgtEl>
                                          <p:spTgt spid="5530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5320"/>
                                        </p:tgtEl>
                                        <p:attrNameLst>
                                          <p:attrName>style.visibility</p:attrName>
                                        </p:attrNameLst>
                                      </p:cBhvr>
                                      <p:to>
                                        <p:strVal val="visible"/>
                                      </p:to>
                                    </p:set>
                                    <p:anim calcmode="lin" valueType="num">
                                      <p:cBhvr additive="base">
                                        <p:cTn id="23" dur="500" fill="hold"/>
                                        <p:tgtEl>
                                          <p:spTgt spid="55320"/>
                                        </p:tgtEl>
                                        <p:attrNameLst>
                                          <p:attrName>ppt_x</p:attrName>
                                        </p:attrNameLst>
                                      </p:cBhvr>
                                      <p:tavLst>
                                        <p:tav tm="0">
                                          <p:val>
                                            <p:strVal val="1+#ppt_w/2"/>
                                          </p:val>
                                        </p:tav>
                                        <p:tav tm="100000">
                                          <p:val>
                                            <p:strVal val="#ppt_x"/>
                                          </p:val>
                                        </p:tav>
                                      </p:tavLst>
                                    </p:anim>
                                    <p:anim calcmode="lin" valueType="num">
                                      <p:cBhvr additive="base">
                                        <p:cTn id="24" dur="500" fill="hold"/>
                                        <p:tgtEl>
                                          <p:spTgt spid="5532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5317"/>
                                        </p:tgtEl>
                                        <p:attrNameLst>
                                          <p:attrName>style.visibility</p:attrName>
                                        </p:attrNameLst>
                                      </p:cBhvr>
                                      <p:to>
                                        <p:strVal val="visible"/>
                                      </p:to>
                                    </p:set>
                                    <p:anim calcmode="lin" valueType="num">
                                      <p:cBhvr additive="base">
                                        <p:cTn id="29" dur="500" fill="hold"/>
                                        <p:tgtEl>
                                          <p:spTgt spid="55317"/>
                                        </p:tgtEl>
                                        <p:attrNameLst>
                                          <p:attrName>ppt_x</p:attrName>
                                        </p:attrNameLst>
                                      </p:cBhvr>
                                      <p:tavLst>
                                        <p:tav tm="0">
                                          <p:val>
                                            <p:strVal val="0-#ppt_w/2"/>
                                          </p:val>
                                        </p:tav>
                                        <p:tav tm="100000">
                                          <p:val>
                                            <p:strVal val="#ppt_x"/>
                                          </p:val>
                                        </p:tav>
                                      </p:tavLst>
                                    </p:anim>
                                    <p:anim calcmode="lin" valueType="num">
                                      <p:cBhvr additive="base">
                                        <p:cTn id="30" dur="500" fill="hold"/>
                                        <p:tgtEl>
                                          <p:spTgt spid="5531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299"/>
                                        </p:tgtEl>
                                        <p:attrNameLst>
                                          <p:attrName>style.visibility</p:attrName>
                                        </p:attrNameLst>
                                      </p:cBhvr>
                                      <p:to>
                                        <p:strVal val="visible"/>
                                      </p:to>
                                    </p:set>
                                    <p:animEffect transition="in" filter="blinds(horizontal)">
                                      <p:cBhvr>
                                        <p:cTn id="35" dur="500"/>
                                        <p:tgtEl>
                                          <p:spTgt spid="5529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55319"/>
                                        </p:tgtEl>
                                        <p:attrNameLst>
                                          <p:attrName>style.visibility</p:attrName>
                                        </p:attrNameLst>
                                      </p:cBhvr>
                                      <p:to>
                                        <p:strVal val="visible"/>
                                      </p:to>
                                    </p:set>
                                    <p:anim calcmode="lin" valueType="num">
                                      <p:cBhvr additive="base">
                                        <p:cTn id="40" dur="500" fill="hold"/>
                                        <p:tgtEl>
                                          <p:spTgt spid="55319"/>
                                        </p:tgtEl>
                                        <p:attrNameLst>
                                          <p:attrName>ppt_x</p:attrName>
                                        </p:attrNameLst>
                                      </p:cBhvr>
                                      <p:tavLst>
                                        <p:tav tm="0">
                                          <p:val>
                                            <p:strVal val="1+#ppt_w/2"/>
                                          </p:val>
                                        </p:tav>
                                        <p:tav tm="100000">
                                          <p:val>
                                            <p:strVal val="#ppt_x"/>
                                          </p:val>
                                        </p:tav>
                                      </p:tavLst>
                                    </p:anim>
                                    <p:anim calcmode="lin" valueType="num">
                                      <p:cBhvr additive="base">
                                        <p:cTn id="41" dur="500" fill="hold"/>
                                        <p:tgtEl>
                                          <p:spTgt spid="553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9" grpId="0" autoUpdateAnimBg="0"/>
      <p:bldP spid="55320"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4E.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5</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452077"/>
            <a:ext cx="6752974" cy="1844080"/>
          </a:xfrm>
          <a:prstGeom prst="rect">
            <a:avLst/>
          </a:prstGeom>
          <a:noFill/>
        </p:spPr>
        <p:txBody>
          <a:bodyPr vert="horz" wrap="none" lIns="0" tIns="0" rIns="0" bIns="0" rtlCol="0">
            <a:spAutoFit/>
          </a:bodyPr>
          <a:lstStyle/>
          <a:p>
            <a:pPr defTabSz="917966">
              <a:lnSpc>
                <a:spcPts val="5628"/>
              </a:lnSpc>
              <a:tabLst>
                <a:tab pos="203992" algn="l"/>
                <a:tab pos="458983" algn="l"/>
              </a:tabLst>
              <a:defRPr/>
            </a:pPr>
            <a:r>
              <a:rPr lang="zh-CN" altLang="en-US" sz="4400" dirty="0" smtClean="0">
                <a:solidFill>
                  <a:srgbClr val="33339A"/>
                </a:solidFill>
                <a:latin typeface="Times New Roman"/>
              </a:rPr>
              <a:t>按位记数法（</a:t>
            </a:r>
            <a:r>
              <a:rPr lang="en-US" altLang="zh-CN" sz="4700" dirty="0" smtClean="0">
                <a:solidFill>
                  <a:srgbClr val="33339A"/>
                </a:solidFill>
                <a:latin typeface="Tahoma"/>
              </a:rPr>
              <a:t>r </a:t>
            </a:r>
            <a:r>
              <a:rPr lang="zh-CN" altLang="en-US" sz="4400" dirty="0" smtClean="0">
                <a:solidFill>
                  <a:srgbClr val="33339A"/>
                </a:solidFill>
                <a:latin typeface="Times New Roman"/>
              </a:rPr>
              <a:t>进制）</a:t>
            </a:r>
          </a:p>
          <a:p>
            <a:pPr defTabSz="917966">
              <a:lnSpc>
                <a:spcPts val="5918"/>
              </a:lnSpc>
              <a:tabLst>
                <a:tab pos="203992" algn="l"/>
                <a:tab pos="458983" algn="l"/>
              </a:tabLst>
              <a:defRPr/>
            </a:pPr>
            <a:r>
              <a:rPr lang="zh-CN" altLang="en-US" sz="4400" dirty="0" smtClean="0">
                <a:solidFill>
                  <a:srgbClr val="33339A"/>
                </a:solidFill>
                <a:latin typeface="Times New Roman"/>
              </a:rPr>
              <a:t>	</a:t>
            </a:r>
            <a:r>
              <a:rPr lang="en-US" altLang="zh-CN" sz="3800" dirty="0" smtClean="0">
                <a:solidFill>
                  <a:srgbClr val="000000"/>
                </a:solidFill>
                <a:latin typeface="Tahoma"/>
              </a:rPr>
              <a:t>N </a:t>
            </a:r>
            <a:r>
              <a:rPr lang="en-US" altLang="zh-CN" sz="3600" dirty="0" smtClean="0">
                <a:solidFill>
                  <a:srgbClr val="000000"/>
                </a:solidFill>
                <a:latin typeface="Tahoma"/>
              </a:rPr>
              <a:t>= (</a:t>
            </a:r>
            <a:r>
              <a:rPr lang="en-US" altLang="zh-CN" sz="3800" dirty="0" smtClean="0">
                <a:solidFill>
                  <a:srgbClr val="000000"/>
                </a:solidFill>
                <a:latin typeface="Tahoma"/>
              </a:rPr>
              <a:t>a</a:t>
            </a:r>
            <a:r>
              <a:rPr lang="en-US" altLang="zh-CN" sz="2400" dirty="0" smtClean="0">
                <a:solidFill>
                  <a:srgbClr val="000000"/>
                </a:solidFill>
                <a:latin typeface="Tahoma"/>
              </a:rPr>
              <a:t>n-1</a:t>
            </a:r>
            <a:r>
              <a:rPr lang="en-US" altLang="zh-CN" sz="3800" dirty="0" smtClean="0">
                <a:solidFill>
                  <a:srgbClr val="000000"/>
                </a:solidFill>
                <a:latin typeface="Tahoma"/>
              </a:rPr>
              <a:t>a</a:t>
            </a:r>
            <a:r>
              <a:rPr lang="en-US" altLang="zh-CN" sz="2400" dirty="0" smtClean="0">
                <a:solidFill>
                  <a:srgbClr val="000000"/>
                </a:solidFill>
                <a:latin typeface="Tahoma"/>
              </a:rPr>
              <a:t>n-2</a:t>
            </a:r>
            <a:r>
              <a:rPr lang="en-US" altLang="zh-CN" sz="3600" dirty="0" smtClean="0">
                <a:solidFill>
                  <a:srgbClr val="000000"/>
                </a:solidFill>
                <a:latin typeface="Times New Roman"/>
              </a:rPr>
              <a:t>…</a:t>
            </a:r>
            <a:r>
              <a:rPr lang="en-US" altLang="zh-CN" sz="3800" dirty="0" smtClean="0">
                <a:solidFill>
                  <a:srgbClr val="000000"/>
                </a:solidFill>
                <a:latin typeface="Tahoma"/>
              </a:rPr>
              <a:t>a</a:t>
            </a:r>
            <a:r>
              <a:rPr lang="en-US" altLang="zh-CN" sz="2400" dirty="0" smtClean="0">
                <a:solidFill>
                  <a:srgbClr val="000000"/>
                </a:solidFill>
                <a:latin typeface="Tahoma"/>
              </a:rPr>
              <a:t>1</a:t>
            </a:r>
            <a:r>
              <a:rPr lang="en-US" altLang="zh-CN" sz="3800" dirty="0" smtClean="0">
                <a:solidFill>
                  <a:srgbClr val="000000"/>
                </a:solidFill>
                <a:latin typeface="Tahoma"/>
              </a:rPr>
              <a:t>a</a:t>
            </a:r>
            <a:r>
              <a:rPr lang="en-US" altLang="zh-CN" sz="2400" dirty="0" smtClean="0">
                <a:solidFill>
                  <a:srgbClr val="000000"/>
                </a:solidFill>
                <a:latin typeface="Tahoma"/>
              </a:rPr>
              <a:t>0</a:t>
            </a:r>
            <a:r>
              <a:rPr lang="en-US" altLang="zh-CN" sz="3600" dirty="0" smtClean="0">
                <a:solidFill>
                  <a:srgbClr val="000000"/>
                </a:solidFill>
                <a:latin typeface="Tahoma"/>
              </a:rPr>
              <a:t>.</a:t>
            </a:r>
            <a:r>
              <a:rPr lang="en-US" altLang="zh-CN" sz="3800" dirty="0" smtClean="0">
                <a:solidFill>
                  <a:srgbClr val="000000"/>
                </a:solidFill>
                <a:latin typeface="Tahoma"/>
              </a:rPr>
              <a:t>a</a:t>
            </a:r>
            <a:r>
              <a:rPr lang="en-US" altLang="zh-CN" sz="2400" dirty="0" smtClean="0">
                <a:solidFill>
                  <a:srgbClr val="000000"/>
                </a:solidFill>
                <a:latin typeface="Tahoma"/>
              </a:rPr>
              <a:t>-1</a:t>
            </a:r>
            <a:r>
              <a:rPr lang="en-US" altLang="zh-CN" sz="3800" dirty="0" smtClean="0">
                <a:solidFill>
                  <a:srgbClr val="000000"/>
                </a:solidFill>
                <a:latin typeface="Tahoma"/>
              </a:rPr>
              <a:t>a</a:t>
            </a:r>
            <a:r>
              <a:rPr lang="en-US" altLang="zh-CN" sz="2400" dirty="0" smtClean="0">
                <a:solidFill>
                  <a:srgbClr val="000000"/>
                </a:solidFill>
                <a:latin typeface="Tahoma"/>
              </a:rPr>
              <a:t>-2</a:t>
            </a:r>
            <a:r>
              <a:rPr lang="en-US" altLang="zh-CN" sz="3600" dirty="0" smtClean="0">
                <a:solidFill>
                  <a:srgbClr val="000000"/>
                </a:solidFill>
                <a:latin typeface="Times New Roman"/>
              </a:rPr>
              <a:t>…</a:t>
            </a:r>
            <a:r>
              <a:rPr lang="en-US" altLang="zh-CN" sz="3800" dirty="0" smtClean="0">
                <a:solidFill>
                  <a:srgbClr val="000000"/>
                </a:solidFill>
                <a:latin typeface="Tahoma"/>
              </a:rPr>
              <a:t>a</a:t>
            </a:r>
            <a:r>
              <a:rPr lang="en-US" altLang="zh-CN" sz="2500" dirty="0" smtClean="0">
                <a:solidFill>
                  <a:srgbClr val="000000"/>
                </a:solidFill>
                <a:latin typeface="Tahoma"/>
              </a:rPr>
              <a:t>-m</a:t>
            </a:r>
            <a:r>
              <a:rPr lang="en-US" altLang="zh-CN" sz="3600" dirty="0" smtClean="0">
                <a:solidFill>
                  <a:srgbClr val="000000"/>
                </a:solidFill>
                <a:latin typeface="Tahoma"/>
              </a:rPr>
              <a:t>)</a:t>
            </a:r>
            <a:r>
              <a:rPr lang="en-US" altLang="zh-CN" sz="2500" dirty="0" smtClean="0">
                <a:solidFill>
                  <a:srgbClr val="000000"/>
                </a:solidFill>
                <a:latin typeface="Tahoma"/>
              </a:rPr>
              <a:t>r</a:t>
            </a:r>
          </a:p>
          <a:p>
            <a:pPr defTabSz="917966">
              <a:lnSpc>
                <a:spcPts val="2851"/>
              </a:lnSpc>
              <a:tabLst>
                <a:tab pos="203992" algn="l"/>
                <a:tab pos="458983" algn="l"/>
              </a:tabLst>
              <a:defRPr/>
            </a:pPr>
            <a:r>
              <a:rPr lang="en-US" altLang="zh-CN" sz="2500" dirty="0" smtClean="0">
                <a:solidFill>
                  <a:srgbClr val="000000"/>
                </a:solidFill>
                <a:latin typeface="Tahoma"/>
              </a:rPr>
              <a:t>		</a:t>
            </a:r>
            <a:r>
              <a:rPr lang="zh-CN" altLang="en-US" sz="2800" dirty="0" smtClean="0">
                <a:solidFill>
                  <a:srgbClr val="000000"/>
                </a:solidFill>
                <a:latin typeface="Times New Roman"/>
              </a:rPr>
              <a:t>其中：</a:t>
            </a:r>
            <a:endParaRPr lang="zh-CN" altLang="en-US" sz="2800" dirty="0">
              <a:solidFill>
                <a:srgbClr val="000000"/>
              </a:solidFill>
              <a:latin typeface="Times New Roman"/>
            </a:endParaRPr>
          </a:p>
        </p:txBody>
      </p:sp>
      <p:sp>
        <p:nvSpPr>
          <p:cNvPr id="9" name="TextBox 8"/>
          <p:cNvSpPr txBox="1"/>
          <p:nvPr/>
        </p:nvSpPr>
        <p:spPr>
          <a:xfrm>
            <a:off x="1684514" y="2346034"/>
            <a:ext cx="214802" cy="1384995"/>
          </a:xfrm>
          <a:prstGeom prst="rect">
            <a:avLst/>
          </a:prstGeom>
          <a:noFill/>
        </p:spPr>
        <p:txBody>
          <a:bodyPr vert="horz" wrap="none" lIns="0" tIns="0" rIns="0" bIns="0" rtlCol="0">
            <a:spAutoFit/>
          </a:bodyPr>
          <a:lstStyle/>
          <a:p>
            <a:pPr>
              <a:lnSpc>
                <a:spcPts val="3392"/>
              </a:lnSpc>
            </a:pPr>
            <a:r>
              <a:rPr lang="en-US" altLang="zh-CN" sz="2800" dirty="0" smtClean="0">
                <a:solidFill>
                  <a:srgbClr val="000000"/>
                </a:solidFill>
                <a:latin typeface="Tahoma"/>
              </a:rPr>
              <a:t>.</a:t>
            </a:r>
          </a:p>
          <a:p>
            <a:pPr>
              <a:lnSpc>
                <a:spcPts val="3744"/>
              </a:lnSpc>
            </a:pPr>
            <a:r>
              <a:rPr lang="en-US" altLang="zh-CN" sz="3000" dirty="0" smtClean="0">
                <a:solidFill>
                  <a:srgbClr val="000000"/>
                </a:solidFill>
                <a:latin typeface="Tahoma"/>
              </a:rPr>
              <a:t>r</a:t>
            </a:r>
          </a:p>
          <a:p>
            <a:pPr>
              <a:lnSpc>
                <a:spcPts val="3716"/>
              </a:lnSpc>
            </a:pPr>
            <a:r>
              <a:rPr lang="en-US" altLang="zh-CN" sz="3000" dirty="0" smtClean="0">
                <a:solidFill>
                  <a:srgbClr val="000000"/>
                </a:solidFill>
                <a:latin typeface="Tahoma"/>
              </a:rPr>
              <a:t>n</a:t>
            </a:r>
            <a:endParaRPr lang="zh-CN" altLang="en-US" sz="3000" dirty="0">
              <a:solidFill>
                <a:srgbClr val="000000"/>
              </a:solidFill>
              <a:latin typeface="Tahoma"/>
            </a:endParaRPr>
          </a:p>
        </p:txBody>
      </p:sp>
      <p:sp>
        <p:nvSpPr>
          <p:cNvPr id="10" name="TextBox 9"/>
          <p:cNvSpPr txBox="1"/>
          <p:nvPr/>
        </p:nvSpPr>
        <p:spPr>
          <a:xfrm>
            <a:off x="2329434" y="2396489"/>
            <a:ext cx="3276020" cy="1341149"/>
          </a:xfrm>
          <a:prstGeom prst="rect">
            <a:avLst/>
          </a:prstGeom>
          <a:noFill/>
        </p:spPr>
        <p:txBody>
          <a:bodyPr vert="horz" wrap="none" lIns="0" tIns="0" rIns="0" bIns="0" rtlCol="0">
            <a:spAutoFit/>
          </a:bodyPr>
          <a:lstStyle/>
          <a:p>
            <a:pPr defTabSz="917966">
              <a:lnSpc>
                <a:spcPts val="3027"/>
              </a:lnSpc>
              <a:tabLst>
                <a:tab pos="25499" algn="l"/>
                <a:tab pos="50998" algn="l"/>
              </a:tabLst>
              <a:defRPr/>
            </a:pPr>
            <a:r>
              <a:rPr lang="zh-CN" altLang="en-US" dirty="0" smtClean="0"/>
              <a:t>	</a:t>
            </a:r>
            <a:r>
              <a:rPr lang="en-US" altLang="zh-CN" sz="2800" i="1" dirty="0" smtClean="0">
                <a:solidFill>
                  <a:srgbClr val="000000"/>
                </a:solidFill>
                <a:latin typeface="Times New Roman"/>
              </a:rPr>
              <a:t>—— </a:t>
            </a:r>
            <a:r>
              <a:rPr lang="zh-CN" altLang="en-US" sz="2800" dirty="0" smtClean="0">
                <a:solidFill>
                  <a:srgbClr val="000000"/>
                </a:solidFill>
                <a:latin typeface="Times New Roman"/>
              </a:rPr>
              <a:t>基点（小数点）</a:t>
            </a:r>
          </a:p>
          <a:p>
            <a:pPr defTabSz="917966">
              <a:lnSpc>
                <a:spcPts val="3710"/>
              </a:lnSpc>
              <a:tabLst>
                <a:tab pos="25499" algn="l"/>
                <a:tab pos="50998" algn="l"/>
              </a:tabLst>
              <a:defRPr/>
            </a:pPr>
            <a:r>
              <a:rPr lang="zh-CN" altLang="en-US" sz="2800" dirty="0" smtClean="0">
                <a:solidFill>
                  <a:srgbClr val="000000"/>
                </a:solidFill>
                <a:latin typeface="Times New Roman"/>
              </a:rPr>
              <a:t>		</a:t>
            </a:r>
            <a:r>
              <a:rPr lang="en-US" altLang="zh-CN" sz="2800" i="1" dirty="0" smtClean="0">
                <a:solidFill>
                  <a:srgbClr val="000000"/>
                </a:solidFill>
                <a:latin typeface="Times New Roman"/>
              </a:rPr>
              <a:t>—— </a:t>
            </a:r>
            <a:r>
              <a:rPr lang="zh-CN" altLang="en-US" sz="2800" dirty="0" smtClean="0">
                <a:solidFill>
                  <a:srgbClr val="000000"/>
                </a:solidFill>
                <a:latin typeface="Times New Roman"/>
              </a:rPr>
              <a:t>基</a:t>
            </a:r>
          </a:p>
          <a:p>
            <a:pPr defTabSz="917966">
              <a:lnSpc>
                <a:spcPts val="3716"/>
              </a:lnSpc>
              <a:tabLst>
                <a:tab pos="25499" algn="l"/>
                <a:tab pos="50998" algn="l"/>
              </a:tabLst>
              <a:defRPr/>
            </a:pPr>
            <a:r>
              <a:rPr lang="en-US" altLang="zh-CN" sz="2800" dirty="0" smtClean="0">
                <a:solidFill>
                  <a:srgbClr val="000000"/>
                </a:solidFill>
                <a:latin typeface="Times New Roman"/>
              </a:rPr>
              <a:t>—— </a:t>
            </a:r>
            <a:r>
              <a:rPr lang="zh-CN" altLang="en-US" sz="2800" dirty="0" smtClean="0">
                <a:solidFill>
                  <a:srgbClr val="000000"/>
                </a:solidFill>
                <a:latin typeface="Times New Roman"/>
              </a:rPr>
              <a:t>整数位数</a:t>
            </a:r>
            <a:endParaRPr lang="zh-CN" altLang="en-US" sz="2800" dirty="0">
              <a:solidFill>
                <a:srgbClr val="000000"/>
              </a:solidFill>
              <a:latin typeface="Times New Roman"/>
            </a:endParaRPr>
          </a:p>
        </p:txBody>
      </p:sp>
      <p:sp>
        <p:nvSpPr>
          <p:cNvPr id="11" name="TextBox 10"/>
          <p:cNvSpPr txBox="1"/>
          <p:nvPr/>
        </p:nvSpPr>
        <p:spPr>
          <a:xfrm>
            <a:off x="1684515" y="3743247"/>
            <a:ext cx="6407203" cy="2308324"/>
          </a:xfrm>
          <a:prstGeom prst="rect">
            <a:avLst/>
          </a:prstGeom>
          <a:noFill/>
        </p:spPr>
        <p:txBody>
          <a:bodyPr vert="horz" wrap="none" lIns="0" tIns="0" rIns="0" bIns="0" rtlCol="0">
            <a:spAutoFit/>
          </a:bodyPr>
          <a:lstStyle/>
          <a:p>
            <a:pPr defTabSz="917966">
              <a:lnSpc>
                <a:spcPts val="3585"/>
              </a:lnSpc>
              <a:tabLst>
                <a:tab pos="3901356" algn="l"/>
              </a:tabLst>
              <a:defRPr/>
            </a:pPr>
            <a:r>
              <a:rPr lang="en-US" altLang="zh-CN" sz="3000" dirty="0" smtClean="0">
                <a:solidFill>
                  <a:srgbClr val="000000"/>
                </a:solidFill>
                <a:latin typeface="Tahoma"/>
              </a:rPr>
              <a:t>m  </a:t>
            </a:r>
            <a:r>
              <a:rPr lang="en-US" altLang="zh-CN" sz="2800" dirty="0" smtClean="0">
                <a:solidFill>
                  <a:srgbClr val="000000"/>
                </a:solidFill>
                <a:latin typeface="Times New Roman"/>
              </a:rPr>
              <a:t>—— </a:t>
            </a:r>
            <a:r>
              <a:rPr lang="zh-CN" altLang="en-US" sz="2800" dirty="0" smtClean="0">
                <a:solidFill>
                  <a:srgbClr val="000000"/>
                </a:solidFill>
                <a:latin typeface="Times New Roman"/>
              </a:rPr>
              <a:t>小数位数</a:t>
            </a:r>
          </a:p>
          <a:p>
            <a:pPr defTabSz="917966">
              <a:lnSpc>
                <a:spcPts val="4206"/>
              </a:lnSpc>
              <a:tabLst>
                <a:tab pos="3901356" algn="l"/>
              </a:tabLst>
              <a:defRPr/>
            </a:pPr>
            <a:r>
              <a:rPr lang="en-US" altLang="zh-CN" sz="3000" dirty="0" err="1" smtClean="0">
                <a:solidFill>
                  <a:srgbClr val="000000"/>
                </a:solidFill>
                <a:latin typeface="Tahoma"/>
              </a:rPr>
              <a:t>a</a:t>
            </a:r>
            <a:r>
              <a:rPr lang="en-US" altLang="zh-CN" sz="2000" dirty="0" err="1" smtClean="0">
                <a:solidFill>
                  <a:srgbClr val="000000"/>
                </a:solidFill>
                <a:latin typeface="Tahoma"/>
              </a:rPr>
              <a:t>i</a:t>
            </a:r>
            <a:r>
              <a:rPr lang="en-US" altLang="zh-CN" sz="2000" dirty="0" smtClean="0">
                <a:solidFill>
                  <a:srgbClr val="000000"/>
                </a:solidFill>
                <a:latin typeface="Tahoma"/>
              </a:rPr>
              <a:t>     </a:t>
            </a:r>
            <a:r>
              <a:rPr lang="en-US" altLang="zh-CN" sz="2800" dirty="0" smtClean="0">
                <a:solidFill>
                  <a:srgbClr val="000000"/>
                </a:solidFill>
                <a:latin typeface="Times New Roman"/>
              </a:rPr>
              <a:t>—— </a:t>
            </a:r>
            <a:r>
              <a:rPr lang="zh-CN" altLang="en-US" sz="2800" dirty="0" smtClean="0">
                <a:solidFill>
                  <a:srgbClr val="000000"/>
                </a:solidFill>
                <a:latin typeface="Times New Roman"/>
              </a:rPr>
              <a:t>整数部分第 </a:t>
            </a:r>
            <a:r>
              <a:rPr lang="en-US" altLang="zh-CN" sz="3000" dirty="0" err="1" smtClean="0">
                <a:solidFill>
                  <a:srgbClr val="000000"/>
                </a:solidFill>
                <a:latin typeface="Tahoma"/>
              </a:rPr>
              <a:t>i</a:t>
            </a:r>
            <a:r>
              <a:rPr lang="en-US" altLang="zh-CN" sz="3000" dirty="0" smtClean="0">
                <a:solidFill>
                  <a:srgbClr val="000000"/>
                </a:solidFill>
                <a:latin typeface="Tahoma"/>
              </a:rPr>
              <a:t> </a:t>
            </a:r>
            <a:r>
              <a:rPr lang="zh-CN" altLang="en-US" sz="2800" dirty="0" smtClean="0">
                <a:solidFill>
                  <a:srgbClr val="000000"/>
                </a:solidFill>
                <a:latin typeface="Times New Roman"/>
              </a:rPr>
              <a:t>位， </a:t>
            </a:r>
            <a:r>
              <a:rPr lang="en-US" altLang="zh-CN" sz="3000" dirty="0" smtClean="0">
                <a:solidFill>
                  <a:srgbClr val="000000"/>
                </a:solidFill>
                <a:latin typeface="Tahoma"/>
              </a:rPr>
              <a:t>n</a:t>
            </a:r>
            <a:r>
              <a:rPr lang="en-US" altLang="zh-CN" sz="2800" dirty="0" smtClean="0">
                <a:solidFill>
                  <a:srgbClr val="000000"/>
                </a:solidFill>
                <a:latin typeface="Tahoma"/>
              </a:rPr>
              <a:t>-1 </a:t>
            </a:r>
            <a:r>
              <a:rPr lang="en-US" altLang="zh-CN" sz="2800" dirty="0" smtClean="0">
                <a:solidFill>
                  <a:srgbClr val="000000"/>
                </a:solidFill>
                <a:latin typeface="楷体_GB2312"/>
                <a:ea typeface="楷体_GB2312"/>
              </a:rPr>
              <a:t>≥</a:t>
            </a:r>
            <a:r>
              <a:rPr lang="en-US" altLang="zh-CN" sz="2800" dirty="0" smtClean="0">
                <a:solidFill>
                  <a:srgbClr val="000000"/>
                </a:solidFill>
                <a:latin typeface="Symbol"/>
              </a:rPr>
              <a:t> </a:t>
            </a:r>
            <a:r>
              <a:rPr lang="en-US" altLang="zh-CN" sz="3000" dirty="0" smtClean="0">
                <a:solidFill>
                  <a:srgbClr val="000000"/>
                </a:solidFill>
                <a:latin typeface="Tahoma"/>
              </a:rPr>
              <a:t>I </a:t>
            </a:r>
            <a:r>
              <a:rPr lang="en-US" altLang="zh-CN" sz="3000" dirty="0" smtClean="0">
                <a:solidFill>
                  <a:srgbClr val="000000"/>
                </a:solidFill>
                <a:latin typeface="楷体_GB2312"/>
                <a:ea typeface="楷体_GB2312"/>
              </a:rPr>
              <a:t>≥</a:t>
            </a:r>
            <a:r>
              <a:rPr lang="en-US" altLang="zh-CN" sz="2800" dirty="0" smtClean="0">
                <a:solidFill>
                  <a:srgbClr val="000000"/>
                </a:solidFill>
                <a:latin typeface="Symbol"/>
              </a:rPr>
              <a:t> </a:t>
            </a:r>
            <a:r>
              <a:rPr lang="en-US" altLang="zh-CN" sz="2800" dirty="0" smtClean="0">
                <a:solidFill>
                  <a:srgbClr val="000000"/>
                </a:solidFill>
                <a:latin typeface="Tahoma"/>
              </a:rPr>
              <a:t>0</a:t>
            </a:r>
          </a:p>
          <a:p>
            <a:pPr defTabSz="917966">
              <a:lnSpc>
                <a:spcPts val="3716"/>
              </a:lnSpc>
              <a:tabLst>
                <a:tab pos="3901356" algn="l"/>
              </a:tabLst>
              <a:defRPr/>
            </a:pPr>
            <a:r>
              <a:rPr lang="en-US" altLang="zh-CN" sz="3000" dirty="0" smtClean="0">
                <a:solidFill>
                  <a:srgbClr val="000000"/>
                </a:solidFill>
                <a:latin typeface="Tahoma"/>
              </a:rPr>
              <a:t>a</a:t>
            </a:r>
            <a:r>
              <a:rPr lang="en-US" altLang="zh-CN" sz="2000" dirty="0" smtClean="0">
                <a:solidFill>
                  <a:srgbClr val="000000"/>
                </a:solidFill>
                <a:latin typeface="Tahoma"/>
              </a:rPr>
              <a:t>-</a:t>
            </a:r>
            <a:r>
              <a:rPr lang="en-US" altLang="zh-CN" sz="2000" dirty="0" err="1" smtClean="0">
                <a:solidFill>
                  <a:srgbClr val="000000"/>
                </a:solidFill>
                <a:latin typeface="Tahoma"/>
              </a:rPr>
              <a:t>i</a:t>
            </a:r>
            <a:r>
              <a:rPr lang="en-US" altLang="zh-CN" sz="2000" dirty="0" smtClean="0">
                <a:solidFill>
                  <a:srgbClr val="000000"/>
                </a:solidFill>
                <a:latin typeface="Tahoma"/>
              </a:rPr>
              <a:t>    </a:t>
            </a:r>
            <a:r>
              <a:rPr lang="en-US" altLang="zh-CN" sz="2800" dirty="0" smtClean="0">
                <a:solidFill>
                  <a:srgbClr val="000000"/>
                </a:solidFill>
                <a:latin typeface="Times New Roman"/>
              </a:rPr>
              <a:t>—— </a:t>
            </a:r>
            <a:r>
              <a:rPr lang="zh-CN" altLang="en-US" sz="2800" dirty="0" smtClean="0">
                <a:solidFill>
                  <a:srgbClr val="000000"/>
                </a:solidFill>
                <a:latin typeface="Times New Roman"/>
              </a:rPr>
              <a:t>小数部分第 </a:t>
            </a:r>
            <a:r>
              <a:rPr lang="en-US" altLang="zh-CN" sz="3000" dirty="0" err="1" smtClean="0">
                <a:solidFill>
                  <a:srgbClr val="000000"/>
                </a:solidFill>
                <a:latin typeface="Tahoma"/>
              </a:rPr>
              <a:t>i</a:t>
            </a:r>
            <a:r>
              <a:rPr lang="en-US" altLang="zh-CN" sz="3000" dirty="0" smtClean="0">
                <a:solidFill>
                  <a:srgbClr val="000000"/>
                </a:solidFill>
                <a:latin typeface="Tahoma"/>
              </a:rPr>
              <a:t> </a:t>
            </a:r>
            <a:r>
              <a:rPr lang="zh-CN" altLang="en-US" sz="2800" dirty="0" smtClean="0">
                <a:solidFill>
                  <a:srgbClr val="000000"/>
                </a:solidFill>
                <a:latin typeface="Times New Roman"/>
              </a:rPr>
              <a:t>位， </a:t>
            </a:r>
            <a:r>
              <a:rPr lang="en-US" altLang="zh-CN" sz="2800" dirty="0" smtClean="0">
                <a:solidFill>
                  <a:srgbClr val="000000"/>
                </a:solidFill>
                <a:latin typeface="Tahoma"/>
              </a:rPr>
              <a:t>-1</a:t>
            </a:r>
            <a:r>
              <a:rPr lang="en-US" altLang="zh-CN" sz="2800" dirty="0" smtClean="0">
                <a:solidFill>
                  <a:srgbClr val="000000"/>
                </a:solidFill>
                <a:latin typeface="楷体_GB2312"/>
                <a:ea typeface="楷体_GB2312"/>
              </a:rPr>
              <a:t>≥</a:t>
            </a:r>
            <a:r>
              <a:rPr lang="en-US" altLang="zh-CN" sz="2800" dirty="0" smtClean="0">
                <a:solidFill>
                  <a:srgbClr val="000000"/>
                </a:solidFill>
                <a:latin typeface="Symbol"/>
              </a:rPr>
              <a:t> </a:t>
            </a:r>
            <a:r>
              <a:rPr lang="en-US" altLang="zh-CN" sz="3000" dirty="0" err="1" smtClean="0">
                <a:solidFill>
                  <a:srgbClr val="000000"/>
                </a:solidFill>
                <a:latin typeface="Tahoma"/>
              </a:rPr>
              <a:t>i</a:t>
            </a:r>
            <a:r>
              <a:rPr lang="en-US" altLang="zh-CN" sz="2800" dirty="0" smtClean="0">
                <a:solidFill>
                  <a:srgbClr val="000000"/>
                </a:solidFill>
                <a:latin typeface="楷体_GB2312"/>
                <a:ea typeface="楷体_GB2312"/>
              </a:rPr>
              <a:t>≥</a:t>
            </a:r>
            <a:r>
              <a:rPr lang="en-US" altLang="zh-CN" sz="2800" dirty="0" smtClean="0">
                <a:solidFill>
                  <a:srgbClr val="000000"/>
                </a:solidFill>
                <a:latin typeface="Symbol"/>
              </a:rPr>
              <a:t> </a:t>
            </a:r>
            <a:r>
              <a:rPr lang="en-US" altLang="zh-CN" sz="2800" dirty="0" smtClean="0">
                <a:solidFill>
                  <a:srgbClr val="000000"/>
                </a:solidFill>
                <a:latin typeface="Tahoma"/>
              </a:rPr>
              <a:t>-</a:t>
            </a:r>
            <a:r>
              <a:rPr lang="en-US" altLang="zh-CN" sz="3000" dirty="0" smtClean="0">
                <a:solidFill>
                  <a:srgbClr val="000000"/>
                </a:solidFill>
                <a:latin typeface="Tahoma"/>
              </a:rPr>
              <a:t>m</a:t>
            </a:r>
          </a:p>
          <a:p>
            <a:pPr defTabSz="917966">
              <a:lnSpc>
                <a:spcPts val="3706"/>
              </a:lnSpc>
              <a:tabLst>
                <a:tab pos="3901356" algn="l"/>
              </a:tabLst>
              <a:defRPr/>
            </a:pPr>
            <a:r>
              <a:rPr lang="en-US" altLang="zh-CN" sz="3000" dirty="0" smtClean="0">
                <a:solidFill>
                  <a:srgbClr val="000000"/>
                </a:solidFill>
                <a:latin typeface="Tahoma"/>
              </a:rPr>
              <a:t>a</a:t>
            </a:r>
            <a:r>
              <a:rPr lang="en-US" altLang="zh-CN" sz="1900" dirty="0" smtClean="0">
                <a:solidFill>
                  <a:srgbClr val="000000"/>
                </a:solidFill>
                <a:latin typeface="Tahoma"/>
              </a:rPr>
              <a:t>n-1 </a:t>
            </a:r>
            <a:r>
              <a:rPr lang="en-US" altLang="zh-CN" sz="2800" dirty="0" smtClean="0">
                <a:solidFill>
                  <a:srgbClr val="000000"/>
                </a:solidFill>
                <a:latin typeface="Times New Roman"/>
              </a:rPr>
              <a:t>—— </a:t>
            </a:r>
            <a:r>
              <a:rPr lang="zh-CN" altLang="en-US" sz="2800" dirty="0" smtClean="0">
                <a:solidFill>
                  <a:srgbClr val="000000"/>
                </a:solidFill>
                <a:latin typeface="Times New Roman"/>
              </a:rPr>
              <a:t>最高位</a:t>
            </a:r>
          </a:p>
          <a:p>
            <a:pPr defTabSz="917966">
              <a:lnSpc>
                <a:spcPts val="2817"/>
              </a:lnSpc>
              <a:tabLst>
                <a:tab pos="3901356" algn="l"/>
              </a:tabLst>
              <a:defRPr/>
            </a:pPr>
            <a:r>
              <a:rPr lang="zh-CN" altLang="en-US" sz="2800" dirty="0" smtClean="0">
                <a:solidFill>
                  <a:srgbClr val="000000"/>
                </a:solidFill>
                <a:latin typeface="Times New Roman"/>
              </a:rPr>
              <a:t>	</a:t>
            </a:r>
            <a:r>
              <a:rPr lang="en-US" altLang="zh-CN" sz="2400" i="1" dirty="0" smtClean="0">
                <a:solidFill>
                  <a:srgbClr val="FF0000"/>
                </a:solidFill>
                <a:latin typeface="Times New Roman"/>
              </a:rPr>
              <a:t>N </a:t>
            </a:r>
            <a:r>
              <a:rPr lang="en-US" altLang="zh-CN" sz="2400" dirty="0" smtClean="0">
                <a:solidFill>
                  <a:srgbClr val="FF0000"/>
                </a:solidFill>
                <a:latin typeface="Times New Roman"/>
              </a:rPr>
              <a:t>= (2312.98)</a:t>
            </a:r>
            <a:r>
              <a:rPr lang="en-US" altLang="zh-CN" sz="1600" dirty="0" smtClean="0">
                <a:solidFill>
                  <a:srgbClr val="FF0000"/>
                </a:solidFill>
                <a:latin typeface="Times New Roman"/>
              </a:rPr>
              <a:t>10</a:t>
            </a:r>
            <a:endParaRPr lang="zh-CN" altLang="en-US" sz="1600" dirty="0">
              <a:solidFill>
                <a:srgbClr val="FF0000"/>
              </a:solidFill>
              <a:latin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203360" y="3658621"/>
            <a:ext cx="834423" cy="498068"/>
          </a:xfrm>
          <a:custGeom>
            <a:avLst/>
            <a:gdLst/>
            <a:ahLst/>
            <a:cxnLst/>
            <a:rect l="0" t="0" r="0" b="0"/>
            <a:pathLst>
              <a:path w="832105" h="495301">
                <a:moveTo>
                  <a:pt x="0" y="0"/>
                </a:moveTo>
                <a:lnTo>
                  <a:pt x="0" y="495300"/>
                </a:lnTo>
                <a:lnTo>
                  <a:pt x="832104" y="495300"/>
                </a:lnTo>
                <a:lnTo>
                  <a:pt x="832104" y="0"/>
                </a:ln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6" name="任意多边形 5"/>
          <p:cNvSpPr/>
          <p:nvPr/>
        </p:nvSpPr>
        <p:spPr>
          <a:xfrm>
            <a:off x="2203360" y="3045616"/>
            <a:ext cx="764124" cy="536381"/>
          </a:xfrm>
          <a:custGeom>
            <a:avLst/>
            <a:gdLst/>
            <a:ahLst/>
            <a:cxnLst/>
            <a:rect l="0" t="0" r="0" b="0"/>
            <a:pathLst>
              <a:path w="762001" h="533401">
                <a:moveTo>
                  <a:pt x="381000" y="0"/>
                </a:moveTo>
                <a:cubicBezTo>
                  <a:pt x="170688" y="0"/>
                  <a:pt x="0" y="119634"/>
                  <a:pt x="0" y="266700"/>
                </a:cubicBezTo>
                <a:cubicBezTo>
                  <a:pt x="0" y="413766"/>
                  <a:pt x="170688" y="533400"/>
                  <a:pt x="381000" y="533400"/>
                </a:cubicBezTo>
                <a:cubicBezTo>
                  <a:pt x="591312" y="533400"/>
                  <a:pt x="762000" y="413766"/>
                  <a:pt x="762000" y="266700"/>
                </a:cubicBezTo>
                <a:cubicBezTo>
                  <a:pt x="762000" y="119634"/>
                  <a:pt x="591312" y="0"/>
                  <a:pt x="3810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7" name="图片 6" descr="ws_24F.tmp"/>
          <p:cNvPicPr>
            <a:picLocks/>
          </p:cNvPicPr>
          <p:nvPr/>
        </p:nvPicPr>
        <p:blipFill>
          <a:blip r:embed="rId3"/>
          <a:stretch>
            <a:fillRect/>
          </a:stretch>
        </p:blipFill>
        <p:spPr>
          <a:xfrm>
            <a:off x="101883" y="523609"/>
            <a:ext cx="8596379" cy="932279"/>
          </a:xfrm>
          <a:prstGeom prst="rect">
            <a:avLst/>
          </a:prstGeom>
        </p:spPr>
      </p:pic>
      <p:sp>
        <p:nvSpPr>
          <p:cNvPr id="9" name="TextBox 8"/>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6</a:t>
            </a:r>
            <a:endParaRPr lang="zh-CN" altLang="en-US" sz="1400" dirty="0">
              <a:solidFill>
                <a:srgbClr val="000000"/>
              </a:solidFill>
              <a:latin typeface="Tahoma"/>
            </a:endParaRPr>
          </a:p>
        </p:txBody>
      </p:sp>
      <p:sp>
        <p:nvSpPr>
          <p:cNvPr id="10" name="TextBox 9"/>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4" name="TextBox 13"/>
          <p:cNvSpPr txBox="1"/>
          <p:nvPr/>
        </p:nvSpPr>
        <p:spPr>
          <a:xfrm>
            <a:off x="691156" y="582370"/>
            <a:ext cx="8415096" cy="4075030"/>
          </a:xfrm>
          <a:prstGeom prst="rect">
            <a:avLst/>
          </a:prstGeom>
          <a:noFill/>
        </p:spPr>
        <p:txBody>
          <a:bodyPr vert="horz" wrap="none" lIns="0" tIns="0" rIns="0" bIns="0" rtlCol="0">
            <a:spAutoFit/>
          </a:bodyPr>
          <a:lstStyle/>
          <a:p>
            <a:pPr defTabSz="917966">
              <a:lnSpc>
                <a:spcPts val="4411"/>
              </a:lnSpc>
              <a:tabLst>
                <a:tab pos="344237" algn="l"/>
                <a:tab pos="535480" algn="l"/>
                <a:tab pos="1619190" algn="l"/>
                <a:tab pos="1772185" algn="l"/>
              </a:tabLst>
              <a:defRPr/>
            </a:pPr>
            <a:r>
              <a:rPr lang="zh-CN" altLang="en-US" dirty="0" smtClean="0"/>
              <a:t>		</a:t>
            </a:r>
            <a:r>
              <a:rPr lang="zh-CN" altLang="en-US" sz="4400" dirty="0" smtClean="0">
                <a:solidFill>
                  <a:srgbClr val="33339A"/>
                </a:solidFill>
                <a:latin typeface="Times New Roman"/>
              </a:rPr>
              <a:t>多项式记数法</a:t>
            </a:r>
          </a:p>
          <a:p>
            <a:pPr defTabSz="917966">
              <a:lnSpc>
                <a:spcPts val="1004"/>
              </a:lnSpc>
              <a:tabLst>
                <a:tab pos="344237" algn="l"/>
                <a:tab pos="535480" algn="l"/>
                <a:tab pos="1619190" algn="l"/>
                <a:tab pos="1772185" algn="l"/>
              </a:tabLst>
              <a:defRPr/>
            </a:pPr>
            <a:endParaRPr lang="zh-CN" altLang="en-US" sz="4400" dirty="0" smtClean="0">
              <a:solidFill>
                <a:srgbClr val="33339A"/>
              </a:solidFill>
              <a:latin typeface="Times New Roman"/>
            </a:endParaRPr>
          </a:p>
          <a:p>
            <a:pPr defTabSz="917966">
              <a:lnSpc>
                <a:spcPts val="1004"/>
              </a:lnSpc>
              <a:tabLst>
                <a:tab pos="344237" algn="l"/>
                <a:tab pos="535480" algn="l"/>
                <a:tab pos="1619190" algn="l"/>
                <a:tab pos="1772185" algn="l"/>
              </a:tabLst>
              <a:defRPr/>
            </a:pPr>
            <a:endParaRPr lang="zh-CN" altLang="en-US" sz="4400" dirty="0" smtClean="0">
              <a:solidFill>
                <a:srgbClr val="33339A"/>
              </a:solidFill>
              <a:latin typeface="Times New Roman"/>
            </a:endParaRPr>
          </a:p>
          <a:p>
            <a:pPr defTabSz="917966">
              <a:lnSpc>
                <a:spcPts val="1004"/>
              </a:lnSpc>
              <a:tabLst>
                <a:tab pos="344237" algn="l"/>
                <a:tab pos="535480" algn="l"/>
                <a:tab pos="1619190" algn="l"/>
                <a:tab pos="1772185" algn="l"/>
              </a:tabLst>
              <a:defRPr/>
            </a:pPr>
            <a:endParaRPr lang="zh-CN" altLang="en-US" sz="4400" dirty="0" smtClean="0">
              <a:solidFill>
                <a:srgbClr val="33339A"/>
              </a:solidFill>
              <a:latin typeface="Times New Roman"/>
            </a:endParaRPr>
          </a:p>
          <a:p>
            <a:pPr defTabSz="917966">
              <a:lnSpc>
                <a:spcPts val="1004"/>
              </a:lnSpc>
              <a:tabLst>
                <a:tab pos="344237" algn="l"/>
                <a:tab pos="535480" algn="l"/>
                <a:tab pos="1619190" algn="l"/>
                <a:tab pos="1772185" algn="l"/>
              </a:tabLst>
              <a:defRPr/>
            </a:pPr>
            <a:endParaRPr lang="zh-CN" altLang="en-US" sz="4400" dirty="0" smtClean="0">
              <a:solidFill>
                <a:srgbClr val="33339A"/>
              </a:solidFill>
              <a:latin typeface="Times New Roman"/>
            </a:endParaRPr>
          </a:p>
          <a:p>
            <a:pPr defTabSz="917966">
              <a:lnSpc>
                <a:spcPts val="1004"/>
              </a:lnSpc>
              <a:tabLst>
                <a:tab pos="344237" algn="l"/>
                <a:tab pos="535480" algn="l"/>
                <a:tab pos="1619190" algn="l"/>
                <a:tab pos="1772185" algn="l"/>
              </a:tabLst>
              <a:defRPr/>
            </a:pPr>
            <a:endParaRPr lang="zh-CN" altLang="en-US" sz="4400" dirty="0" smtClean="0">
              <a:solidFill>
                <a:srgbClr val="33339A"/>
              </a:solidFill>
              <a:latin typeface="Times New Roman"/>
            </a:endParaRPr>
          </a:p>
          <a:p>
            <a:pPr defTabSz="917966">
              <a:lnSpc>
                <a:spcPts val="4964"/>
              </a:lnSpc>
              <a:tabLst>
                <a:tab pos="344237" algn="l"/>
                <a:tab pos="535480" algn="l"/>
                <a:tab pos="1619190" algn="l"/>
                <a:tab pos="1772185" algn="l"/>
              </a:tabLst>
              <a:defRPr/>
            </a:pPr>
            <a:r>
              <a:rPr lang="zh-CN" altLang="en-US" sz="4400" dirty="0" smtClean="0">
                <a:solidFill>
                  <a:srgbClr val="33339A"/>
                </a:solidFill>
                <a:latin typeface="Times New Roman"/>
              </a:rPr>
              <a:t>				</a:t>
            </a:r>
            <a:r>
              <a:rPr lang="en-US" altLang="zh-CN" sz="3200" dirty="0" smtClean="0">
                <a:solidFill>
                  <a:srgbClr val="000000"/>
                </a:solidFill>
                <a:latin typeface="Tahoma"/>
              </a:rPr>
              <a:t>(</a:t>
            </a:r>
            <a:r>
              <a:rPr lang="en-US" altLang="zh-CN" sz="3400" dirty="0" smtClean="0">
                <a:solidFill>
                  <a:srgbClr val="000000"/>
                </a:solidFill>
                <a:latin typeface="Tahoma"/>
              </a:rPr>
              <a:t>a</a:t>
            </a:r>
            <a:r>
              <a:rPr lang="en-US" altLang="zh-CN" sz="2100" dirty="0" smtClean="0">
                <a:solidFill>
                  <a:srgbClr val="000000"/>
                </a:solidFill>
                <a:latin typeface="Tahoma"/>
              </a:rPr>
              <a:t>n-1</a:t>
            </a:r>
            <a:r>
              <a:rPr lang="en-US" altLang="zh-CN" sz="3400" dirty="0" smtClean="0">
                <a:solidFill>
                  <a:srgbClr val="000000"/>
                </a:solidFill>
                <a:latin typeface="Tahoma"/>
              </a:rPr>
              <a:t>a</a:t>
            </a:r>
            <a:r>
              <a:rPr lang="en-US" altLang="zh-CN" sz="2100" dirty="0" smtClean="0">
                <a:solidFill>
                  <a:srgbClr val="000000"/>
                </a:solidFill>
                <a:latin typeface="Tahoma"/>
              </a:rPr>
              <a:t>n-2</a:t>
            </a:r>
            <a:r>
              <a:rPr lang="en-US" altLang="zh-CN" sz="3200" dirty="0" smtClean="0">
                <a:solidFill>
                  <a:srgbClr val="000000"/>
                </a:solidFill>
                <a:latin typeface="Times New Roman"/>
              </a:rPr>
              <a:t>…</a:t>
            </a:r>
            <a:r>
              <a:rPr lang="en-US" altLang="zh-CN" sz="3400" dirty="0" smtClean="0">
                <a:solidFill>
                  <a:srgbClr val="000000"/>
                </a:solidFill>
                <a:latin typeface="Tahoma"/>
              </a:rPr>
              <a:t>a</a:t>
            </a:r>
            <a:r>
              <a:rPr lang="en-US" altLang="zh-CN" sz="2100" dirty="0" smtClean="0">
                <a:solidFill>
                  <a:srgbClr val="000000"/>
                </a:solidFill>
                <a:latin typeface="Tahoma"/>
              </a:rPr>
              <a:t>1</a:t>
            </a:r>
            <a:r>
              <a:rPr lang="en-US" altLang="zh-CN" sz="3400" dirty="0" smtClean="0">
                <a:solidFill>
                  <a:srgbClr val="000000"/>
                </a:solidFill>
                <a:latin typeface="Tahoma"/>
              </a:rPr>
              <a:t>a</a:t>
            </a:r>
            <a:r>
              <a:rPr lang="en-US" altLang="zh-CN" sz="2100" dirty="0" smtClean="0">
                <a:solidFill>
                  <a:srgbClr val="000000"/>
                </a:solidFill>
                <a:latin typeface="Tahoma"/>
              </a:rPr>
              <a:t>0</a:t>
            </a:r>
            <a:r>
              <a:rPr lang="en-US" altLang="zh-CN" sz="3200" dirty="0" smtClean="0">
                <a:solidFill>
                  <a:srgbClr val="000000"/>
                </a:solidFill>
                <a:latin typeface="Tahoma"/>
              </a:rPr>
              <a:t>.</a:t>
            </a:r>
            <a:r>
              <a:rPr lang="en-US" altLang="zh-CN" sz="3400" dirty="0" smtClean="0">
                <a:solidFill>
                  <a:srgbClr val="000000"/>
                </a:solidFill>
                <a:latin typeface="Tahoma"/>
              </a:rPr>
              <a:t>a</a:t>
            </a:r>
            <a:r>
              <a:rPr lang="en-US" altLang="zh-CN" sz="2100" dirty="0" smtClean="0">
                <a:solidFill>
                  <a:srgbClr val="000000"/>
                </a:solidFill>
                <a:latin typeface="Tahoma"/>
              </a:rPr>
              <a:t>-1</a:t>
            </a:r>
            <a:r>
              <a:rPr lang="en-US" altLang="zh-CN" sz="3400" dirty="0" smtClean="0">
                <a:solidFill>
                  <a:srgbClr val="000000"/>
                </a:solidFill>
                <a:latin typeface="Tahoma"/>
              </a:rPr>
              <a:t>a</a:t>
            </a:r>
            <a:r>
              <a:rPr lang="en-US" altLang="zh-CN" sz="2100" dirty="0" smtClean="0">
                <a:solidFill>
                  <a:srgbClr val="000000"/>
                </a:solidFill>
                <a:latin typeface="Tahoma"/>
              </a:rPr>
              <a:t>-2</a:t>
            </a:r>
            <a:r>
              <a:rPr lang="en-US" altLang="zh-CN" sz="3200" dirty="0" smtClean="0">
                <a:solidFill>
                  <a:srgbClr val="000000"/>
                </a:solidFill>
                <a:latin typeface="Times New Roman"/>
              </a:rPr>
              <a:t>…</a:t>
            </a:r>
            <a:r>
              <a:rPr lang="en-US" altLang="zh-CN" sz="3400" dirty="0" smtClean="0">
                <a:solidFill>
                  <a:srgbClr val="000000"/>
                </a:solidFill>
                <a:latin typeface="Tahoma"/>
              </a:rPr>
              <a:t>a</a:t>
            </a:r>
            <a:r>
              <a:rPr lang="en-US" altLang="zh-CN" sz="2200" dirty="0" smtClean="0">
                <a:solidFill>
                  <a:srgbClr val="000000"/>
                </a:solidFill>
                <a:latin typeface="Tahoma"/>
              </a:rPr>
              <a:t>-m</a:t>
            </a:r>
            <a:r>
              <a:rPr lang="en-US" altLang="zh-CN" sz="3200" dirty="0" smtClean="0">
                <a:solidFill>
                  <a:srgbClr val="000000"/>
                </a:solidFill>
                <a:latin typeface="Tahoma"/>
              </a:rPr>
              <a:t>)</a:t>
            </a:r>
            <a:r>
              <a:rPr lang="en-US" altLang="zh-CN" sz="2200" dirty="0" smtClean="0">
                <a:solidFill>
                  <a:srgbClr val="000000"/>
                </a:solidFill>
                <a:latin typeface="Tahoma"/>
              </a:rPr>
              <a:t>r</a:t>
            </a:r>
          </a:p>
          <a:p>
            <a:pPr defTabSz="917966">
              <a:lnSpc>
                <a:spcPts val="1004"/>
              </a:lnSpc>
              <a:tabLst>
                <a:tab pos="344237" algn="l"/>
                <a:tab pos="535480" algn="l"/>
                <a:tab pos="1619190" algn="l"/>
                <a:tab pos="1772185" algn="l"/>
              </a:tabLst>
              <a:defRPr/>
            </a:pPr>
            <a:endParaRPr lang="en-US" altLang="zh-CN" sz="2200" dirty="0" smtClean="0">
              <a:solidFill>
                <a:srgbClr val="000000"/>
              </a:solidFill>
              <a:latin typeface="Tahoma"/>
            </a:endParaRPr>
          </a:p>
          <a:p>
            <a:pPr defTabSz="917966">
              <a:lnSpc>
                <a:spcPts val="1004"/>
              </a:lnSpc>
              <a:tabLst>
                <a:tab pos="344237" algn="l"/>
                <a:tab pos="535480" algn="l"/>
                <a:tab pos="1619190" algn="l"/>
                <a:tab pos="1772185" algn="l"/>
              </a:tabLst>
              <a:defRPr/>
            </a:pPr>
            <a:endParaRPr lang="en-US" altLang="zh-CN" sz="2200" dirty="0" smtClean="0">
              <a:solidFill>
                <a:srgbClr val="000000"/>
              </a:solidFill>
              <a:latin typeface="Tahoma"/>
            </a:endParaRPr>
          </a:p>
          <a:p>
            <a:pPr defTabSz="917966">
              <a:lnSpc>
                <a:spcPts val="1004"/>
              </a:lnSpc>
              <a:tabLst>
                <a:tab pos="344237" algn="l"/>
                <a:tab pos="535480" algn="l"/>
                <a:tab pos="1619190" algn="l"/>
                <a:tab pos="1772185" algn="l"/>
              </a:tabLst>
              <a:defRPr/>
            </a:pPr>
            <a:endParaRPr lang="en-US" altLang="zh-CN" sz="2200" dirty="0" smtClean="0">
              <a:solidFill>
                <a:srgbClr val="000000"/>
              </a:solidFill>
              <a:latin typeface="Tahoma"/>
            </a:endParaRPr>
          </a:p>
          <a:p>
            <a:pPr defTabSz="917966">
              <a:lnSpc>
                <a:spcPts val="1004"/>
              </a:lnSpc>
              <a:tabLst>
                <a:tab pos="344237" algn="l"/>
                <a:tab pos="535480" algn="l"/>
                <a:tab pos="1619190" algn="l"/>
                <a:tab pos="1772185" algn="l"/>
              </a:tabLst>
              <a:defRPr/>
            </a:pPr>
            <a:endParaRPr lang="en-US" altLang="zh-CN" sz="2200" dirty="0" smtClean="0">
              <a:solidFill>
                <a:srgbClr val="000000"/>
              </a:solidFill>
              <a:latin typeface="Tahoma"/>
            </a:endParaRPr>
          </a:p>
          <a:p>
            <a:pPr defTabSz="917966">
              <a:lnSpc>
                <a:spcPts val="1004"/>
              </a:lnSpc>
              <a:tabLst>
                <a:tab pos="344237" algn="l"/>
                <a:tab pos="535480" algn="l"/>
                <a:tab pos="1619190" algn="l"/>
                <a:tab pos="1772185" algn="l"/>
              </a:tabLst>
              <a:defRPr/>
            </a:pPr>
            <a:endParaRPr lang="en-US" altLang="zh-CN" sz="2200" dirty="0" smtClean="0">
              <a:solidFill>
                <a:srgbClr val="000000"/>
              </a:solidFill>
              <a:latin typeface="Tahoma"/>
            </a:endParaRPr>
          </a:p>
          <a:p>
            <a:pPr defTabSz="917966">
              <a:lnSpc>
                <a:spcPts val="4569"/>
              </a:lnSpc>
              <a:tabLst>
                <a:tab pos="344237" algn="l"/>
                <a:tab pos="535480" algn="l"/>
                <a:tab pos="1619190" algn="l"/>
                <a:tab pos="1772185" algn="l"/>
              </a:tabLst>
              <a:defRPr/>
            </a:pPr>
            <a:r>
              <a:rPr lang="en-US" altLang="zh-CN" sz="3000" dirty="0" smtClean="0">
                <a:solidFill>
                  <a:srgbClr val="000000"/>
                </a:solidFill>
                <a:latin typeface="Tahoma"/>
              </a:rPr>
              <a:t>N </a:t>
            </a:r>
            <a:r>
              <a:rPr lang="en-US" altLang="zh-CN" sz="2800" dirty="0" smtClean="0">
                <a:solidFill>
                  <a:srgbClr val="000000"/>
                </a:solidFill>
                <a:latin typeface="Tahoma"/>
              </a:rPr>
              <a:t>= </a:t>
            </a:r>
            <a:r>
              <a:rPr lang="en-US" altLang="zh-CN" sz="3000" dirty="0" smtClean="0">
                <a:solidFill>
                  <a:srgbClr val="000000"/>
                </a:solidFill>
                <a:latin typeface="Tahoma"/>
              </a:rPr>
              <a:t>a</a:t>
            </a:r>
            <a:r>
              <a:rPr lang="en-US" altLang="zh-CN" sz="1900" dirty="0" smtClean="0">
                <a:solidFill>
                  <a:srgbClr val="000000"/>
                </a:solidFill>
                <a:latin typeface="Tahoma"/>
              </a:rPr>
              <a:t>n-1</a:t>
            </a:r>
            <a:r>
              <a:rPr lang="en-US" altLang="zh-CN" sz="2800" dirty="0" smtClean="0">
                <a:solidFill>
                  <a:srgbClr val="000000"/>
                </a:solidFill>
                <a:latin typeface="Times New Roman"/>
              </a:rPr>
              <a:t>×</a:t>
            </a:r>
            <a:r>
              <a:rPr lang="en-US" altLang="zh-CN" sz="3000" dirty="0" smtClean="0">
                <a:solidFill>
                  <a:srgbClr val="000000"/>
                </a:solidFill>
                <a:latin typeface="Tahoma"/>
              </a:rPr>
              <a:t>r </a:t>
            </a:r>
            <a:r>
              <a:rPr lang="en-US" altLang="zh-CN" sz="1900" dirty="0" smtClean="0">
                <a:solidFill>
                  <a:srgbClr val="000000"/>
                </a:solidFill>
                <a:latin typeface="Tahoma"/>
              </a:rPr>
              <a:t>n-1</a:t>
            </a:r>
            <a:r>
              <a:rPr lang="en-US" altLang="zh-CN" sz="2800" dirty="0" smtClean="0">
                <a:solidFill>
                  <a:srgbClr val="000000"/>
                </a:solidFill>
                <a:latin typeface="Tahoma"/>
              </a:rPr>
              <a:t>+</a:t>
            </a:r>
            <a:r>
              <a:rPr lang="en-US" altLang="zh-CN" sz="2800" dirty="0" smtClean="0">
                <a:solidFill>
                  <a:srgbClr val="000000"/>
                </a:solidFill>
                <a:latin typeface="Times New Roman"/>
              </a:rPr>
              <a:t>…</a:t>
            </a:r>
            <a:r>
              <a:rPr lang="en-US" altLang="zh-CN" sz="2800" dirty="0" smtClean="0">
                <a:solidFill>
                  <a:srgbClr val="000000"/>
                </a:solidFill>
                <a:latin typeface="Tahoma"/>
              </a:rPr>
              <a:t>+</a:t>
            </a:r>
            <a:r>
              <a:rPr lang="en-US" altLang="zh-CN" sz="3000" dirty="0" smtClean="0">
                <a:solidFill>
                  <a:srgbClr val="000000"/>
                </a:solidFill>
                <a:latin typeface="Tahoma"/>
              </a:rPr>
              <a:t>a</a:t>
            </a:r>
            <a:r>
              <a:rPr lang="en-US" altLang="zh-CN" sz="1900" dirty="0" smtClean="0">
                <a:solidFill>
                  <a:srgbClr val="000000"/>
                </a:solidFill>
                <a:latin typeface="Tahoma"/>
              </a:rPr>
              <a:t>0</a:t>
            </a:r>
            <a:r>
              <a:rPr lang="en-US" altLang="zh-CN" sz="2800" dirty="0" smtClean="0">
                <a:solidFill>
                  <a:srgbClr val="000000"/>
                </a:solidFill>
                <a:latin typeface="Times New Roman"/>
              </a:rPr>
              <a:t>×</a:t>
            </a:r>
            <a:r>
              <a:rPr lang="en-US" altLang="zh-CN" sz="3000" dirty="0" smtClean="0">
                <a:solidFill>
                  <a:srgbClr val="000000"/>
                </a:solidFill>
                <a:latin typeface="Tahoma"/>
              </a:rPr>
              <a:t>r </a:t>
            </a:r>
            <a:r>
              <a:rPr lang="en-US" altLang="zh-CN" sz="1900" dirty="0" smtClean="0">
                <a:solidFill>
                  <a:srgbClr val="000000"/>
                </a:solidFill>
                <a:latin typeface="Tahoma"/>
              </a:rPr>
              <a:t>0 </a:t>
            </a:r>
            <a:r>
              <a:rPr lang="en-US" altLang="zh-CN" sz="2800" dirty="0" smtClean="0">
                <a:solidFill>
                  <a:srgbClr val="000000"/>
                </a:solidFill>
                <a:latin typeface="Tahoma"/>
              </a:rPr>
              <a:t>+</a:t>
            </a:r>
            <a:r>
              <a:rPr lang="en-US" altLang="zh-CN" sz="3000" dirty="0" smtClean="0">
                <a:solidFill>
                  <a:srgbClr val="000000"/>
                </a:solidFill>
                <a:latin typeface="Tahoma"/>
              </a:rPr>
              <a:t>a</a:t>
            </a:r>
            <a:r>
              <a:rPr lang="en-US" altLang="zh-CN" sz="1900" dirty="0" smtClean="0">
                <a:solidFill>
                  <a:srgbClr val="000000"/>
                </a:solidFill>
                <a:latin typeface="Tahoma"/>
              </a:rPr>
              <a:t>-1 </a:t>
            </a:r>
            <a:r>
              <a:rPr lang="en-US" altLang="zh-CN" sz="2800" dirty="0" smtClean="0">
                <a:solidFill>
                  <a:srgbClr val="000000"/>
                </a:solidFill>
                <a:latin typeface="Times New Roman"/>
              </a:rPr>
              <a:t>×</a:t>
            </a:r>
            <a:r>
              <a:rPr lang="en-US" altLang="zh-CN" sz="3000" dirty="0" smtClean="0">
                <a:solidFill>
                  <a:srgbClr val="000000"/>
                </a:solidFill>
                <a:latin typeface="Tahoma"/>
              </a:rPr>
              <a:t>r </a:t>
            </a:r>
            <a:r>
              <a:rPr lang="en-US" altLang="zh-CN" sz="1900" dirty="0" smtClean="0">
                <a:solidFill>
                  <a:srgbClr val="000000"/>
                </a:solidFill>
                <a:latin typeface="Tahoma"/>
              </a:rPr>
              <a:t>-1</a:t>
            </a:r>
            <a:r>
              <a:rPr lang="en-US" altLang="zh-CN" sz="2800" dirty="0" smtClean="0">
                <a:solidFill>
                  <a:srgbClr val="000000"/>
                </a:solidFill>
                <a:latin typeface="Tahoma"/>
              </a:rPr>
              <a:t>+</a:t>
            </a:r>
            <a:r>
              <a:rPr lang="en-US" altLang="zh-CN" sz="2800" dirty="0" smtClean="0">
                <a:solidFill>
                  <a:srgbClr val="000000"/>
                </a:solidFill>
                <a:latin typeface="Times New Roman"/>
              </a:rPr>
              <a:t>…</a:t>
            </a:r>
            <a:r>
              <a:rPr lang="en-US" altLang="zh-CN" sz="2800" dirty="0" smtClean="0">
                <a:solidFill>
                  <a:srgbClr val="000000"/>
                </a:solidFill>
                <a:latin typeface="Tahoma"/>
              </a:rPr>
              <a:t>+</a:t>
            </a:r>
            <a:r>
              <a:rPr lang="en-US" altLang="zh-CN" sz="3000" dirty="0" smtClean="0">
                <a:solidFill>
                  <a:srgbClr val="000000"/>
                </a:solidFill>
                <a:latin typeface="Tahoma"/>
              </a:rPr>
              <a:t>a</a:t>
            </a:r>
            <a:r>
              <a:rPr lang="en-US" altLang="zh-CN" sz="2000" dirty="0" smtClean="0">
                <a:solidFill>
                  <a:srgbClr val="000000"/>
                </a:solidFill>
                <a:latin typeface="Tahoma"/>
              </a:rPr>
              <a:t>-</a:t>
            </a:r>
            <a:r>
              <a:rPr lang="en-US" altLang="zh-CN" sz="2000" dirty="0" err="1" smtClean="0">
                <a:solidFill>
                  <a:srgbClr val="000000"/>
                </a:solidFill>
                <a:latin typeface="Tahoma"/>
              </a:rPr>
              <a:t>m</a:t>
            </a:r>
            <a:r>
              <a:rPr lang="en-US" altLang="zh-CN" sz="2800" dirty="0" err="1" smtClean="0">
                <a:solidFill>
                  <a:srgbClr val="000000"/>
                </a:solidFill>
                <a:latin typeface="Times New Roman"/>
              </a:rPr>
              <a:t>×</a:t>
            </a:r>
            <a:r>
              <a:rPr lang="en-US" altLang="zh-CN" sz="3000" dirty="0" err="1" smtClean="0">
                <a:solidFill>
                  <a:srgbClr val="000000"/>
                </a:solidFill>
                <a:latin typeface="Tahoma"/>
              </a:rPr>
              <a:t>r</a:t>
            </a:r>
            <a:r>
              <a:rPr lang="en-US" altLang="zh-CN" sz="3000" dirty="0" smtClean="0">
                <a:solidFill>
                  <a:srgbClr val="000000"/>
                </a:solidFill>
                <a:latin typeface="Tahoma"/>
              </a:rPr>
              <a:t> </a:t>
            </a:r>
            <a:r>
              <a:rPr lang="en-US" altLang="zh-CN" sz="1900" dirty="0" smtClean="0">
                <a:solidFill>
                  <a:srgbClr val="000000"/>
                </a:solidFill>
                <a:latin typeface="Times New Roman"/>
              </a:rPr>
              <a:t>–</a:t>
            </a:r>
            <a:r>
              <a:rPr lang="en-US" altLang="zh-CN" sz="1900" dirty="0" smtClean="0">
                <a:solidFill>
                  <a:srgbClr val="000000"/>
                </a:solidFill>
                <a:latin typeface="Tahoma"/>
              </a:rPr>
              <a:t>m</a:t>
            </a:r>
          </a:p>
          <a:p>
            <a:pPr defTabSz="917966">
              <a:lnSpc>
                <a:spcPts val="1004"/>
              </a:lnSpc>
              <a:tabLst>
                <a:tab pos="344237" algn="l"/>
                <a:tab pos="535480" algn="l"/>
                <a:tab pos="1619190" algn="l"/>
                <a:tab pos="1772185" algn="l"/>
              </a:tabLst>
              <a:defRPr/>
            </a:pPr>
            <a:endParaRPr lang="en-US" altLang="zh-CN" sz="1900" dirty="0" smtClean="0">
              <a:solidFill>
                <a:srgbClr val="000000"/>
              </a:solidFill>
              <a:latin typeface="Tahoma"/>
            </a:endParaRPr>
          </a:p>
          <a:p>
            <a:pPr defTabSz="917966">
              <a:lnSpc>
                <a:spcPts val="2532"/>
              </a:lnSpc>
              <a:tabLst>
                <a:tab pos="344237" algn="l"/>
                <a:tab pos="535480" algn="l"/>
                <a:tab pos="1619190" algn="l"/>
                <a:tab pos="1772185" algn="l"/>
              </a:tabLst>
              <a:defRPr/>
            </a:pPr>
            <a:r>
              <a:rPr lang="en-US" altLang="zh-CN" sz="1900" dirty="0" smtClean="0">
                <a:solidFill>
                  <a:srgbClr val="000000"/>
                </a:solidFill>
                <a:latin typeface="Tahoma"/>
              </a:rPr>
              <a:t>			</a:t>
            </a:r>
            <a:r>
              <a:rPr lang="zh-CN" altLang="en-US" sz="2400" dirty="0" smtClean="0">
                <a:solidFill>
                  <a:srgbClr val="000000"/>
                </a:solidFill>
                <a:latin typeface="Times New Roman"/>
              </a:rPr>
              <a:t>权值</a:t>
            </a:r>
          </a:p>
          <a:p>
            <a:pPr defTabSz="917966">
              <a:lnSpc>
                <a:spcPts val="1004"/>
              </a:lnSpc>
              <a:tabLst>
                <a:tab pos="344237" algn="l"/>
                <a:tab pos="535480" algn="l"/>
                <a:tab pos="1619190" algn="l"/>
                <a:tab pos="1772185" algn="l"/>
              </a:tabLst>
              <a:defRPr/>
            </a:pPr>
            <a:endParaRPr lang="zh-CN" altLang="en-US" sz="2400" dirty="0" smtClean="0">
              <a:solidFill>
                <a:srgbClr val="000000"/>
              </a:solidFill>
              <a:latin typeface="Times New Roman"/>
            </a:endParaRPr>
          </a:p>
          <a:p>
            <a:pPr defTabSz="917966">
              <a:lnSpc>
                <a:spcPts val="3257"/>
              </a:lnSpc>
              <a:tabLst>
                <a:tab pos="344237" algn="l"/>
                <a:tab pos="535480" algn="l"/>
                <a:tab pos="1619190" algn="l"/>
                <a:tab pos="1772185"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缩写方式：</a:t>
            </a:r>
            <a:endParaRPr lang="zh-CN" altLang="en-US" sz="2800" dirty="0">
              <a:solidFill>
                <a:srgbClr val="000000"/>
              </a:solidFill>
              <a:latin typeface="Times New Roman"/>
            </a:endParaRPr>
          </a:p>
        </p:txBody>
      </p:sp>
      <p:graphicFrame>
        <p:nvGraphicFramePr>
          <p:cNvPr id="248834" name="Object 2"/>
          <p:cNvGraphicFramePr>
            <a:graphicFrameLocks noChangeAspect="1"/>
          </p:cNvGraphicFramePr>
          <p:nvPr/>
        </p:nvGraphicFramePr>
        <p:xfrm>
          <a:off x="3200400" y="4648200"/>
          <a:ext cx="2590800" cy="1371600"/>
        </p:xfrm>
        <a:graphic>
          <a:graphicData uri="http://schemas.openxmlformats.org/presentationml/2006/ole">
            <p:oleObj spid="_x0000_s248834" name="Equation" r:id="rId4" imgW="774360" imgH="431640" progId="Equation.DSMT4">
              <p:embed/>
            </p:oleObj>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0.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7</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582370"/>
            <a:ext cx="7993939" cy="5815946"/>
          </a:xfrm>
          <a:prstGeom prst="rect">
            <a:avLst/>
          </a:prstGeom>
          <a:noFill/>
        </p:spPr>
        <p:txBody>
          <a:bodyPr vert="horz" wrap="none" lIns="0" tIns="0" rIns="0" bIns="0" rtlCol="0">
            <a:spAutoFit/>
          </a:bodyPr>
          <a:lstStyle/>
          <a:p>
            <a:pPr defTabSz="917966">
              <a:lnSpc>
                <a:spcPts val="4411"/>
              </a:lnSpc>
              <a:tabLst>
                <a:tab pos="382486" algn="l"/>
                <a:tab pos="777721" algn="l"/>
                <a:tab pos="4972317" algn="l"/>
              </a:tabLst>
              <a:defRPr/>
            </a:pPr>
            <a:r>
              <a:rPr lang="zh-CN" altLang="en-US" sz="4400" dirty="0" smtClean="0">
                <a:solidFill>
                  <a:srgbClr val="33339A"/>
                </a:solidFill>
                <a:latin typeface="Times New Roman"/>
              </a:rPr>
              <a:t>数字系统中的常用的数制</a:t>
            </a:r>
          </a:p>
          <a:p>
            <a:pPr defTabSz="917966">
              <a:lnSpc>
                <a:spcPts val="1004"/>
              </a:lnSpc>
              <a:tabLst>
                <a:tab pos="382486" algn="l"/>
                <a:tab pos="777721" algn="l"/>
                <a:tab pos="4972317"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4972317" algn="l"/>
              </a:tabLst>
              <a:defRPr/>
            </a:pPr>
            <a:endParaRPr lang="zh-CN" altLang="en-US" sz="4400" dirty="0" smtClean="0">
              <a:solidFill>
                <a:srgbClr val="33339A"/>
              </a:solidFill>
              <a:latin typeface="Times New Roman"/>
            </a:endParaRPr>
          </a:p>
          <a:p>
            <a:pPr defTabSz="917966">
              <a:lnSpc>
                <a:spcPts val="4191"/>
              </a:lnSpc>
              <a:tabLst>
                <a:tab pos="382486" algn="l"/>
                <a:tab pos="777721" algn="l"/>
                <a:tab pos="4972317"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十进制 </a:t>
            </a:r>
            <a:r>
              <a:rPr lang="en-US" altLang="zh-CN" sz="3200" dirty="0" smtClean="0">
                <a:solidFill>
                  <a:srgbClr val="000000"/>
                </a:solidFill>
                <a:latin typeface="Tahoma"/>
              </a:rPr>
              <a:t>Decimal</a:t>
            </a:r>
          </a:p>
          <a:p>
            <a:pPr defTabSz="917966">
              <a:lnSpc>
                <a:spcPts val="3746"/>
              </a:lnSpc>
              <a:tabLst>
                <a:tab pos="382486" algn="l"/>
                <a:tab pos="777721" algn="l"/>
                <a:tab pos="4972317" algn="l"/>
              </a:tabLst>
              <a:defRPr/>
            </a:pPr>
            <a:r>
              <a:rPr lang="en-US" altLang="zh-CN" sz="3200" dirty="0" smtClean="0">
                <a:solidFill>
                  <a:srgbClr val="000000"/>
                </a:solidFill>
                <a:latin typeface="Tahoma"/>
              </a:rPr>
              <a:t>		</a:t>
            </a:r>
            <a:r>
              <a:rPr lang="en-US" altLang="zh-CN" sz="3000" dirty="0" smtClean="0">
                <a:solidFill>
                  <a:srgbClr val="000000"/>
                </a:solidFill>
                <a:latin typeface="Tahoma"/>
              </a:rPr>
              <a:t>r </a:t>
            </a:r>
            <a:r>
              <a:rPr lang="en-US" altLang="zh-CN" sz="2800" dirty="0" smtClean="0">
                <a:solidFill>
                  <a:srgbClr val="000000"/>
                </a:solidFill>
                <a:latin typeface="Tahoma"/>
              </a:rPr>
              <a:t>= 10, (0, 1, 2, 3, 4, 5, 6, 7, 8, 9)</a:t>
            </a:r>
          </a:p>
          <a:p>
            <a:pPr defTabSz="917966">
              <a:lnSpc>
                <a:spcPts val="4199"/>
              </a:lnSpc>
              <a:tabLst>
                <a:tab pos="382486" algn="l"/>
                <a:tab pos="777721" algn="l"/>
                <a:tab pos="4972317" algn="l"/>
              </a:tabLst>
              <a:defRPr/>
            </a:pPr>
            <a:r>
              <a:rPr lang="en-US" altLang="zh-CN" sz="2800" dirty="0" smtClean="0">
                <a:solidFill>
                  <a:srgbClr val="000000"/>
                </a:solidFill>
                <a:latin typeface="Tahoma"/>
              </a:rPr>
              <a:t>	</a:t>
            </a:r>
            <a:r>
              <a:rPr lang="zh-CN" altLang="en-US" sz="3200" dirty="0" smtClean="0">
                <a:solidFill>
                  <a:srgbClr val="000000"/>
                </a:solidFill>
                <a:latin typeface="Times New Roman"/>
              </a:rPr>
              <a:t>二进制 </a:t>
            </a:r>
            <a:r>
              <a:rPr lang="en-US" altLang="zh-CN" sz="3200" dirty="0" smtClean="0">
                <a:solidFill>
                  <a:srgbClr val="000000"/>
                </a:solidFill>
                <a:latin typeface="Tahoma"/>
              </a:rPr>
              <a:t>Binary</a:t>
            </a:r>
          </a:p>
          <a:p>
            <a:pPr defTabSz="917966">
              <a:lnSpc>
                <a:spcPts val="3746"/>
              </a:lnSpc>
              <a:tabLst>
                <a:tab pos="382486" algn="l"/>
                <a:tab pos="777721" algn="l"/>
                <a:tab pos="4972317" algn="l"/>
              </a:tabLst>
              <a:defRPr/>
            </a:pPr>
            <a:r>
              <a:rPr lang="en-US" altLang="zh-CN" sz="3200" dirty="0" smtClean="0">
                <a:solidFill>
                  <a:srgbClr val="000000"/>
                </a:solidFill>
                <a:latin typeface="Tahoma"/>
              </a:rPr>
              <a:t>		</a:t>
            </a:r>
            <a:r>
              <a:rPr lang="en-US" altLang="zh-CN" sz="3000" dirty="0" smtClean="0">
                <a:solidFill>
                  <a:srgbClr val="000000"/>
                </a:solidFill>
                <a:latin typeface="Tahoma"/>
              </a:rPr>
              <a:t>r </a:t>
            </a:r>
            <a:r>
              <a:rPr lang="en-US" altLang="zh-CN" sz="2800" dirty="0" smtClean="0">
                <a:solidFill>
                  <a:srgbClr val="000000"/>
                </a:solidFill>
                <a:latin typeface="Tahoma"/>
              </a:rPr>
              <a:t>= 2, (0, 1)</a:t>
            </a:r>
          </a:p>
          <a:p>
            <a:pPr defTabSz="917966">
              <a:lnSpc>
                <a:spcPts val="4199"/>
              </a:lnSpc>
              <a:tabLst>
                <a:tab pos="382486" algn="l"/>
                <a:tab pos="777721" algn="l"/>
                <a:tab pos="4972317" algn="l"/>
              </a:tabLst>
              <a:defRPr/>
            </a:pPr>
            <a:r>
              <a:rPr lang="en-US" altLang="zh-CN" sz="2800" dirty="0" smtClean="0">
                <a:solidFill>
                  <a:srgbClr val="000000"/>
                </a:solidFill>
                <a:latin typeface="Tahoma"/>
              </a:rPr>
              <a:t>	</a:t>
            </a:r>
            <a:r>
              <a:rPr lang="zh-CN" altLang="en-US" sz="3200" dirty="0" smtClean="0">
                <a:solidFill>
                  <a:srgbClr val="000000"/>
                </a:solidFill>
                <a:latin typeface="Times New Roman"/>
              </a:rPr>
              <a:t>八进制 </a:t>
            </a:r>
            <a:r>
              <a:rPr lang="en-US" altLang="zh-CN" sz="3200" dirty="0" smtClean="0">
                <a:solidFill>
                  <a:srgbClr val="000000"/>
                </a:solidFill>
                <a:latin typeface="Tahoma"/>
              </a:rPr>
              <a:t>Octal</a:t>
            </a:r>
          </a:p>
          <a:p>
            <a:pPr defTabSz="917966">
              <a:lnSpc>
                <a:spcPts val="3746"/>
              </a:lnSpc>
              <a:tabLst>
                <a:tab pos="382486" algn="l"/>
                <a:tab pos="777721" algn="l"/>
                <a:tab pos="4972317" algn="l"/>
              </a:tabLst>
              <a:defRPr/>
            </a:pPr>
            <a:r>
              <a:rPr lang="en-US" altLang="zh-CN" sz="3200" dirty="0" smtClean="0">
                <a:solidFill>
                  <a:srgbClr val="000000"/>
                </a:solidFill>
                <a:latin typeface="Tahoma"/>
              </a:rPr>
              <a:t>		</a:t>
            </a:r>
            <a:r>
              <a:rPr lang="en-US" altLang="zh-CN" sz="3000" dirty="0" smtClean="0">
                <a:solidFill>
                  <a:srgbClr val="000000"/>
                </a:solidFill>
                <a:latin typeface="Tahoma"/>
              </a:rPr>
              <a:t>r </a:t>
            </a:r>
            <a:r>
              <a:rPr lang="en-US" altLang="zh-CN" sz="2800" dirty="0" smtClean="0">
                <a:solidFill>
                  <a:srgbClr val="000000"/>
                </a:solidFill>
                <a:latin typeface="Tahoma"/>
              </a:rPr>
              <a:t>= 8, (0, 1, 2, 3, 4, 5, 6, 7)</a:t>
            </a:r>
          </a:p>
          <a:p>
            <a:pPr defTabSz="917966">
              <a:lnSpc>
                <a:spcPts val="4199"/>
              </a:lnSpc>
              <a:tabLst>
                <a:tab pos="382486" algn="l"/>
                <a:tab pos="777721" algn="l"/>
                <a:tab pos="4972317" algn="l"/>
              </a:tabLst>
              <a:defRPr/>
            </a:pPr>
            <a:r>
              <a:rPr lang="en-US" altLang="zh-CN" sz="2800" dirty="0" smtClean="0">
                <a:solidFill>
                  <a:srgbClr val="000000"/>
                </a:solidFill>
                <a:latin typeface="Tahoma"/>
              </a:rPr>
              <a:t>	</a:t>
            </a:r>
            <a:r>
              <a:rPr lang="zh-CN" altLang="en-US" sz="3200" dirty="0" smtClean="0">
                <a:solidFill>
                  <a:srgbClr val="000000"/>
                </a:solidFill>
                <a:latin typeface="Times New Roman"/>
              </a:rPr>
              <a:t>十六进制 </a:t>
            </a:r>
            <a:r>
              <a:rPr lang="en-US" altLang="zh-CN" sz="3200" dirty="0" smtClean="0">
                <a:solidFill>
                  <a:srgbClr val="000000"/>
                </a:solidFill>
                <a:latin typeface="Tahoma"/>
              </a:rPr>
              <a:t>Hexadecimal</a:t>
            </a:r>
          </a:p>
          <a:p>
            <a:pPr defTabSz="917966">
              <a:lnSpc>
                <a:spcPts val="3740"/>
              </a:lnSpc>
              <a:tabLst>
                <a:tab pos="382486" algn="l"/>
                <a:tab pos="777721" algn="l"/>
                <a:tab pos="4972317" algn="l"/>
              </a:tabLst>
              <a:defRPr/>
            </a:pPr>
            <a:r>
              <a:rPr lang="en-US" altLang="zh-CN" sz="3200" dirty="0" smtClean="0">
                <a:solidFill>
                  <a:srgbClr val="000000"/>
                </a:solidFill>
                <a:latin typeface="Tahoma"/>
              </a:rPr>
              <a:t>		</a:t>
            </a:r>
            <a:r>
              <a:rPr lang="en-US" altLang="zh-CN" sz="3000" dirty="0" smtClean="0">
                <a:solidFill>
                  <a:srgbClr val="000000"/>
                </a:solidFill>
                <a:latin typeface="Tahoma"/>
              </a:rPr>
              <a:t>r </a:t>
            </a:r>
            <a:r>
              <a:rPr lang="en-US" altLang="zh-CN" sz="2800" dirty="0" smtClean="0">
                <a:solidFill>
                  <a:srgbClr val="000000"/>
                </a:solidFill>
                <a:latin typeface="Tahoma"/>
              </a:rPr>
              <a:t>= 16</a:t>
            </a:r>
          </a:p>
          <a:p>
            <a:pPr defTabSz="917966">
              <a:lnSpc>
                <a:spcPts val="3683"/>
              </a:lnSpc>
              <a:tabLst>
                <a:tab pos="382486" algn="l"/>
                <a:tab pos="777721" algn="l"/>
                <a:tab pos="4972317" algn="l"/>
              </a:tabLst>
              <a:defRPr/>
            </a:pPr>
            <a:r>
              <a:rPr lang="en-US" altLang="zh-CN" sz="2800" dirty="0" smtClean="0">
                <a:solidFill>
                  <a:srgbClr val="000000"/>
                </a:solidFill>
                <a:latin typeface="Tahoma"/>
              </a:rPr>
              <a:t>		(0, 1, 2, 3, 4, 5, 6, 7, 8, 9, A, B, C, D, E, F)</a:t>
            </a:r>
          </a:p>
          <a:p>
            <a:pPr defTabSz="917966">
              <a:lnSpc>
                <a:spcPts val="3403"/>
              </a:lnSpc>
              <a:tabLst>
                <a:tab pos="382486" algn="l"/>
                <a:tab pos="777721" algn="l"/>
                <a:tab pos="4972317" algn="l"/>
              </a:tabLst>
              <a:defRPr/>
            </a:pPr>
            <a:r>
              <a:rPr lang="en-US" altLang="zh-CN" sz="2800" dirty="0" smtClean="0">
                <a:solidFill>
                  <a:srgbClr val="000000"/>
                </a:solidFill>
                <a:latin typeface="Tahoma"/>
              </a:rPr>
              <a:t>			</a:t>
            </a:r>
            <a:r>
              <a:rPr lang="en-US" altLang="zh-CN" b="1" dirty="0" smtClean="0">
                <a:solidFill>
                  <a:srgbClr val="FF0000"/>
                </a:solidFill>
                <a:latin typeface="Tahoma"/>
              </a:rPr>
              <a:t>(10, 11, 12, 13, 14, 15)</a:t>
            </a:r>
            <a:r>
              <a:rPr lang="en-US" altLang="zh-CN" sz="1200" b="1" dirty="0" smtClean="0">
                <a:solidFill>
                  <a:srgbClr val="FF0000"/>
                </a:solidFill>
                <a:latin typeface="Tahoma"/>
              </a:rPr>
              <a:t>10</a:t>
            </a:r>
            <a:endParaRPr lang="zh-CN" altLang="en-US" sz="1200" b="1" dirty="0">
              <a:solidFill>
                <a:srgbClr val="FF0000"/>
              </a:solidFill>
              <a:latin typeface="Tahom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4103733" y="4769694"/>
            <a:ext cx="1232531" cy="498068"/>
          </a:xfrm>
          <a:custGeom>
            <a:avLst/>
            <a:gdLst/>
            <a:ahLst/>
            <a:cxnLst/>
            <a:rect l="0" t="0" r="0" b="0"/>
            <a:pathLst>
              <a:path w="1229107" h="495301">
                <a:moveTo>
                  <a:pt x="0" y="0"/>
                </a:moveTo>
                <a:lnTo>
                  <a:pt x="0" y="495300"/>
                </a:lnTo>
                <a:lnTo>
                  <a:pt x="1229106" y="495300"/>
                </a:lnTo>
                <a:lnTo>
                  <a:pt x="1229106" y="0"/>
                </a:ln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6" name="任意多边形 5"/>
          <p:cNvSpPr/>
          <p:nvPr/>
        </p:nvSpPr>
        <p:spPr>
          <a:xfrm>
            <a:off x="4103733" y="3850186"/>
            <a:ext cx="229238" cy="459755"/>
          </a:xfrm>
          <a:custGeom>
            <a:avLst/>
            <a:gdLst/>
            <a:ahLst/>
            <a:cxnLst/>
            <a:rect l="0" t="0" r="0" b="0"/>
            <a:pathLst>
              <a:path w="228601" h="457201">
                <a:moveTo>
                  <a:pt x="114300" y="0"/>
                </a:moveTo>
                <a:cubicBezTo>
                  <a:pt x="51816" y="0"/>
                  <a:pt x="0" y="102108"/>
                  <a:pt x="0" y="228600"/>
                </a:cubicBezTo>
                <a:cubicBezTo>
                  <a:pt x="0" y="355093"/>
                  <a:pt x="51816" y="457200"/>
                  <a:pt x="114300" y="457200"/>
                </a:cubicBezTo>
                <a:cubicBezTo>
                  <a:pt x="177547" y="457200"/>
                  <a:pt x="228600" y="355093"/>
                  <a:pt x="228600" y="228600"/>
                </a:cubicBezTo>
                <a:cubicBezTo>
                  <a:pt x="228600" y="102108"/>
                  <a:pt x="177547" y="0"/>
                  <a:pt x="114300" y="0"/>
                </a:cubicBezTo>
                <a:close/>
              </a:path>
            </a:pathLst>
          </a:custGeom>
          <a:solidFill>
            <a:srgbClr val="000000">
              <a:alpha val="0"/>
            </a:srgbClr>
          </a:solidFill>
          <a:ln w="38100" cap="flat" cmpd="sng" algn="ctr">
            <a:solidFill>
              <a:srgbClr val="FF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8" name="图片 7" descr="ws_251.tmp"/>
          <p:cNvPicPr>
            <a:picLocks/>
          </p:cNvPicPr>
          <p:nvPr/>
        </p:nvPicPr>
        <p:blipFill>
          <a:blip r:embed="rId3"/>
          <a:stretch>
            <a:fillRect/>
          </a:stretch>
        </p:blipFill>
        <p:spPr>
          <a:xfrm>
            <a:off x="101883" y="523609"/>
            <a:ext cx="8596379" cy="932279"/>
          </a:xfrm>
          <a:prstGeom prst="rect">
            <a:avLst/>
          </a:prstGeom>
        </p:spPr>
      </p:pic>
      <p:pic>
        <p:nvPicPr>
          <p:cNvPr id="9" name="图片 8" descr="ws_252.tmp"/>
          <p:cNvPicPr>
            <a:picLocks/>
          </p:cNvPicPr>
          <p:nvPr/>
        </p:nvPicPr>
        <p:blipFill>
          <a:blip r:embed="rId4"/>
          <a:stretch>
            <a:fillRect/>
          </a:stretch>
        </p:blipFill>
        <p:spPr>
          <a:xfrm>
            <a:off x="4228145" y="4291039"/>
            <a:ext cx="343855" cy="485296"/>
          </a:xfrm>
          <a:prstGeom prst="rect">
            <a:avLst/>
          </a:prstGeom>
        </p:spPr>
      </p:pic>
      <p:sp>
        <p:nvSpPr>
          <p:cNvPr id="11" name="TextBox 10"/>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8</a:t>
            </a:r>
            <a:endParaRPr lang="zh-CN" altLang="en-US" sz="1400" dirty="0">
              <a:solidFill>
                <a:srgbClr val="000000"/>
              </a:solidFill>
              <a:latin typeface="Tahoma"/>
            </a:endParaRPr>
          </a:p>
        </p:txBody>
      </p:sp>
      <p:sp>
        <p:nvSpPr>
          <p:cNvPr id="12" name="TextBox 11"/>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3" name="TextBox 12"/>
          <p:cNvSpPr txBox="1"/>
          <p:nvPr/>
        </p:nvSpPr>
        <p:spPr>
          <a:xfrm>
            <a:off x="1233682" y="582370"/>
            <a:ext cx="6417013" cy="3855804"/>
          </a:xfrm>
          <a:prstGeom prst="rect">
            <a:avLst/>
          </a:prstGeom>
          <a:noFill/>
        </p:spPr>
        <p:txBody>
          <a:bodyPr vert="horz" wrap="none" lIns="0" tIns="0" rIns="0" bIns="0" rtlCol="0">
            <a:spAutoFit/>
          </a:bodyPr>
          <a:lstStyle/>
          <a:p>
            <a:pPr defTabSz="917966">
              <a:lnSpc>
                <a:spcPts val="4411"/>
              </a:lnSpc>
              <a:tabLst>
                <a:tab pos="1223955" algn="l"/>
                <a:tab pos="2256667" algn="l"/>
              </a:tabLst>
              <a:defRPr/>
            </a:pPr>
            <a:r>
              <a:rPr lang="zh-CN" altLang="en-US" sz="4400" dirty="0" smtClean="0">
                <a:solidFill>
                  <a:srgbClr val="33339A"/>
                </a:solidFill>
                <a:latin typeface="Times New Roman"/>
              </a:rPr>
              <a:t>二进制数</a:t>
            </a: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1004"/>
              </a:lnSpc>
              <a:tabLst>
                <a:tab pos="1223955" algn="l"/>
                <a:tab pos="2256667" algn="l"/>
              </a:tabLst>
              <a:defRPr/>
            </a:pPr>
            <a:endParaRPr lang="zh-CN" altLang="en-US" sz="4400" dirty="0" smtClean="0">
              <a:solidFill>
                <a:srgbClr val="33339A"/>
              </a:solidFill>
              <a:latin typeface="Times New Roman"/>
            </a:endParaRPr>
          </a:p>
          <a:p>
            <a:pPr defTabSz="917966">
              <a:lnSpc>
                <a:spcPts val="4149"/>
              </a:lnSpc>
              <a:tabLst>
                <a:tab pos="1223955" algn="l"/>
                <a:tab pos="2256667"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基数：</a:t>
            </a:r>
            <a:r>
              <a:rPr lang="en-US" altLang="zh-CN" sz="3400" dirty="0" smtClean="0">
                <a:solidFill>
                  <a:srgbClr val="000000"/>
                </a:solidFill>
                <a:latin typeface="Tahoma"/>
              </a:rPr>
              <a:t>r </a:t>
            </a:r>
            <a:r>
              <a:rPr lang="en-US" altLang="zh-CN" sz="3200" dirty="0" smtClean="0">
                <a:solidFill>
                  <a:srgbClr val="000000"/>
                </a:solidFill>
                <a:latin typeface="Tahoma"/>
              </a:rPr>
              <a:t>= 2</a:t>
            </a:r>
          </a:p>
          <a:p>
            <a:pPr defTabSz="917966">
              <a:lnSpc>
                <a:spcPts val="4577"/>
              </a:lnSpc>
              <a:tabLst>
                <a:tab pos="1223955" algn="l"/>
                <a:tab pos="2256667" algn="l"/>
              </a:tabLst>
              <a:defRPr/>
            </a:pPr>
            <a:r>
              <a:rPr lang="en-US" altLang="zh-CN" sz="3200" dirty="0" smtClean="0">
                <a:solidFill>
                  <a:srgbClr val="000000"/>
                </a:solidFill>
                <a:latin typeface="Tahoma"/>
              </a:rPr>
              <a:t>	</a:t>
            </a:r>
            <a:r>
              <a:rPr lang="zh-CN" altLang="en-US" sz="3200" dirty="0" smtClean="0">
                <a:solidFill>
                  <a:srgbClr val="000000"/>
                </a:solidFill>
                <a:latin typeface="Times New Roman"/>
              </a:rPr>
              <a:t>数字集：</a:t>
            </a:r>
            <a:r>
              <a:rPr lang="en-US" altLang="zh-CN" sz="3200" dirty="0" smtClean="0">
                <a:solidFill>
                  <a:srgbClr val="000000"/>
                </a:solidFill>
                <a:latin typeface="Tahoma"/>
              </a:rPr>
              <a:t>(0, 1)</a:t>
            </a:r>
          </a:p>
          <a:p>
            <a:pPr defTabSz="917966">
              <a:lnSpc>
                <a:spcPts val="1004"/>
              </a:lnSpc>
              <a:tabLst>
                <a:tab pos="1223955" algn="l"/>
                <a:tab pos="2256667" algn="l"/>
              </a:tabLst>
              <a:defRPr/>
            </a:pPr>
            <a:endParaRPr lang="en-US" altLang="zh-CN" sz="3200" dirty="0" smtClean="0">
              <a:solidFill>
                <a:srgbClr val="000000"/>
              </a:solidFill>
              <a:latin typeface="Tahoma"/>
            </a:endParaRPr>
          </a:p>
          <a:p>
            <a:pPr defTabSz="917966">
              <a:lnSpc>
                <a:spcPts val="1004"/>
              </a:lnSpc>
              <a:tabLst>
                <a:tab pos="1223955" algn="l"/>
                <a:tab pos="2256667" algn="l"/>
              </a:tabLst>
              <a:defRPr/>
            </a:pPr>
            <a:endParaRPr lang="en-US" altLang="zh-CN" sz="3200" dirty="0" smtClean="0">
              <a:solidFill>
                <a:srgbClr val="000000"/>
              </a:solidFill>
              <a:latin typeface="Tahoma"/>
            </a:endParaRPr>
          </a:p>
          <a:p>
            <a:pPr defTabSz="917966">
              <a:lnSpc>
                <a:spcPts val="1004"/>
              </a:lnSpc>
              <a:tabLst>
                <a:tab pos="1223955" algn="l"/>
                <a:tab pos="2256667" algn="l"/>
              </a:tabLst>
              <a:defRPr/>
            </a:pPr>
            <a:endParaRPr lang="en-US" altLang="zh-CN" sz="3200" dirty="0" smtClean="0">
              <a:solidFill>
                <a:srgbClr val="000000"/>
              </a:solidFill>
              <a:latin typeface="Tahoma"/>
            </a:endParaRPr>
          </a:p>
          <a:p>
            <a:pPr defTabSz="917966">
              <a:lnSpc>
                <a:spcPts val="1004"/>
              </a:lnSpc>
              <a:tabLst>
                <a:tab pos="1223955" algn="l"/>
                <a:tab pos="2256667" algn="l"/>
              </a:tabLst>
              <a:defRPr/>
            </a:pPr>
            <a:endParaRPr lang="en-US" altLang="zh-CN" sz="3200" dirty="0" smtClean="0">
              <a:solidFill>
                <a:srgbClr val="000000"/>
              </a:solidFill>
              <a:latin typeface="Tahoma"/>
            </a:endParaRPr>
          </a:p>
          <a:p>
            <a:pPr defTabSz="917966">
              <a:lnSpc>
                <a:spcPts val="1004"/>
              </a:lnSpc>
              <a:tabLst>
                <a:tab pos="1223955" algn="l"/>
                <a:tab pos="2256667" algn="l"/>
              </a:tabLst>
              <a:defRPr/>
            </a:pPr>
            <a:endParaRPr lang="en-US" altLang="zh-CN" sz="3200" dirty="0" smtClean="0">
              <a:solidFill>
                <a:srgbClr val="000000"/>
              </a:solidFill>
              <a:latin typeface="Tahoma"/>
            </a:endParaRPr>
          </a:p>
          <a:p>
            <a:pPr defTabSz="917966">
              <a:lnSpc>
                <a:spcPts val="4795"/>
              </a:lnSpc>
              <a:tabLst>
                <a:tab pos="1223955" algn="l"/>
                <a:tab pos="2256667" algn="l"/>
              </a:tabLst>
              <a:defRPr/>
            </a:pPr>
            <a:r>
              <a:rPr lang="en-US" altLang="zh-CN" sz="3200" dirty="0" smtClean="0">
                <a:solidFill>
                  <a:srgbClr val="000000"/>
                </a:solidFill>
                <a:latin typeface="Tahoma"/>
              </a:rPr>
              <a:t>		(1010110000110100)</a:t>
            </a:r>
            <a:r>
              <a:rPr lang="en-US" altLang="zh-CN" sz="2100" dirty="0" smtClean="0">
                <a:solidFill>
                  <a:srgbClr val="000000"/>
                </a:solidFill>
                <a:latin typeface="Tahoma"/>
              </a:rPr>
              <a:t>2</a:t>
            </a:r>
            <a:endParaRPr lang="zh-CN" altLang="en-US" sz="2100" dirty="0">
              <a:solidFill>
                <a:srgbClr val="000000"/>
              </a:solidFill>
              <a:latin typeface="Tahoma"/>
            </a:endParaRPr>
          </a:p>
        </p:txBody>
      </p:sp>
      <p:sp>
        <p:nvSpPr>
          <p:cNvPr id="14" name="TextBox 13"/>
          <p:cNvSpPr txBox="1"/>
          <p:nvPr/>
        </p:nvSpPr>
        <p:spPr>
          <a:xfrm>
            <a:off x="4215288" y="4867315"/>
            <a:ext cx="1019135" cy="335288"/>
          </a:xfrm>
          <a:prstGeom prst="rect">
            <a:avLst/>
          </a:prstGeom>
          <a:noFill/>
        </p:spPr>
        <p:txBody>
          <a:bodyPr vert="horz" wrap="none" lIns="0" tIns="0" rIns="0" bIns="0" rtlCol="0">
            <a:spAutoFit/>
          </a:bodyPr>
          <a:lstStyle/>
          <a:p>
            <a:pPr>
              <a:lnSpc>
                <a:spcPts val="2592"/>
              </a:lnSpc>
            </a:pPr>
            <a:r>
              <a:rPr lang="en-US" altLang="zh-CN" sz="2400" dirty="0" smtClean="0">
                <a:solidFill>
                  <a:srgbClr val="000000"/>
                </a:solidFill>
                <a:latin typeface="Times New Roman"/>
              </a:rPr>
              <a:t>bit </a:t>
            </a:r>
            <a:r>
              <a:rPr lang="zh-CN" altLang="en-US" sz="2400" dirty="0" smtClean="0">
                <a:solidFill>
                  <a:srgbClr val="000000"/>
                </a:solidFill>
                <a:latin typeface="Times New Roman"/>
              </a:rPr>
              <a:t>比特</a:t>
            </a:r>
            <a:endParaRPr lang="zh-CN" altLang="en-US" sz="2400" dirty="0">
              <a:solidFill>
                <a:srgbClr val="000000"/>
              </a:solidFill>
              <a:latin typeface="Times New Roman"/>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4.tmp"/>
          <p:cNvPicPr>
            <a:picLocks/>
          </p:cNvPicPr>
          <p:nvPr/>
        </p:nvPicPr>
        <p:blipFill>
          <a:blip r:embed="rId3"/>
          <a:stretch>
            <a:fillRect/>
          </a:stretch>
        </p:blipFill>
        <p:spPr>
          <a:xfrm>
            <a:off x="101883" y="523609"/>
            <a:ext cx="8596379" cy="932279"/>
          </a:xfrm>
          <a:prstGeom prst="rect">
            <a:avLst/>
          </a:prstGeom>
        </p:spPr>
      </p:pic>
      <p:sp>
        <p:nvSpPr>
          <p:cNvPr id="6" name="TextBox 5"/>
          <p:cNvSpPr txBox="1"/>
          <p:nvPr/>
        </p:nvSpPr>
        <p:spPr>
          <a:xfrm>
            <a:off x="8508893" y="6538982"/>
            <a:ext cx="97784"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9</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3" y="582369"/>
            <a:ext cx="6127668" cy="5480658"/>
          </a:xfrm>
          <a:prstGeom prst="rect">
            <a:avLst/>
          </a:prstGeom>
          <a:noFill/>
        </p:spPr>
        <p:txBody>
          <a:bodyPr vert="horz" wrap="none" lIns="0" tIns="0" rIns="0" bIns="0" rtlCol="0">
            <a:spAutoFit/>
          </a:bodyPr>
          <a:lstStyle/>
          <a:p>
            <a:pPr defTabSz="917966">
              <a:lnSpc>
                <a:spcPts val="4411"/>
              </a:lnSpc>
              <a:tabLst>
                <a:tab pos="382486" algn="l"/>
                <a:tab pos="777721" algn="l"/>
                <a:tab pos="1644689" algn="l"/>
                <a:tab pos="1682938" algn="l"/>
                <a:tab pos="3059887" algn="l"/>
                <a:tab pos="3085386" algn="l"/>
              </a:tabLst>
              <a:defRPr/>
            </a:pPr>
            <a:r>
              <a:rPr lang="zh-CN" altLang="en-US" sz="4400" dirty="0" smtClean="0">
                <a:solidFill>
                  <a:srgbClr val="33339A"/>
                </a:solidFill>
                <a:latin typeface="Times New Roman"/>
              </a:rPr>
              <a:t>八进制数和十六进制数</a:t>
            </a:r>
          </a:p>
          <a:p>
            <a:pPr defTabSz="917966">
              <a:lnSpc>
                <a:spcPts val="1004"/>
              </a:lnSpc>
              <a:tabLst>
                <a:tab pos="382486" algn="l"/>
                <a:tab pos="777721" algn="l"/>
                <a:tab pos="1644689" algn="l"/>
                <a:tab pos="1682938" algn="l"/>
                <a:tab pos="3059887" algn="l"/>
                <a:tab pos="308538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644689" algn="l"/>
                <a:tab pos="1682938" algn="l"/>
                <a:tab pos="3059887" algn="l"/>
                <a:tab pos="308538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1644689" algn="l"/>
                <a:tab pos="1682938" algn="l"/>
                <a:tab pos="3059887" algn="l"/>
                <a:tab pos="3085386" algn="l"/>
              </a:tabLst>
              <a:defRPr/>
            </a:pPr>
            <a:endParaRPr lang="zh-CN" altLang="en-US" sz="4400" dirty="0" smtClean="0">
              <a:solidFill>
                <a:srgbClr val="33339A"/>
              </a:solidFill>
              <a:latin typeface="Times New Roman"/>
            </a:endParaRPr>
          </a:p>
          <a:p>
            <a:pPr defTabSz="917966">
              <a:lnSpc>
                <a:spcPts val="3415"/>
              </a:lnSpc>
              <a:tabLst>
                <a:tab pos="382486" algn="l"/>
                <a:tab pos="777721" algn="l"/>
                <a:tab pos="1644689" algn="l"/>
                <a:tab pos="1682938" algn="l"/>
                <a:tab pos="3059887" algn="l"/>
                <a:tab pos="30853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八进制数</a:t>
            </a:r>
          </a:p>
          <a:p>
            <a:pPr defTabSz="917966">
              <a:lnSpc>
                <a:spcPts val="4180"/>
              </a:lnSpc>
              <a:tabLst>
                <a:tab pos="382486" algn="l"/>
                <a:tab pos="777721" algn="l"/>
                <a:tab pos="1644689" algn="l"/>
                <a:tab pos="1682938" algn="l"/>
                <a:tab pos="3059887" algn="l"/>
                <a:tab pos="3085386" algn="l"/>
              </a:tabLst>
              <a:defRPr/>
            </a:pPr>
            <a:r>
              <a:rPr lang="zh-CN" altLang="en-US" sz="3200" dirty="0" smtClean="0">
                <a:solidFill>
                  <a:srgbClr val="000000"/>
                </a:solidFill>
                <a:latin typeface="Times New Roman"/>
              </a:rPr>
              <a:t>		</a:t>
            </a:r>
            <a:r>
              <a:rPr lang="en-US" altLang="zh-CN" sz="3000" dirty="0" smtClean="0">
                <a:solidFill>
                  <a:srgbClr val="000000"/>
                </a:solidFill>
                <a:latin typeface="Tahoma"/>
              </a:rPr>
              <a:t>r </a:t>
            </a:r>
            <a:r>
              <a:rPr lang="en-US" altLang="zh-CN" sz="2800" dirty="0" smtClean="0">
                <a:solidFill>
                  <a:srgbClr val="000000"/>
                </a:solidFill>
                <a:latin typeface="Tahoma"/>
              </a:rPr>
              <a:t>= 8 = 2</a:t>
            </a:r>
            <a:r>
              <a:rPr lang="en-US" altLang="zh-CN" sz="1900" dirty="0" smtClean="0">
                <a:solidFill>
                  <a:srgbClr val="000000"/>
                </a:solidFill>
                <a:latin typeface="Tahoma"/>
              </a:rPr>
              <a:t>3</a:t>
            </a:r>
          </a:p>
          <a:p>
            <a:pPr defTabSz="917966">
              <a:lnSpc>
                <a:spcPts val="5159"/>
              </a:lnSpc>
              <a:tabLst>
                <a:tab pos="382486" algn="l"/>
                <a:tab pos="777721" algn="l"/>
                <a:tab pos="1644689" algn="l"/>
                <a:tab pos="1682938" algn="l"/>
                <a:tab pos="3059887" algn="l"/>
                <a:tab pos="3085386" algn="l"/>
              </a:tabLst>
              <a:defRPr/>
            </a:pPr>
            <a:r>
              <a:rPr lang="en-US" altLang="zh-CN" sz="1900" dirty="0" smtClean="0">
                <a:solidFill>
                  <a:srgbClr val="000000"/>
                </a:solidFill>
                <a:latin typeface="Tahoma"/>
              </a:rPr>
              <a:t>				</a:t>
            </a:r>
            <a:r>
              <a:rPr lang="en-US" altLang="zh-CN" sz="3200" dirty="0" smtClean="0">
                <a:solidFill>
                  <a:srgbClr val="000000"/>
                </a:solidFill>
                <a:latin typeface="Tahoma"/>
              </a:rPr>
              <a:t>(100 001 111 000 001)</a:t>
            </a:r>
            <a:r>
              <a:rPr lang="en-US" altLang="zh-CN" sz="2100" dirty="0" smtClean="0">
                <a:solidFill>
                  <a:srgbClr val="000000"/>
                </a:solidFill>
                <a:latin typeface="Tahoma"/>
              </a:rPr>
              <a:t>2</a:t>
            </a:r>
          </a:p>
          <a:p>
            <a:pPr defTabSz="917966">
              <a:lnSpc>
                <a:spcPts val="4614"/>
              </a:lnSpc>
              <a:tabLst>
                <a:tab pos="382486" algn="l"/>
                <a:tab pos="777721" algn="l"/>
                <a:tab pos="1644689" algn="l"/>
                <a:tab pos="1682938" algn="l"/>
                <a:tab pos="3059887" algn="l"/>
                <a:tab pos="3085386" algn="l"/>
              </a:tabLst>
              <a:defRPr/>
            </a:pPr>
            <a:r>
              <a:rPr lang="en-US" altLang="zh-CN" sz="2100" dirty="0" smtClean="0">
                <a:solidFill>
                  <a:srgbClr val="000000"/>
                </a:solidFill>
                <a:latin typeface="Tahoma"/>
              </a:rPr>
              <a:t>					</a:t>
            </a:r>
            <a:r>
              <a:rPr lang="en-US" altLang="zh-CN" sz="3200" dirty="0" smtClean="0">
                <a:solidFill>
                  <a:srgbClr val="000000"/>
                </a:solidFill>
                <a:latin typeface="Tahoma"/>
              </a:rPr>
              <a:t>(41701)</a:t>
            </a:r>
            <a:r>
              <a:rPr lang="en-US" altLang="zh-CN" sz="2100" dirty="0" smtClean="0">
                <a:solidFill>
                  <a:srgbClr val="000000"/>
                </a:solidFill>
                <a:latin typeface="Tahoma"/>
              </a:rPr>
              <a:t>8</a:t>
            </a:r>
          </a:p>
          <a:p>
            <a:pPr defTabSz="917966">
              <a:lnSpc>
                <a:spcPts val="3954"/>
              </a:lnSpc>
              <a:tabLst>
                <a:tab pos="382486" algn="l"/>
                <a:tab pos="777721" algn="l"/>
                <a:tab pos="1644689" algn="l"/>
                <a:tab pos="1682938" algn="l"/>
                <a:tab pos="3059887" algn="l"/>
                <a:tab pos="3085386" algn="l"/>
              </a:tabLst>
              <a:defRPr/>
            </a:pPr>
            <a:r>
              <a:rPr lang="en-US" altLang="zh-CN" sz="2100" dirty="0" smtClean="0">
                <a:solidFill>
                  <a:srgbClr val="000000"/>
                </a:solidFill>
                <a:latin typeface="Tahoma"/>
              </a:rPr>
              <a:t>	</a:t>
            </a:r>
            <a:r>
              <a:rPr lang="zh-CN" altLang="en-US" sz="3200" dirty="0" smtClean="0">
                <a:solidFill>
                  <a:srgbClr val="000000"/>
                </a:solidFill>
                <a:latin typeface="Times New Roman"/>
              </a:rPr>
              <a:t>十六进制数</a:t>
            </a:r>
          </a:p>
          <a:p>
            <a:pPr defTabSz="917966">
              <a:lnSpc>
                <a:spcPts val="4180"/>
              </a:lnSpc>
              <a:tabLst>
                <a:tab pos="382486" algn="l"/>
                <a:tab pos="777721" algn="l"/>
                <a:tab pos="1644689" algn="l"/>
                <a:tab pos="1682938" algn="l"/>
                <a:tab pos="3059887" algn="l"/>
                <a:tab pos="3085386" algn="l"/>
              </a:tabLst>
              <a:defRPr/>
            </a:pPr>
            <a:r>
              <a:rPr lang="zh-CN" altLang="en-US" sz="3200" dirty="0" smtClean="0">
                <a:solidFill>
                  <a:srgbClr val="000000"/>
                </a:solidFill>
                <a:latin typeface="Times New Roman"/>
              </a:rPr>
              <a:t>		</a:t>
            </a:r>
            <a:r>
              <a:rPr lang="en-US" altLang="zh-CN" sz="3000" dirty="0" smtClean="0">
                <a:solidFill>
                  <a:srgbClr val="000000"/>
                </a:solidFill>
                <a:latin typeface="Tahoma"/>
              </a:rPr>
              <a:t>r </a:t>
            </a:r>
            <a:r>
              <a:rPr lang="en-US" altLang="zh-CN" sz="2800" dirty="0" smtClean="0">
                <a:solidFill>
                  <a:srgbClr val="000000"/>
                </a:solidFill>
                <a:latin typeface="Tahoma"/>
              </a:rPr>
              <a:t>= 16 = 2</a:t>
            </a:r>
            <a:r>
              <a:rPr lang="en-US" altLang="zh-CN" sz="1900" dirty="0" smtClean="0">
                <a:solidFill>
                  <a:srgbClr val="000000"/>
                </a:solidFill>
                <a:latin typeface="Tahoma"/>
              </a:rPr>
              <a:t>4</a:t>
            </a:r>
          </a:p>
          <a:p>
            <a:pPr defTabSz="917966">
              <a:lnSpc>
                <a:spcPts val="5159"/>
              </a:lnSpc>
              <a:tabLst>
                <a:tab pos="382486" algn="l"/>
                <a:tab pos="777721" algn="l"/>
                <a:tab pos="1644689" algn="l"/>
                <a:tab pos="1682938" algn="l"/>
                <a:tab pos="3059887" algn="l"/>
                <a:tab pos="3085386" algn="l"/>
              </a:tabLst>
              <a:defRPr/>
            </a:pPr>
            <a:r>
              <a:rPr lang="en-US" altLang="zh-CN" sz="1900" dirty="0" smtClean="0">
                <a:solidFill>
                  <a:srgbClr val="000000"/>
                </a:solidFill>
                <a:latin typeface="Tahoma"/>
              </a:rPr>
              <a:t>			</a:t>
            </a:r>
            <a:r>
              <a:rPr lang="en-US" altLang="zh-CN" sz="3200" dirty="0" smtClean="0">
                <a:solidFill>
                  <a:srgbClr val="000000"/>
                </a:solidFill>
                <a:latin typeface="Tahoma"/>
              </a:rPr>
              <a:t>(0100 0011 1100 0001)</a:t>
            </a:r>
            <a:r>
              <a:rPr lang="en-US" altLang="zh-CN" sz="2100" dirty="0" smtClean="0">
                <a:solidFill>
                  <a:srgbClr val="000000"/>
                </a:solidFill>
                <a:latin typeface="Tahoma"/>
              </a:rPr>
              <a:t>2</a:t>
            </a:r>
          </a:p>
          <a:p>
            <a:pPr defTabSz="917966">
              <a:lnSpc>
                <a:spcPts val="4614"/>
              </a:lnSpc>
              <a:tabLst>
                <a:tab pos="382486" algn="l"/>
                <a:tab pos="777721" algn="l"/>
                <a:tab pos="1644689" algn="l"/>
                <a:tab pos="1682938" algn="l"/>
                <a:tab pos="3059887" algn="l"/>
                <a:tab pos="3085386" algn="l"/>
              </a:tabLst>
              <a:defRPr/>
            </a:pPr>
            <a:r>
              <a:rPr lang="en-US" altLang="zh-CN" sz="2100" dirty="0" smtClean="0">
                <a:solidFill>
                  <a:srgbClr val="000000"/>
                </a:solidFill>
                <a:latin typeface="Tahoma"/>
              </a:rPr>
              <a:t>						</a:t>
            </a:r>
            <a:r>
              <a:rPr lang="en-US" altLang="zh-CN" sz="3200" dirty="0" smtClean="0">
                <a:solidFill>
                  <a:srgbClr val="000000"/>
                </a:solidFill>
                <a:latin typeface="Tahoma"/>
              </a:rPr>
              <a:t>(43C1)</a:t>
            </a:r>
            <a:r>
              <a:rPr lang="en-US" altLang="zh-CN" sz="2100" dirty="0" smtClean="0">
                <a:solidFill>
                  <a:srgbClr val="000000"/>
                </a:solidFill>
                <a:latin typeface="Tahoma"/>
              </a:rPr>
              <a:t>16</a:t>
            </a:r>
            <a:endParaRPr lang="zh-CN" altLang="en-US" sz="2100" dirty="0">
              <a:solidFill>
                <a:srgbClr val="000000"/>
              </a:solidFill>
              <a:latin typeface="Tahom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428012" y="5198031"/>
            <a:ext cx="719040" cy="1"/>
          </a:xfrm>
          <a:custGeom>
            <a:avLst/>
            <a:gdLst/>
            <a:ahLst/>
            <a:cxnLst/>
            <a:rect l="0" t="0" r="0" b="0"/>
            <a:pathLst>
              <a:path w="717043" h="1">
                <a:moveTo>
                  <a:pt x="0" y="0"/>
                </a:moveTo>
                <a:lnTo>
                  <a:pt x="717042"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6" name="任意多边形 5"/>
          <p:cNvSpPr/>
          <p:nvPr/>
        </p:nvSpPr>
        <p:spPr>
          <a:xfrm>
            <a:off x="2551800" y="6090721"/>
            <a:ext cx="891732" cy="1"/>
          </a:xfrm>
          <a:custGeom>
            <a:avLst/>
            <a:gdLst/>
            <a:ahLst/>
            <a:cxnLst/>
            <a:rect l="0" t="0" r="0" b="0"/>
            <a:pathLst>
              <a:path w="889255" h="1">
                <a:moveTo>
                  <a:pt x="0" y="0"/>
                </a:moveTo>
                <a:lnTo>
                  <a:pt x="889254"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7" name="图片 6" descr="ws_255.tmp"/>
          <p:cNvPicPr>
            <a:picLocks/>
          </p:cNvPicPr>
          <p:nvPr/>
        </p:nvPicPr>
        <p:blipFill>
          <a:blip r:embed="rId4"/>
          <a:stretch>
            <a:fillRect/>
          </a:stretch>
        </p:blipFill>
        <p:spPr>
          <a:xfrm>
            <a:off x="101883" y="523609"/>
            <a:ext cx="8596379" cy="932279"/>
          </a:xfrm>
          <a:prstGeom prst="rect">
            <a:avLst/>
          </a:prstGeom>
        </p:spPr>
      </p:pic>
      <p:sp>
        <p:nvSpPr>
          <p:cNvPr id="8" name="TextBox 7"/>
          <p:cNvSpPr txBox="1"/>
          <p:nvPr/>
        </p:nvSpPr>
        <p:spPr>
          <a:xfrm>
            <a:off x="1941327" y="4963635"/>
            <a:ext cx="399148" cy="384721"/>
          </a:xfrm>
          <a:prstGeom prst="rect">
            <a:avLst/>
          </a:prstGeom>
          <a:noFill/>
        </p:spPr>
        <p:txBody>
          <a:bodyPr vert="horz" wrap="none" lIns="0" tIns="0" rIns="0" bIns="0" rtlCol="0">
            <a:spAutoFit/>
          </a:bodyPr>
          <a:lstStyle/>
          <a:p>
            <a:pPr>
              <a:lnSpc>
                <a:spcPts val="2985"/>
              </a:lnSpc>
            </a:pPr>
            <a:r>
              <a:rPr lang="en-US" altLang="zh-CN" sz="2400" i="1" dirty="0" smtClean="0">
                <a:solidFill>
                  <a:srgbClr val="000000"/>
                </a:solidFill>
                <a:latin typeface="Times New Roman"/>
              </a:rPr>
              <a:t>n </a:t>
            </a:r>
            <a:r>
              <a:rPr lang="en-US" altLang="zh-CN" sz="2400" dirty="0" smtClean="0">
                <a:solidFill>
                  <a:srgbClr val="000000"/>
                </a:solidFill>
                <a:latin typeface="Symbol"/>
              </a:rPr>
              <a:t>=</a:t>
            </a:r>
            <a:endParaRPr lang="zh-CN" altLang="en-US" sz="2400" dirty="0">
              <a:solidFill>
                <a:srgbClr val="000000"/>
              </a:solidFill>
              <a:latin typeface="Symbol"/>
            </a:endParaRPr>
          </a:p>
        </p:txBody>
      </p:sp>
      <p:sp>
        <p:nvSpPr>
          <p:cNvPr id="9" name="TextBox 8"/>
          <p:cNvSpPr txBox="1"/>
          <p:nvPr/>
        </p:nvSpPr>
        <p:spPr>
          <a:xfrm>
            <a:off x="1941300" y="5856320"/>
            <a:ext cx="519373" cy="384721"/>
          </a:xfrm>
          <a:prstGeom prst="rect">
            <a:avLst/>
          </a:prstGeom>
          <a:noFill/>
        </p:spPr>
        <p:txBody>
          <a:bodyPr vert="horz" wrap="none" lIns="0" tIns="0" rIns="0" bIns="0" rtlCol="0">
            <a:spAutoFit/>
          </a:bodyPr>
          <a:lstStyle/>
          <a:p>
            <a:pPr>
              <a:lnSpc>
                <a:spcPts val="2985"/>
              </a:lnSpc>
            </a:pPr>
            <a:r>
              <a:rPr lang="en-US" altLang="zh-CN" sz="2400" i="1" dirty="0" smtClean="0">
                <a:solidFill>
                  <a:srgbClr val="000000"/>
                </a:solidFill>
                <a:latin typeface="Times New Roman"/>
              </a:rPr>
              <a:t>nr </a:t>
            </a:r>
            <a:r>
              <a:rPr lang="en-US" altLang="zh-CN" sz="2400" dirty="0" smtClean="0">
                <a:solidFill>
                  <a:srgbClr val="000000"/>
                </a:solidFill>
                <a:latin typeface="Symbol"/>
              </a:rPr>
              <a:t>=</a:t>
            </a:r>
            <a:endParaRPr lang="zh-CN" altLang="en-US" sz="2400" dirty="0">
              <a:solidFill>
                <a:srgbClr val="000000"/>
              </a:solidFill>
              <a:latin typeface="Symbol"/>
            </a:endParaRPr>
          </a:p>
        </p:txBody>
      </p:sp>
      <p:sp>
        <p:nvSpPr>
          <p:cNvPr id="11" name="TextBox 10"/>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10</a:t>
            </a:r>
            <a:endParaRPr lang="zh-CN" altLang="en-US" sz="1400" dirty="0">
              <a:solidFill>
                <a:srgbClr val="000000"/>
              </a:solidFill>
              <a:latin typeface="Tahoma"/>
            </a:endParaRPr>
          </a:p>
        </p:txBody>
      </p:sp>
      <p:sp>
        <p:nvSpPr>
          <p:cNvPr id="12" name="TextBox 11"/>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3" name="TextBox 12"/>
          <p:cNvSpPr txBox="1"/>
          <p:nvPr/>
        </p:nvSpPr>
        <p:spPr>
          <a:xfrm>
            <a:off x="5320955" y="5324475"/>
            <a:ext cx="1930570" cy="987450"/>
          </a:xfrm>
          <a:prstGeom prst="rect">
            <a:avLst/>
          </a:prstGeom>
          <a:noFill/>
        </p:spPr>
        <p:txBody>
          <a:bodyPr vert="horz" wrap="square" lIns="0" tIns="0" rIns="0" bIns="0" rtlCol="0">
            <a:spAutoFit/>
          </a:bodyPr>
          <a:lstStyle/>
          <a:p>
            <a:pPr defTabSz="917966">
              <a:lnSpc>
                <a:spcPts val="2187"/>
              </a:lnSpc>
              <a:tabLst>
                <a:tab pos="127495" algn="l"/>
                <a:tab pos="382486" algn="l"/>
              </a:tabLst>
              <a:defRPr/>
            </a:pPr>
            <a:r>
              <a:rPr lang="pt-BR" altLang="zh-CN" dirty="0" smtClean="0"/>
              <a:t>	</a:t>
            </a:r>
            <a:endParaRPr lang="pt-BR" altLang="zh-CN" sz="2400" i="1" dirty="0" smtClean="0">
              <a:solidFill>
                <a:srgbClr val="000000"/>
              </a:solidFill>
              <a:latin typeface="Times New Roman"/>
            </a:endParaRPr>
          </a:p>
          <a:p>
            <a:pPr defTabSz="917966">
              <a:lnSpc>
                <a:spcPts val="1897"/>
              </a:lnSpc>
              <a:tabLst>
                <a:tab pos="127495" algn="l"/>
                <a:tab pos="382486" algn="l"/>
              </a:tabLst>
              <a:defRPr/>
            </a:pPr>
            <a:r>
              <a:rPr lang="pt-BR" altLang="zh-CN" sz="2400" dirty="0" smtClean="0">
                <a:solidFill>
                  <a:srgbClr val="000000"/>
                </a:solidFill>
                <a:latin typeface="Times New Roman"/>
              </a:rPr>
              <a:t>		</a:t>
            </a:r>
            <a:endParaRPr lang="pt-BR" altLang="zh-CN" sz="2400" i="1" dirty="0" smtClean="0">
              <a:solidFill>
                <a:srgbClr val="000000"/>
              </a:solidFill>
              <a:latin typeface="Times New Roman"/>
            </a:endParaRPr>
          </a:p>
          <a:p>
            <a:pPr defTabSz="917966">
              <a:lnSpc>
                <a:spcPts val="3613"/>
              </a:lnSpc>
              <a:tabLst>
                <a:tab pos="127495" algn="l"/>
                <a:tab pos="382486" algn="l"/>
              </a:tabLst>
              <a:defRPr/>
            </a:pPr>
            <a:r>
              <a:rPr lang="pt-BR" altLang="zh-CN" sz="2400" i="1" dirty="0" smtClean="0">
                <a:solidFill>
                  <a:srgbClr val="000000"/>
                </a:solidFill>
                <a:latin typeface="Times New Roman"/>
              </a:rPr>
              <a:t>r </a:t>
            </a:r>
            <a:r>
              <a:rPr lang="pt-BR" altLang="zh-CN" sz="2400" dirty="0" smtClean="0">
                <a:solidFill>
                  <a:srgbClr val="000000"/>
                </a:solidFill>
                <a:latin typeface="Symbol"/>
              </a:rPr>
              <a:t>= </a:t>
            </a:r>
            <a:r>
              <a:rPr lang="pt-BR" altLang="zh-CN" sz="2400" i="1" dirty="0" smtClean="0">
                <a:solidFill>
                  <a:srgbClr val="000000"/>
                </a:solidFill>
                <a:latin typeface="Times New Roman"/>
              </a:rPr>
              <a:t>e </a:t>
            </a:r>
            <a:r>
              <a:rPr lang="pt-BR" altLang="zh-CN" sz="2400" dirty="0" smtClean="0">
                <a:solidFill>
                  <a:srgbClr val="000000"/>
                </a:solidFill>
                <a:latin typeface="Symbol"/>
              </a:rPr>
              <a:t>= </a:t>
            </a:r>
            <a:r>
              <a:rPr lang="pt-BR" altLang="zh-CN" sz="2400" dirty="0" smtClean="0">
                <a:solidFill>
                  <a:srgbClr val="000000"/>
                </a:solidFill>
                <a:latin typeface="Times New Roman"/>
              </a:rPr>
              <a:t>2.71828</a:t>
            </a:r>
            <a:endParaRPr lang="zh-CN" altLang="en-US" sz="2400" dirty="0">
              <a:solidFill>
                <a:srgbClr val="000000"/>
              </a:solidFill>
              <a:latin typeface="Times New Roman"/>
            </a:endParaRPr>
          </a:p>
        </p:txBody>
      </p:sp>
      <p:sp>
        <p:nvSpPr>
          <p:cNvPr id="14" name="TextBox 13"/>
          <p:cNvSpPr txBox="1"/>
          <p:nvPr/>
        </p:nvSpPr>
        <p:spPr>
          <a:xfrm>
            <a:off x="2442493" y="4869669"/>
            <a:ext cx="1044854" cy="1624854"/>
          </a:xfrm>
          <a:prstGeom prst="rect">
            <a:avLst/>
          </a:prstGeom>
          <a:noFill/>
        </p:spPr>
        <p:txBody>
          <a:bodyPr vert="horz" wrap="none" lIns="0" tIns="0" rIns="0" bIns="0" rtlCol="0">
            <a:spAutoFit/>
          </a:bodyPr>
          <a:lstStyle/>
          <a:p>
            <a:pPr defTabSz="917966">
              <a:lnSpc>
                <a:spcPts val="2195"/>
              </a:lnSpc>
              <a:tabLst>
                <a:tab pos="63748" algn="l"/>
                <a:tab pos="140245" algn="l"/>
                <a:tab pos="280490" algn="l"/>
              </a:tabLst>
              <a:defRPr/>
            </a:pPr>
            <a:r>
              <a:rPr lang="pt-BR" altLang="zh-CN" sz="2400" dirty="0" smtClean="0">
                <a:solidFill>
                  <a:srgbClr val="000000"/>
                </a:solidFill>
                <a:latin typeface="Times New Roman"/>
              </a:rPr>
              <a:t>log </a:t>
            </a:r>
            <a:r>
              <a:rPr lang="pt-BR" altLang="zh-CN" sz="2400" i="1" dirty="0" smtClean="0">
                <a:solidFill>
                  <a:srgbClr val="000000"/>
                </a:solidFill>
                <a:latin typeface="Times New Roman"/>
              </a:rPr>
              <a:t>N</a:t>
            </a:r>
          </a:p>
          <a:p>
            <a:pPr defTabSz="917966">
              <a:lnSpc>
                <a:spcPts val="1004"/>
              </a:lnSpc>
              <a:tabLst>
                <a:tab pos="63748" algn="l"/>
                <a:tab pos="140245" algn="l"/>
                <a:tab pos="280490" algn="l"/>
              </a:tabLst>
              <a:defRPr/>
            </a:pPr>
            <a:endParaRPr lang="pt-BR" altLang="zh-CN" sz="2400" i="1" dirty="0" smtClean="0">
              <a:solidFill>
                <a:srgbClr val="000000"/>
              </a:solidFill>
              <a:latin typeface="Times New Roman"/>
            </a:endParaRPr>
          </a:p>
          <a:p>
            <a:pPr defTabSz="917966">
              <a:lnSpc>
                <a:spcPts val="2411"/>
              </a:lnSpc>
              <a:tabLst>
                <a:tab pos="63748" algn="l"/>
                <a:tab pos="140245" algn="l"/>
                <a:tab pos="280490" algn="l"/>
              </a:tabLst>
              <a:defRPr/>
            </a:pPr>
            <a:r>
              <a:rPr lang="pt-BR" altLang="zh-CN" sz="2400" i="1" dirty="0" smtClean="0">
                <a:solidFill>
                  <a:srgbClr val="000000"/>
                </a:solidFill>
                <a:latin typeface="Times New Roman"/>
              </a:rPr>
              <a:t>	</a:t>
            </a:r>
            <a:r>
              <a:rPr lang="pt-BR" altLang="zh-CN" sz="2400" dirty="0" smtClean="0">
                <a:solidFill>
                  <a:srgbClr val="000000"/>
                </a:solidFill>
                <a:latin typeface="Times New Roman"/>
              </a:rPr>
              <a:t>log </a:t>
            </a:r>
            <a:r>
              <a:rPr lang="pt-BR" altLang="zh-CN" sz="2400" i="1" dirty="0" smtClean="0">
                <a:solidFill>
                  <a:srgbClr val="000000"/>
                </a:solidFill>
                <a:latin typeface="Times New Roman"/>
              </a:rPr>
              <a:t>r</a:t>
            </a:r>
          </a:p>
          <a:p>
            <a:pPr defTabSz="917966">
              <a:lnSpc>
                <a:spcPts val="1004"/>
              </a:lnSpc>
              <a:tabLst>
                <a:tab pos="63748" algn="l"/>
                <a:tab pos="140245" algn="l"/>
                <a:tab pos="280490" algn="l"/>
              </a:tabLst>
              <a:defRPr/>
            </a:pPr>
            <a:endParaRPr lang="pt-BR" altLang="zh-CN" sz="2400" i="1" dirty="0" smtClean="0">
              <a:solidFill>
                <a:srgbClr val="000000"/>
              </a:solidFill>
              <a:latin typeface="Times New Roman"/>
            </a:endParaRPr>
          </a:p>
          <a:p>
            <a:pPr defTabSz="917966">
              <a:lnSpc>
                <a:spcPts val="2598"/>
              </a:lnSpc>
              <a:tabLst>
                <a:tab pos="63748" algn="l"/>
                <a:tab pos="140245" algn="l"/>
                <a:tab pos="280490" algn="l"/>
              </a:tabLst>
              <a:defRPr/>
            </a:pPr>
            <a:r>
              <a:rPr lang="pt-BR" altLang="zh-CN" sz="2400" i="1" dirty="0" smtClean="0">
                <a:solidFill>
                  <a:srgbClr val="000000"/>
                </a:solidFill>
                <a:latin typeface="Times New Roman"/>
              </a:rPr>
              <a:t>		r </a:t>
            </a:r>
            <a:r>
              <a:rPr lang="pt-BR" altLang="zh-CN" sz="2400" dirty="0" smtClean="0">
                <a:solidFill>
                  <a:srgbClr val="000000"/>
                </a:solidFill>
                <a:latin typeface="Times New Roman"/>
              </a:rPr>
              <a:t>log </a:t>
            </a:r>
            <a:r>
              <a:rPr lang="pt-BR" altLang="zh-CN" sz="2400" i="1" dirty="0" smtClean="0">
                <a:solidFill>
                  <a:srgbClr val="000000"/>
                </a:solidFill>
                <a:latin typeface="Times New Roman"/>
              </a:rPr>
              <a:t>N</a:t>
            </a:r>
          </a:p>
          <a:p>
            <a:pPr defTabSz="917966">
              <a:lnSpc>
                <a:spcPts val="1004"/>
              </a:lnSpc>
              <a:tabLst>
                <a:tab pos="63748" algn="l"/>
                <a:tab pos="140245" algn="l"/>
                <a:tab pos="280490" algn="l"/>
              </a:tabLst>
              <a:defRPr/>
            </a:pPr>
            <a:endParaRPr lang="pt-BR" altLang="zh-CN" sz="2400" i="1" dirty="0" smtClean="0">
              <a:solidFill>
                <a:srgbClr val="000000"/>
              </a:solidFill>
              <a:latin typeface="Times New Roman"/>
            </a:endParaRPr>
          </a:p>
          <a:p>
            <a:pPr defTabSz="917966">
              <a:lnSpc>
                <a:spcPts val="2411"/>
              </a:lnSpc>
              <a:tabLst>
                <a:tab pos="63748" algn="l"/>
                <a:tab pos="140245" algn="l"/>
                <a:tab pos="280490" algn="l"/>
              </a:tabLst>
              <a:defRPr/>
            </a:pPr>
            <a:r>
              <a:rPr lang="pt-BR" altLang="zh-CN" sz="2400" i="1" dirty="0" smtClean="0">
                <a:solidFill>
                  <a:srgbClr val="000000"/>
                </a:solidFill>
                <a:latin typeface="Times New Roman"/>
              </a:rPr>
              <a:t>			</a:t>
            </a:r>
            <a:r>
              <a:rPr lang="pt-BR" altLang="zh-CN" sz="2400" dirty="0" smtClean="0">
                <a:solidFill>
                  <a:srgbClr val="000000"/>
                </a:solidFill>
                <a:latin typeface="Times New Roman"/>
              </a:rPr>
              <a:t>log </a:t>
            </a:r>
            <a:r>
              <a:rPr lang="pt-BR" altLang="zh-CN" sz="2400" i="1" dirty="0" smtClean="0">
                <a:solidFill>
                  <a:srgbClr val="000000"/>
                </a:solidFill>
                <a:latin typeface="Times New Roman"/>
              </a:rPr>
              <a:t>r</a:t>
            </a:r>
            <a:endParaRPr lang="zh-CN" altLang="en-US" sz="2400" i="1" dirty="0">
              <a:solidFill>
                <a:srgbClr val="000000"/>
              </a:solidFill>
              <a:latin typeface="Times New Roman"/>
            </a:endParaRPr>
          </a:p>
        </p:txBody>
      </p:sp>
      <p:sp>
        <p:nvSpPr>
          <p:cNvPr id="15" name="TextBox 14"/>
          <p:cNvSpPr txBox="1"/>
          <p:nvPr/>
        </p:nvSpPr>
        <p:spPr>
          <a:xfrm>
            <a:off x="1233682" y="563213"/>
            <a:ext cx="7484372" cy="4165301"/>
          </a:xfrm>
          <a:prstGeom prst="rect">
            <a:avLst/>
          </a:prstGeom>
          <a:noFill/>
        </p:spPr>
        <p:txBody>
          <a:bodyPr vert="horz" wrap="none" lIns="0" tIns="0" rIns="0" bIns="0" rtlCol="0">
            <a:spAutoFit/>
          </a:bodyPr>
          <a:lstStyle/>
          <a:p>
            <a:pPr defTabSz="917966">
              <a:lnSpc>
                <a:spcPts val="4411"/>
              </a:lnSpc>
              <a:tabLst>
                <a:tab pos="382486" algn="l"/>
                <a:tab pos="713974" algn="l"/>
                <a:tab pos="777721" algn="l"/>
                <a:tab pos="1185706" algn="l"/>
              </a:tabLst>
              <a:defRPr/>
            </a:pPr>
            <a:r>
              <a:rPr lang="zh-CN" altLang="en-US" sz="4400" dirty="0" smtClean="0">
                <a:solidFill>
                  <a:srgbClr val="33339A"/>
                </a:solidFill>
                <a:latin typeface="Times New Roman"/>
              </a:rPr>
              <a:t>为什么在计算机中 采用二进制</a:t>
            </a:r>
          </a:p>
          <a:p>
            <a:pPr defTabSz="917966">
              <a:lnSpc>
                <a:spcPts val="1004"/>
              </a:lnSpc>
              <a:tabLst>
                <a:tab pos="382486" algn="l"/>
                <a:tab pos="713974" algn="l"/>
                <a:tab pos="777721" algn="l"/>
                <a:tab pos="1185706" algn="l"/>
              </a:tabLst>
              <a:defRPr/>
            </a:pPr>
            <a:endParaRPr lang="zh-CN" altLang="en-US" sz="4400" dirty="0" smtClean="0">
              <a:solidFill>
                <a:srgbClr val="33339A"/>
              </a:solidFill>
              <a:latin typeface="Times New Roman"/>
            </a:endParaRPr>
          </a:p>
          <a:p>
            <a:pPr defTabSz="917966">
              <a:lnSpc>
                <a:spcPts val="3471"/>
              </a:lnSpc>
              <a:tabLst>
                <a:tab pos="382486" algn="l"/>
                <a:tab pos="713974" algn="l"/>
                <a:tab pos="777721" algn="l"/>
                <a:tab pos="118570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数的表示能力</a:t>
            </a:r>
          </a:p>
          <a:p>
            <a:pPr defTabSz="917966">
              <a:lnSpc>
                <a:spcPts val="4301"/>
              </a:lnSpc>
              <a:tabLst>
                <a:tab pos="382486" algn="l"/>
                <a:tab pos="713974" algn="l"/>
                <a:tab pos="777721" algn="l"/>
                <a:tab pos="1185706" algn="l"/>
              </a:tabLst>
              <a:defRPr/>
            </a:pPr>
            <a:r>
              <a:rPr lang="zh-CN" altLang="en-US" sz="3200" dirty="0" smtClean="0">
                <a:solidFill>
                  <a:srgbClr val="000000"/>
                </a:solidFill>
                <a:latin typeface="Times New Roman"/>
              </a:rPr>
              <a:t>			</a:t>
            </a:r>
            <a:r>
              <a:rPr lang="en-US" altLang="zh-CN" sz="3000" dirty="0" smtClean="0">
                <a:solidFill>
                  <a:srgbClr val="000000"/>
                </a:solidFill>
                <a:latin typeface="Tahoma"/>
              </a:rPr>
              <a:t>n</a:t>
            </a:r>
            <a:r>
              <a:rPr lang="zh-CN" altLang="en-US" sz="2800" dirty="0" smtClean="0">
                <a:solidFill>
                  <a:srgbClr val="000000"/>
                </a:solidFill>
                <a:latin typeface="Times New Roman"/>
              </a:rPr>
              <a:t>位</a:t>
            </a:r>
            <a:r>
              <a:rPr lang="en-US" altLang="zh-CN" sz="3000" dirty="0" smtClean="0">
                <a:solidFill>
                  <a:srgbClr val="000000"/>
                </a:solidFill>
                <a:latin typeface="Tahoma"/>
              </a:rPr>
              <a:t>r</a:t>
            </a:r>
            <a:r>
              <a:rPr lang="zh-CN" altLang="en-US" sz="2800" dirty="0" smtClean="0">
                <a:solidFill>
                  <a:srgbClr val="000000"/>
                </a:solidFill>
                <a:latin typeface="Times New Roman"/>
              </a:rPr>
              <a:t>进制数共有           个不同的数</a:t>
            </a:r>
          </a:p>
          <a:p>
            <a:pPr defTabSz="917966">
              <a:lnSpc>
                <a:spcPts val="1004"/>
              </a:lnSpc>
              <a:tabLst>
                <a:tab pos="382486" algn="l"/>
                <a:tab pos="713974" algn="l"/>
                <a:tab pos="777721" algn="l"/>
                <a:tab pos="1185706" algn="l"/>
              </a:tabLst>
              <a:defRPr/>
            </a:pPr>
            <a:endParaRPr lang="zh-CN" altLang="en-US" sz="2800" dirty="0" smtClean="0">
              <a:solidFill>
                <a:srgbClr val="000000"/>
              </a:solidFill>
              <a:latin typeface="Times New Roman"/>
            </a:endParaRPr>
          </a:p>
          <a:p>
            <a:pPr defTabSz="917966">
              <a:lnSpc>
                <a:spcPts val="3484"/>
              </a:lnSpc>
              <a:tabLst>
                <a:tab pos="382486" algn="l"/>
                <a:tab pos="713974" algn="l"/>
                <a:tab pos="777721" algn="l"/>
                <a:tab pos="1185706"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选择二进制的原因</a:t>
            </a:r>
          </a:p>
          <a:p>
            <a:pPr defTabSz="917966">
              <a:lnSpc>
                <a:spcPts val="1004"/>
              </a:lnSpc>
              <a:tabLst>
                <a:tab pos="382486" algn="l"/>
                <a:tab pos="713974" algn="l"/>
                <a:tab pos="777721" algn="l"/>
                <a:tab pos="1185706" algn="l"/>
              </a:tabLst>
              <a:defRPr/>
            </a:pPr>
            <a:endParaRPr lang="zh-CN" altLang="en-US" sz="3200" dirty="0" smtClean="0">
              <a:solidFill>
                <a:srgbClr val="000000"/>
              </a:solidFill>
              <a:latin typeface="Times New Roman"/>
            </a:endParaRPr>
          </a:p>
          <a:p>
            <a:pPr defTabSz="917966">
              <a:lnSpc>
                <a:spcPts val="3061"/>
              </a:lnSpc>
              <a:tabLst>
                <a:tab pos="382486" algn="l"/>
                <a:tab pos="713974" algn="l"/>
                <a:tab pos="777721" algn="l"/>
                <a:tab pos="1185706"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两个状态的材料最容易获得</a:t>
            </a:r>
          </a:p>
          <a:p>
            <a:pPr defTabSz="917966">
              <a:lnSpc>
                <a:spcPts val="1004"/>
              </a:lnSpc>
              <a:tabLst>
                <a:tab pos="382486" algn="l"/>
                <a:tab pos="713974" algn="l"/>
                <a:tab pos="777721" algn="l"/>
                <a:tab pos="1185706" algn="l"/>
              </a:tabLst>
              <a:defRPr/>
            </a:pPr>
            <a:endParaRPr lang="zh-CN" altLang="en-US" sz="2800" dirty="0" smtClean="0">
              <a:solidFill>
                <a:srgbClr val="000000"/>
              </a:solidFill>
              <a:latin typeface="Times New Roman"/>
            </a:endParaRPr>
          </a:p>
          <a:p>
            <a:pPr defTabSz="917966">
              <a:lnSpc>
                <a:spcPts val="3050"/>
              </a:lnSpc>
              <a:tabLst>
                <a:tab pos="382486" algn="l"/>
                <a:tab pos="713974" algn="l"/>
                <a:tab pos="777721" algn="l"/>
                <a:tab pos="1185706" algn="l"/>
              </a:tabLst>
              <a:defRPr/>
            </a:pPr>
            <a:r>
              <a:rPr lang="zh-CN" altLang="en-US" sz="2800" dirty="0" smtClean="0">
                <a:solidFill>
                  <a:srgbClr val="000000"/>
                </a:solidFill>
                <a:latin typeface="Times New Roman"/>
              </a:rPr>
              <a:t>			数学的证明</a:t>
            </a:r>
          </a:p>
          <a:p>
            <a:pPr defTabSz="917966">
              <a:lnSpc>
                <a:spcPts val="3570"/>
              </a:lnSpc>
              <a:tabLst>
                <a:tab pos="382486" algn="l"/>
                <a:tab pos="713974" algn="l"/>
                <a:tab pos="777721" algn="l"/>
                <a:tab pos="1185706"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表示</a:t>
            </a:r>
            <a:r>
              <a:rPr lang="en-US" altLang="zh-CN" sz="2500" dirty="0" smtClean="0">
                <a:solidFill>
                  <a:srgbClr val="000000"/>
                </a:solidFill>
                <a:latin typeface="Tahoma"/>
              </a:rPr>
              <a:t>n</a:t>
            </a:r>
            <a:r>
              <a:rPr lang="zh-CN" altLang="en-US" sz="2400" dirty="0" smtClean="0">
                <a:solidFill>
                  <a:srgbClr val="000000"/>
                </a:solidFill>
                <a:latin typeface="Times New Roman"/>
              </a:rPr>
              <a:t>位</a:t>
            </a:r>
            <a:r>
              <a:rPr lang="en-US" altLang="zh-CN" sz="2500" dirty="0" smtClean="0">
                <a:solidFill>
                  <a:srgbClr val="000000"/>
                </a:solidFill>
                <a:latin typeface="Tahoma"/>
              </a:rPr>
              <a:t>r</a:t>
            </a:r>
            <a:r>
              <a:rPr lang="zh-CN" altLang="en-US" sz="2400" dirty="0" smtClean="0">
                <a:solidFill>
                  <a:srgbClr val="000000"/>
                </a:solidFill>
                <a:latin typeface="Times New Roman"/>
              </a:rPr>
              <a:t>进制所用的材料与</a:t>
            </a:r>
            <a:r>
              <a:rPr lang="en-US" altLang="zh-CN" sz="2500" dirty="0" smtClean="0">
                <a:solidFill>
                  <a:srgbClr val="000000"/>
                </a:solidFill>
                <a:latin typeface="Tahoma"/>
              </a:rPr>
              <a:t>nr</a:t>
            </a:r>
            <a:r>
              <a:rPr lang="zh-CN" altLang="en-US" sz="2400" dirty="0" smtClean="0">
                <a:solidFill>
                  <a:srgbClr val="000000"/>
                </a:solidFill>
                <a:latin typeface="Times New Roman"/>
              </a:rPr>
              <a:t>成正比</a:t>
            </a:r>
          </a:p>
          <a:p>
            <a:pPr defTabSz="917966">
              <a:lnSpc>
                <a:spcPts val="3033"/>
              </a:lnSpc>
              <a:tabLst>
                <a:tab pos="382486" algn="l"/>
                <a:tab pos="713974" algn="l"/>
                <a:tab pos="777721" algn="l"/>
                <a:tab pos="1185706" algn="l"/>
              </a:tabLst>
              <a:defRPr/>
            </a:pPr>
            <a:r>
              <a:rPr lang="zh-CN" altLang="en-US" sz="2400" dirty="0" smtClean="0">
                <a:solidFill>
                  <a:srgbClr val="000000"/>
                </a:solidFill>
                <a:latin typeface="Times New Roman"/>
              </a:rPr>
              <a:t>		</a:t>
            </a:r>
            <a:endParaRPr lang="zh-CN" altLang="en-US" sz="2400" i="1" dirty="0">
              <a:solidFill>
                <a:srgbClr val="000000"/>
              </a:solidFill>
              <a:latin typeface="Times New Roman"/>
            </a:endParaRPr>
          </a:p>
        </p:txBody>
      </p:sp>
      <p:graphicFrame>
        <p:nvGraphicFramePr>
          <p:cNvPr id="249860" name="Object 4"/>
          <p:cNvGraphicFramePr>
            <a:graphicFrameLocks noChangeAspect="1"/>
          </p:cNvGraphicFramePr>
          <p:nvPr/>
        </p:nvGraphicFramePr>
        <p:xfrm>
          <a:off x="4495799" y="1743075"/>
          <a:ext cx="1000125" cy="457200"/>
        </p:xfrm>
        <a:graphic>
          <a:graphicData uri="http://schemas.openxmlformats.org/presentationml/2006/ole">
            <p:oleObj spid="_x0000_s249860" name="Equation" r:id="rId5" imgW="444240" imgH="203040" progId="Equation.DSMT4">
              <p:embed/>
            </p:oleObj>
          </a:graphicData>
        </a:graphic>
      </p:graphicFrame>
      <p:graphicFrame>
        <p:nvGraphicFramePr>
          <p:cNvPr id="249861" name="Object 5"/>
          <p:cNvGraphicFramePr>
            <a:graphicFrameLocks noChangeAspect="1"/>
          </p:cNvGraphicFramePr>
          <p:nvPr/>
        </p:nvGraphicFramePr>
        <p:xfrm>
          <a:off x="1581150" y="4267199"/>
          <a:ext cx="3200400" cy="581891"/>
        </p:xfrm>
        <a:graphic>
          <a:graphicData uri="http://schemas.openxmlformats.org/presentationml/2006/ole">
            <p:oleObj spid="_x0000_s249861" name="Equation" r:id="rId6" imgW="1536480" imgH="279360" progId="Equation.DSMT4">
              <p:embed/>
            </p:oleObj>
          </a:graphicData>
        </a:graphic>
      </p:graphicFrame>
      <p:graphicFrame>
        <p:nvGraphicFramePr>
          <p:cNvPr id="249862" name="Object 6"/>
          <p:cNvGraphicFramePr>
            <a:graphicFrameLocks noChangeAspect="1"/>
          </p:cNvGraphicFramePr>
          <p:nvPr/>
        </p:nvGraphicFramePr>
        <p:xfrm>
          <a:off x="5333999" y="4800600"/>
          <a:ext cx="2057401" cy="961902"/>
        </p:xfrm>
        <a:graphic>
          <a:graphicData uri="http://schemas.openxmlformats.org/presentationml/2006/ole">
            <p:oleObj spid="_x0000_s249862" name="Equation" r:id="rId7" imgW="977760" imgH="457200" progId="Equation.DSMT4">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6.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11</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3" y="484019"/>
            <a:ext cx="3668953" cy="4167808"/>
          </a:xfrm>
          <a:prstGeom prst="rect">
            <a:avLst/>
          </a:prstGeom>
          <a:noFill/>
        </p:spPr>
        <p:txBody>
          <a:bodyPr vert="horz" wrap="none" lIns="0" tIns="0" rIns="0" bIns="0" rtlCol="0">
            <a:spAutoFit/>
          </a:bodyPr>
          <a:lstStyle/>
          <a:p>
            <a:pPr defTabSz="917966">
              <a:lnSpc>
                <a:spcPts val="5325"/>
              </a:lnSpc>
              <a:tabLst>
                <a:tab pos="382486" algn="l"/>
                <a:tab pos="777721" algn="l"/>
              </a:tabLst>
              <a:defRPr/>
            </a:pPr>
            <a:r>
              <a:rPr lang="zh-CN" altLang="en-US" sz="4400" dirty="0" smtClean="0">
                <a:solidFill>
                  <a:srgbClr val="33339A"/>
                </a:solidFill>
                <a:latin typeface="Times New Roman"/>
              </a:rPr>
              <a:t>数字系统 </a:t>
            </a:r>
            <a:r>
              <a:rPr lang="en-US" altLang="zh-CN" sz="4400" dirty="0" smtClean="0">
                <a:solidFill>
                  <a:srgbClr val="33339A"/>
                </a:solidFill>
                <a:latin typeface="Times New Roman"/>
              </a:rPr>
              <a:t>- </a:t>
            </a:r>
            <a:r>
              <a:rPr lang="zh-CN" altLang="en-US" sz="2800" dirty="0" smtClean="0">
                <a:solidFill>
                  <a:srgbClr val="33339A"/>
                </a:solidFill>
                <a:latin typeface="Times New Roman"/>
              </a:rPr>
              <a:t>运算</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275"/>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基本的四则运算</a:t>
            </a:r>
          </a:p>
          <a:p>
            <a:pPr defTabSz="917966">
              <a:lnSpc>
                <a:spcPts val="4147"/>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加</a:t>
            </a:r>
            <a:r>
              <a:rPr lang="en-US" altLang="zh-CN" sz="2800" dirty="0" smtClean="0">
                <a:solidFill>
                  <a:srgbClr val="000000"/>
                </a:solidFill>
                <a:latin typeface="Tahoma"/>
              </a:rPr>
              <a:t>+</a:t>
            </a:r>
          </a:p>
          <a:p>
            <a:pPr defTabSz="917966">
              <a:lnSpc>
                <a:spcPts val="4054"/>
              </a:lnSpc>
              <a:tabLst>
                <a:tab pos="382486" algn="l"/>
                <a:tab pos="777721"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减</a:t>
            </a:r>
            <a:r>
              <a:rPr lang="en-US" altLang="zh-CN" sz="2800" dirty="0" smtClean="0">
                <a:solidFill>
                  <a:srgbClr val="000000"/>
                </a:solidFill>
                <a:latin typeface="Tahoma"/>
              </a:rPr>
              <a:t>-</a:t>
            </a:r>
          </a:p>
          <a:p>
            <a:pPr defTabSz="917966">
              <a:lnSpc>
                <a:spcPts val="4066"/>
              </a:lnSpc>
              <a:tabLst>
                <a:tab pos="382486" algn="l"/>
                <a:tab pos="777721" algn="l"/>
              </a:tabLst>
              <a:defRPr/>
            </a:pPr>
            <a:r>
              <a:rPr lang="en-US" altLang="zh-CN" sz="2800" dirty="0" smtClean="0">
                <a:solidFill>
                  <a:srgbClr val="000000"/>
                </a:solidFill>
                <a:latin typeface="Tahoma"/>
              </a:rPr>
              <a:t>		</a:t>
            </a:r>
            <a:r>
              <a:rPr lang="zh-CN" altLang="en-US" sz="2800" dirty="0" smtClean="0">
                <a:solidFill>
                  <a:srgbClr val="000000"/>
                </a:solidFill>
                <a:latin typeface="Times New Roman"/>
              </a:rPr>
              <a:t>乘</a:t>
            </a:r>
            <a:r>
              <a:rPr lang="en-US" altLang="zh-CN" sz="2800" dirty="0" smtClean="0">
                <a:solidFill>
                  <a:srgbClr val="000000"/>
                </a:solidFill>
                <a:latin typeface="Symbol"/>
              </a:rPr>
              <a:t>×</a:t>
            </a:r>
          </a:p>
          <a:p>
            <a:pPr defTabSz="917966">
              <a:lnSpc>
                <a:spcPts val="4054"/>
              </a:lnSpc>
              <a:tabLst>
                <a:tab pos="382486" algn="l"/>
                <a:tab pos="777721" algn="l"/>
              </a:tabLst>
              <a:defRPr/>
            </a:pPr>
            <a:r>
              <a:rPr lang="en-US" altLang="zh-CN" sz="2800" dirty="0" smtClean="0">
                <a:solidFill>
                  <a:srgbClr val="000000"/>
                </a:solidFill>
                <a:latin typeface="Symbol"/>
              </a:rPr>
              <a:t>		</a:t>
            </a:r>
            <a:r>
              <a:rPr lang="zh-CN" altLang="en-US" sz="2800" dirty="0" smtClean="0">
                <a:solidFill>
                  <a:srgbClr val="000000"/>
                </a:solidFill>
                <a:latin typeface="Times New Roman"/>
              </a:rPr>
              <a:t>除</a:t>
            </a:r>
            <a:r>
              <a:rPr lang="en-US" altLang="zh-CN" sz="2800" dirty="0" smtClean="0">
                <a:solidFill>
                  <a:srgbClr val="000000"/>
                </a:solidFill>
                <a:latin typeface="Symbol"/>
              </a:rPr>
              <a:t>÷</a:t>
            </a:r>
          </a:p>
          <a:p>
            <a:pPr defTabSz="917966">
              <a:lnSpc>
                <a:spcPts val="1004"/>
              </a:lnSpc>
              <a:tabLst>
                <a:tab pos="382486" algn="l"/>
                <a:tab pos="777721" algn="l"/>
              </a:tabLst>
              <a:defRPr/>
            </a:pPr>
            <a:endParaRPr lang="en-US" altLang="zh-CN" sz="2800" dirty="0" smtClean="0">
              <a:solidFill>
                <a:srgbClr val="000000"/>
              </a:solidFill>
              <a:latin typeface="Symbol"/>
            </a:endParaRPr>
          </a:p>
          <a:p>
            <a:pPr defTabSz="917966">
              <a:lnSpc>
                <a:spcPts val="3504"/>
              </a:lnSpc>
              <a:tabLst>
                <a:tab pos="382486" algn="l"/>
                <a:tab pos="777721" algn="l"/>
              </a:tabLst>
              <a:defRPr/>
            </a:pPr>
            <a:r>
              <a:rPr lang="en-US" altLang="zh-CN" sz="2800" dirty="0" smtClean="0">
                <a:solidFill>
                  <a:srgbClr val="000000"/>
                </a:solidFill>
                <a:latin typeface="Symbol"/>
              </a:rPr>
              <a:t>	</a:t>
            </a:r>
            <a:r>
              <a:rPr lang="zh-CN" altLang="en-US" sz="3200" dirty="0" smtClean="0">
                <a:solidFill>
                  <a:srgbClr val="000000"/>
                </a:solidFill>
                <a:latin typeface="Times New Roman"/>
              </a:rPr>
              <a:t>运算中的进位规则</a:t>
            </a:r>
            <a:endParaRPr lang="zh-CN" altLang="en-US" sz="3200" dirty="0">
              <a:solidFill>
                <a:srgbClr val="000000"/>
              </a:solidFill>
              <a:latin typeface="Times New Roman"/>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3166155" y="5719852"/>
            <a:ext cx="1299009" cy="1"/>
          </a:xfrm>
          <a:custGeom>
            <a:avLst/>
            <a:gdLst/>
            <a:ahLst/>
            <a:cxnLst/>
            <a:rect l="0" t="0" r="0" b="0"/>
            <a:pathLst>
              <a:path w="1295401" h="1">
                <a:moveTo>
                  <a:pt x="0" y="0"/>
                </a:moveTo>
                <a:lnTo>
                  <a:pt x="12954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6" name="任意多边形 5"/>
          <p:cNvSpPr/>
          <p:nvPr/>
        </p:nvSpPr>
        <p:spPr>
          <a:xfrm>
            <a:off x="5458522" y="5719852"/>
            <a:ext cx="1222584" cy="1"/>
          </a:xfrm>
          <a:custGeom>
            <a:avLst/>
            <a:gdLst/>
            <a:ahLst/>
            <a:cxnLst/>
            <a:rect l="0" t="0" r="0" b="0"/>
            <a:pathLst>
              <a:path w="1219188" h="1">
                <a:moveTo>
                  <a:pt x="0" y="0"/>
                </a:moveTo>
                <a:lnTo>
                  <a:pt x="1219187"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7" name="图片 6" descr="ws_257.tmp"/>
          <p:cNvPicPr>
            <a:picLocks/>
          </p:cNvPicPr>
          <p:nvPr/>
        </p:nvPicPr>
        <p:blipFill>
          <a:blip r:embed="rId2"/>
          <a:stretch>
            <a:fillRect/>
          </a:stretch>
        </p:blipFill>
        <p:spPr>
          <a:xfrm>
            <a:off x="101883" y="523609"/>
            <a:ext cx="8596379" cy="932279"/>
          </a:xfrm>
          <a:prstGeom prst="rect">
            <a:avLst/>
          </a:prstGeom>
        </p:spPr>
      </p:pic>
      <p:sp>
        <p:nvSpPr>
          <p:cNvPr id="8" name="TextBox 7"/>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12</a:t>
            </a:r>
            <a:endParaRPr lang="zh-CN" altLang="en-US" sz="1400" dirty="0">
              <a:solidFill>
                <a:srgbClr val="000000"/>
              </a:solidFill>
              <a:latin typeface="Tahoma"/>
            </a:endParaRPr>
          </a:p>
        </p:txBody>
      </p:sp>
      <p:sp>
        <p:nvSpPr>
          <p:cNvPr id="9" name="TextBox 8"/>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0" name="TextBox 9"/>
          <p:cNvSpPr txBox="1"/>
          <p:nvPr/>
        </p:nvSpPr>
        <p:spPr>
          <a:xfrm>
            <a:off x="1233683" y="582370"/>
            <a:ext cx="3960801" cy="4203987"/>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十进制四则运算</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3415"/>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加法运算表</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616"/>
              </a:lnSpc>
              <a:tabLst>
                <a:tab pos="382486" algn="l"/>
                <a:tab pos="777721" algn="l"/>
              </a:tabLst>
              <a:defRPr/>
            </a:pPr>
            <a:r>
              <a:rPr lang="zh-CN" altLang="en-US" sz="3200" dirty="0" smtClean="0">
                <a:solidFill>
                  <a:srgbClr val="000000"/>
                </a:solidFill>
                <a:latin typeface="Times New Roman"/>
              </a:rPr>
              <a:t>	乘法运算表</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610"/>
              </a:lnSpc>
              <a:tabLst>
                <a:tab pos="382486" algn="l"/>
                <a:tab pos="777721" algn="l"/>
              </a:tabLst>
              <a:defRPr/>
            </a:pPr>
            <a:r>
              <a:rPr lang="zh-CN" altLang="en-US" sz="3200" dirty="0" smtClean="0">
                <a:solidFill>
                  <a:srgbClr val="000000"/>
                </a:solidFill>
                <a:latin typeface="Times New Roman"/>
              </a:rPr>
              <a:t>	加法进位规则</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逢十进一</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借一当十</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605"/>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乘法进位规则</a:t>
            </a:r>
            <a:endParaRPr lang="zh-CN" altLang="en-US" sz="3200" dirty="0">
              <a:solidFill>
                <a:srgbClr val="000000"/>
              </a:solidFill>
              <a:latin typeface="Times New Roman"/>
            </a:endParaRPr>
          </a:p>
        </p:txBody>
      </p:sp>
      <p:sp>
        <p:nvSpPr>
          <p:cNvPr id="11" name="TextBox 10"/>
          <p:cNvSpPr txBox="1"/>
          <p:nvPr/>
        </p:nvSpPr>
        <p:spPr>
          <a:xfrm>
            <a:off x="3335019" y="5008613"/>
            <a:ext cx="855173" cy="1031653"/>
          </a:xfrm>
          <a:prstGeom prst="rect">
            <a:avLst/>
          </a:prstGeom>
          <a:noFill/>
        </p:spPr>
        <p:txBody>
          <a:bodyPr vert="horz" wrap="none" lIns="0" tIns="0" rIns="0" bIns="0" rtlCol="0">
            <a:spAutoFit/>
          </a:bodyPr>
          <a:lstStyle/>
          <a:p>
            <a:pPr defTabSz="917966">
              <a:lnSpc>
                <a:spcPts val="2168"/>
              </a:lnSpc>
              <a:tabLst>
                <a:tab pos="229492" algn="l"/>
              </a:tabLst>
              <a:defRPr/>
            </a:pPr>
            <a:r>
              <a:rPr lang="zh-CN" altLang="en-US" dirty="0" smtClean="0"/>
              <a:t>	</a:t>
            </a:r>
            <a:r>
              <a:rPr lang="en-US" altLang="zh-CN" sz="2400" dirty="0" smtClean="0">
                <a:solidFill>
                  <a:srgbClr val="000000"/>
                </a:solidFill>
                <a:latin typeface="Times New Roman"/>
              </a:rPr>
              <a:t>8521</a:t>
            </a:r>
          </a:p>
          <a:p>
            <a:pPr defTabSz="917966">
              <a:lnSpc>
                <a:spcPts val="2885"/>
              </a:lnSpc>
              <a:tabLst>
                <a:tab pos="229492" algn="l"/>
              </a:tabLst>
              <a:defRPr/>
            </a:pPr>
            <a:r>
              <a:rPr lang="en-US" altLang="zh-CN" sz="2400" dirty="0" smtClean="0">
                <a:solidFill>
                  <a:srgbClr val="000000"/>
                </a:solidFill>
                <a:latin typeface="Times New Roman"/>
              </a:rPr>
              <a:t>+1299</a:t>
            </a:r>
          </a:p>
          <a:p>
            <a:pPr defTabSz="917966">
              <a:lnSpc>
                <a:spcPts val="2891"/>
              </a:lnSpc>
              <a:tabLst>
                <a:tab pos="229492" algn="l"/>
              </a:tabLst>
              <a:defRPr/>
            </a:pPr>
            <a:r>
              <a:rPr lang="en-US" altLang="zh-CN" sz="2400" dirty="0" smtClean="0">
                <a:solidFill>
                  <a:srgbClr val="000000"/>
                </a:solidFill>
                <a:latin typeface="Times New Roman"/>
              </a:rPr>
              <a:t>	9820</a:t>
            </a:r>
            <a:endParaRPr lang="zh-CN" altLang="en-US" sz="2400" dirty="0">
              <a:solidFill>
                <a:srgbClr val="000000"/>
              </a:solidFill>
              <a:latin typeface="Times New Roman"/>
            </a:endParaRPr>
          </a:p>
        </p:txBody>
      </p:sp>
      <p:sp>
        <p:nvSpPr>
          <p:cNvPr id="12" name="TextBox 11"/>
          <p:cNvSpPr txBox="1"/>
          <p:nvPr/>
        </p:nvSpPr>
        <p:spPr>
          <a:xfrm>
            <a:off x="5550975" y="5008613"/>
            <a:ext cx="855173" cy="1031653"/>
          </a:xfrm>
          <a:prstGeom prst="rect">
            <a:avLst/>
          </a:prstGeom>
          <a:noFill/>
        </p:spPr>
        <p:txBody>
          <a:bodyPr vert="horz" wrap="none" lIns="0" tIns="0" rIns="0" bIns="0" rtlCol="0">
            <a:spAutoFit/>
          </a:bodyPr>
          <a:lstStyle/>
          <a:p>
            <a:pPr defTabSz="917966">
              <a:lnSpc>
                <a:spcPts val="2168"/>
              </a:lnSpc>
              <a:tabLst>
                <a:tab pos="229492" algn="l"/>
              </a:tabLst>
              <a:defRPr/>
            </a:pPr>
            <a:r>
              <a:rPr lang="zh-CN" altLang="en-US" dirty="0" smtClean="0"/>
              <a:t>	</a:t>
            </a:r>
            <a:r>
              <a:rPr lang="en-US" altLang="zh-CN" sz="2400" dirty="0" smtClean="0">
                <a:solidFill>
                  <a:srgbClr val="000000"/>
                </a:solidFill>
                <a:latin typeface="Times New Roman"/>
              </a:rPr>
              <a:t>8521</a:t>
            </a:r>
          </a:p>
          <a:p>
            <a:pPr defTabSz="917966">
              <a:lnSpc>
                <a:spcPts val="2885"/>
              </a:lnSpc>
              <a:tabLst>
                <a:tab pos="229492" algn="l"/>
              </a:tabLst>
              <a:defRPr/>
            </a:pPr>
            <a:r>
              <a:rPr lang="en-US" altLang="zh-CN" sz="2400" dirty="0" smtClean="0">
                <a:solidFill>
                  <a:srgbClr val="000000"/>
                </a:solidFill>
                <a:latin typeface="Times New Roman"/>
              </a:rPr>
              <a:t>- 1299</a:t>
            </a:r>
          </a:p>
          <a:p>
            <a:pPr defTabSz="917966">
              <a:lnSpc>
                <a:spcPts val="2891"/>
              </a:lnSpc>
              <a:tabLst>
                <a:tab pos="229492" algn="l"/>
              </a:tabLst>
              <a:defRPr/>
            </a:pPr>
            <a:r>
              <a:rPr lang="en-US" altLang="zh-CN" sz="2400" dirty="0" smtClean="0">
                <a:solidFill>
                  <a:srgbClr val="000000"/>
                </a:solidFill>
                <a:latin typeface="Times New Roman"/>
              </a:rPr>
              <a:t>	7222</a:t>
            </a:r>
            <a:endParaRPr lang="zh-CN" altLang="en-US" sz="2400" dirty="0">
              <a:solidFill>
                <a:srgbClr val="000000"/>
              </a:solidFill>
              <a:latin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2126948" y="2683176"/>
            <a:ext cx="2018813" cy="2244367"/>
          </a:xfrm>
          <a:custGeom>
            <a:avLst/>
            <a:gdLst/>
            <a:ahLst/>
            <a:cxnLst/>
            <a:rect l="0" t="0" r="0" b="0"/>
            <a:pathLst>
              <a:path w="2013205" h="2231898">
                <a:moveTo>
                  <a:pt x="0" y="0"/>
                </a:moveTo>
                <a:lnTo>
                  <a:pt x="0" y="2231897"/>
                </a:lnTo>
                <a:lnTo>
                  <a:pt x="2013204" y="2231897"/>
                </a:lnTo>
                <a:lnTo>
                  <a:pt x="2013204" y="0"/>
                </a:lnTo>
                <a:close/>
              </a:path>
            </a:pathLst>
          </a:custGeom>
          <a:solidFill>
            <a:srgbClr val="000000">
              <a:alpha val="0"/>
            </a:srgbClr>
          </a:solidFill>
          <a:ln w="12700" cap="flat" cmpd="sng" algn="ctr">
            <a:solidFill>
              <a:srgbClr val="01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6" name="任意多边形 5"/>
          <p:cNvSpPr/>
          <p:nvPr/>
        </p:nvSpPr>
        <p:spPr>
          <a:xfrm>
            <a:off x="2142994" y="3275493"/>
            <a:ext cx="1986721" cy="1"/>
          </a:xfrm>
          <a:custGeom>
            <a:avLst/>
            <a:gdLst/>
            <a:ahLst/>
            <a:cxnLst/>
            <a:rect l="0" t="0" r="0" b="0"/>
            <a:pathLst>
              <a:path w="1981202" h="1">
                <a:moveTo>
                  <a:pt x="0" y="0"/>
                </a:moveTo>
                <a:lnTo>
                  <a:pt x="1981201"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7" name="任意多边形 6"/>
          <p:cNvSpPr/>
          <p:nvPr/>
        </p:nvSpPr>
        <p:spPr>
          <a:xfrm>
            <a:off x="4970248" y="2662486"/>
            <a:ext cx="2018048" cy="2244369"/>
          </a:xfrm>
          <a:custGeom>
            <a:avLst/>
            <a:gdLst/>
            <a:ahLst/>
            <a:cxnLst/>
            <a:rect l="0" t="0" r="0" b="0"/>
            <a:pathLst>
              <a:path w="2012442" h="2231900">
                <a:moveTo>
                  <a:pt x="0" y="0"/>
                </a:moveTo>
                <a:lnTo>
                  <a:pt x="0" y="2231899"/>
                </a:lnTo>
                <a:lnTo>
                  <a:pt x="2012441" y="2231899"/>
                </a:lnTo>
                <a:lnTo>
                  <a:pt x="2012441" y="0"/>
                </a:lnTo>
                <a:close/>
              </a:path>
            </a:pathLst>
          </a:custGeom>
          <a:solidFill>
            <a:srgbClr val="000000">
              <a:alpha val="0"/>
            </a:srgbClr>
          </a:solidFill>
          <a:ln w="12700" cap="flat" cmpd="sng" algn="ctr">
            <a:solidFill>
              <a:srgbClr val="01010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8" name="任意多边形 7"/>
          <p:cNvSpPr/>
          <p:nvPr/>
        </p:nvSpPr>
        <p:spPr>
          <a:xfrm>
            <a:off x="4986295" y="3254804"/>
            <a:ext cx="1986719" cy="1"/>
          </a:xfrm>
          <a:custGeom>
            <a:avLst/>
            <a:gdLst/>
            <a:ahLst/>
            <a:cxnLst/>
            <a:rect l="0" t="0" r="0" b="0"/>
            <a:pathLst>
              <a:path w="1981200" h="1">
                <a:moveTo>
                  <a:pt x="0" y="0"/>
                </a:moveTo>
                <a:lnTo>
                  <a:pt x="1981199"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9" name="图片 8" descr="ws_258.tmp"/>
          <p:cNvPicPr>
            <a:picLocks/>
          </p:cNvPicPr>
          <p:nvPr/>
        </p:nvPicPr>
        <p:blipFill>
          <a:blip r:embed="rId2"/>
          <a:stretch>
            <a:fillRect/>
          </a:stretch>
        </p:blipFill>
        <p:spPr>
          <a:xfrm>
            <a:off x="101883" y="523609"/>
            <a:ext cx="8596379" cy="932279"/>
          </a:xfrm>
          <a:prstGeom prst="rect">
            <a:avLst/>
          </a:prstGeom>
        </p:spPr>
      </p:pic>
      <p:sp>
        <p:nvSpPr>
          <p:cNvPr id="10" name="TextBox 9"/>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13</a:t>
            </a:r>
            <a:endParaRPr lang="zh-CN" altLang="en-US" sz="1400" dirty="0">
              <a:solidFill>
                <a:srgbClr val="000000"/>
              </a:solidFill>
              <a:latin typeface="Tahoma"/>
            </a:endParaRPr>
          </a:p>
        </p:txBody>
      </p:sp>
      <p:sp>
        <p:nvSpPr>
          <p:cNvPr id="11" name="TextBox 10"/>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2" name="TextBox 11"/>
          <p:cNvSpPr txBox="1"/>
          <p:nvPr/>
        </p:nvSpPr>
        <p:spPr>
          <a:xfrm>
            <a:off x="1233682" y="582369"/>
            <a:ext cx="2829144" cy="1985933"/>
          </a:xfrm>
          <a:prstGeom prst="rect">
            <a:avLst/>
          </a:prstGeom>
          <a:noFill/>
        </p:spPr>
        <p:txBody>
          <a:bodyPr vert="horz" wrap="none" lIns="0" tIns="0" rIns="0" bIns="0" rtlCol="0">
            <a:spAutoFit/>
          </a:bodyPr>
          <a:lstStyle/>
          <a:p>
            <a:pPr defTabSz="917966">
              <a:lnSpc>
                <a:spcPts val="4411"/>
              </a:lnSpc>
              <a:tabLst>
                <a:tab pos="382486" algn="l"/>
              </a:tabLst>
              <a:defRPr/>
            </a:pPr>
            <a:r>
              <a:rPr lang="zh-CN" altLang="en-US" sz="4400" dirty="0" smtClean="0">
                <a:solidFill>
                  <a:srgbClr val="33339A"/>
                </a:solidFill>
                <a:latin typeface="Times New Roman"/>
              </a:rPr>
              <a:t>二进制运算</a:t>
            </a: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3415"/>
              </a:lnSpc>
              <a:tabLst>
                <a:tab pos="3824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加法运算表</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乘法运算表</a:t>
            </a:r>
            <a:endParaRPr lang="zh-CN" altLang="en-US" sz="3200" dirty="0">
              <a:solidFill>
                <a:srgbClr val="000000"/>
              </a:solidFill>
              <a:latin typeface="Times New Roman"/>
            </a:endParaRPr>
          </a:p>
        </p:txBody>
      </p:sp>
      <p:sp>
        <p:nvSpPr>
          <p:cNvPr id="13" name="TextBox 12"/>
          <p:cNvSpPr txBox="1"/>
          <p:nvPr/>
        </p:nvSpPr>
        <p:spPr>
          <a:xfrm>
            <a:off x="1609630" y="5665566"/>
            <a:ext cx="6584189" cy="412662"/>
          </a:xfrm>
          <a:prstGeom prst="rect">
            <a:avLst/>
          </a:prstGeom>
          <a:noFill/>
        </p:spPr>
        <p:txBody>
          <a:bodyPr vert="horz" wrap="none" lIns="0" tIns="0" rIns="0" bIns="0" rtlCol="0">
            <a:spAutoFit/>
          </a:bodyPr>
          <a:lstStyle/>
          <a:p>
            <a:pPr>
              <a:lnSpc>
                <a:spcPts val="3207"/>
              </a:lnSpc>
            </a:pPr>
            <a:r>
              <a:rPr lang="zh-CN" altLang="en-US" sz="3200" dirty="0" smtClean="0">
                <a:solidFill>
                  <a:srgbClr val="000000"/>
                </a:solidFill>
                <a:latin typeface="Times New Roman"/>
              </a:rPr>
              <a:t>加法进位规则：逢二进一、借一当二</a:t>
            </a:r>
            <a:endParaRPr lang="zh-CN" altLang="en-US" sz="3200" dirty="0">
              <a:solidFill>
                <a:srgbClr val="000000"/>
              </a:solidFill>
              <a:latin typeface="Times New Roman"/>
            </a:endParaRPr>
          </a:p>
        </p:txBody>
      </p:sp>
      <p:sp>
        <p:nvSpPr>
          <p:cNvPr id="14" name="TextBox 13"/>
          <p:cNvSpPr txBox="1"/>
          <p:nvPr/>
        </p:nvSpPr>
        <p:spPr>
          <a:xfrm>
            <a:off x="2529634" y="2778921"/>
            <a:ext cx="1273114" cy="2127785"/>
          </a:xfrm>
          <a:prstGeom prst="rect">
            <a:avLst/>
          </a:prstGeom>
          <a:noFill/>
        </p:spPr>
        <p:txBody>
          <a:bodyPr vert="horz" wrap="none" lIns="0" tIns="0" rIns="0" bIns="0" rtlCol="0">
            <a:spAutoFit/>
          </a:bodyPr>
          <a:lstStyle/>
          <a:p>
            <a:pPr defTabSz="917966">
              <a:lnSpc>
                <a:spcPts val="2004"/>
              </a:lnSpc>
              <a:tabLst>
                <a:tab pos="101996" algn="l"/>
              </a:tabLst>
              <a:defRPr/>
            </a:pPr>
            <a:r>
              <a:rPr lang="zh-CN" altLang="en-US" dirty="0" smtClean="0"/>
              <a:t>	</a:t>
            </a:r>
            <a:r>
              <a:rPr lang="zh-CN" altLang="en-US" sz="2000" dirty="0" smtClean="0">
                <a:solidFill>
                  <a:srgbClr val="000000"/>
                </a:solidFill>
                <a:latin typeface="Times New Roman"/>
              </a:rPr>
              <a:t>加法运算</a:t>
            </a:r>
          </a:p>
          <a:p>
            <a:pPr defTabSz="917966">
              <a:lnSpc>
                <a:spcPts val="1004"/>
              </a:lnSpc>
              <a:tabLst>
                <a:tab pos="101996" algn="l"/>
              </a:tabLst>
              <a:defRPr/>
            </a:pPr>
            <a:endParaRPr lang="zh-CN" altLang="en-US" sz="2000" dirty="0" smtClean="0">
              <a:solidFill>
                <a:srgbClr val="000000"/>
              </a:solidFill>
              <a:latin typeface="Times New Roman"/>
            </a:endParaRPr>
          </a:p>
          <a:p>
            <a:pPr defTabSz="917966">
              <a:lnSpc>
                <a:spcPts val="1004"/>
              </a:lnSpc>
              <a:tabLst>
                <a:tab pos="101996" algn="l"/>
              </a:tabLst>
              <a:defRPr/>
            </a:pPr>
            <a:endParaRPr lang="zh-CN" altLang="en-US" sz="2000" dirty="0" smtClean="0">
              <a:solidFill>
                <a:srgbClr val="000000"/>
              </a:solidFill>
              <a:latin typeface="Times New Roman"/>
            </a:endParaRPr>
          </a:p>
          <a:p>
            <a:pPr defTabSz="917966">
              <a:lnSpc>
                <a:spcPts val="1004"/>
              </a:lnSpc>
              <a:tabLst>
                <a:tab pos="101996" algn="l"/>
              </a:tabLst>
              <a:defRPr/>
            </a:pPr>
            <a:endParaRPr lang="zh-CN" altLang="en-US" sz="2000" dirty="0" smtClean="0">
              <a:solidFill>
                <a:srgbClr val="000000"/>
              </a:solidFill>
              <a:latin typeface="Times New Roman"/>
            </a:endParaRPr>
          </a:p>
          <a:p>
            <a:pPr defTabSz="917966">
              <a:lnSpc>
                <a:spcPts val="2772"/>
              </a:lnSpc>
              <a:tabLst>
                <a:tab pos="101996" algn="l"/>
              </a:tabLst>
              <a:defRPr/>
            </a:pPr>
            <a:r>
              <a:rPr lang="en-US" altLang="zh-CN" sz="2400" dirty="0" smtClean="0">
                <a:solidFill>
                  <a:srgbClr val="000000"/>
                </a:solidFill>
                <a:latin typeface="Times New Roman"/>
              </a:rPr>
              <a:t>0+0=0</a:t>
            </a:r>
          </a:p>
          <a:p>
            <a:pPr defTabSz="917966">
              <a:lnSpc>
                <a:spcPts val="2885"/>
              </a:lnSpc>
              <a:tabLst>
                <a:tab pos="101996" algn="l"/>
              </a:tabLst>
              <a:defRPr/>
            </a:pPr>
            <a:r>
              <a:rPr lang="en-US" altLang="zh-CN" sz="2400" dirty="0" smtClean="0">
                <a:solidFill>
                  <a:srgbClr val="000000"/>
                </a:solidFill>
                <a:latin typeface="Times New Roman"/>
              </a:rPr>
              <a:t>0+1=1</a:t>
            </a:r>
          </a:p>
          <a:p>
            <a:pPr defTabSz="917966">
              <a:lnSpc>
                <a:spcPts val="2885"/>
              </a:lnSpc>
              <a:tabLst>
                <a:tab pos="101996" algn="l"/>
              </a:tabLst>
              <a:defRPr/>
            </a:pPr>
            <a:r>
              <a:rPr lang="en-US" altLang="zh-CN" sz="2400" dirty="0" smtClean="0">
                <a:solidFill>
                  <a:srgbClr val="000000"/>
                </a:solidFill>
                <a:latin typeface="Times New Roman"/>
              </a:rPr>
              <a:t>1+0=1</a:t>
            </a:r>
          </a:p>
          <a:p>
            <a:pPr defTabSz="917966">
              <a:lnSpc>
                <a:spcPts val="2891"/>
              </a:lnSpc>
              <a:tabLst>
                <a:tab pos="101996" algn="l"/>
              </a:tabLst>
              <a:defRPr/>
            </a:pPr>
            <a:r>
              <a:rPr lang="en-US" altLang="zh-CN" sz="2400" dirty="0" smtClean="0">
                <a:solidFill>
                  <a:srgbClr val="000000"/>
                </a:solidFill>
                <a:latin typeface="Times New Roman"/>
              </a:rPr>
              <a:t>1 + 1 = 10</a:t>
            </a:r>
            <a:endParaRPr lang="zh-CN" altLang="en-US" sz="2400" dirty="0">
              <a:solidFill>
                <a:srgbClr val="000000"/>
              </a:solidFill>
              <a:latin typeface="Times New Roman"/>
            </a:endParaRPr>
          </a:p>
        </p:txBody>
      </p:sp>
      <p:sp>
        <p:nvSpPr>
          <p:cNvPr id="15" name="TextBox 14"/>
          <p:cNvSpPr txBox="1"/>
          <p:nvPr/>
        </p:nvSpPr>
        <p:spPr>
          <a:xfrm>
            <a:off x="5372934" y="2758233"/>
            <a:ext cx="1131657" cy="2127785"/>
          </a:xfrm>
          <a:prstGeom prst="rect">
            <a:avLst/>
          </a:prstGeom>
          <a:noFill/>
        </p:spPr>
        <p:txBody>
          <a:bodyPr vert="horz" wrap="none" lIns="0" tIns="0" rIns="0" bIns="0" rtlCol="0">
            <a:spAutoFit/>
          </a:bodyPr>
          <a:lstStyle/>
          <a:p>
            <a:pPr defTabSz="917966">
              <a:lnSpc>
                <a:spcPts val="2004"/>
              </a:lnSpc>
              <a:tabLst>
                <a:tab pos="101996" algn="l"/>
              </a:tabLst>
              <a:defRPr/>
            </a:pPr>
            <a:r>
              <a:rPr lang="zh-CN" altLang="en-US" dirty="0" smtClean="0"/>
              <a:t>	</a:t>
            </a:r>
            <a:r>
              <a:rPr lang="zh-CN" altLang="en-US" sz="2000" dirty="0" smtClean="0">
                <a:solidFill>
                  <a:srgbClr val="000000"/>
                </a:solidFill>
                <a:latin typeface="Times New Roman"/>
              </a:rPr>
              <a:t>乘法运算</a:t>
            </a:r>
          </a:p>
          <a:p>
            <a:pPr defTabSz="917966">
              <a:lnSpc>
                <a:spcPts val="1004"/>
              </a:lnSpc>
              <a:tabLst>
                <a:tab pos="101996" algn="l"/>
              </a:tabLst>
              <a:defRPr/>
            </a:pPr>
            <a:endParaRPr lang="zh-CN" altLang="en-US" sz="2000" dirty="0" smtClean="0">
              <a:solidFill>
                <a:srgbClr val="000000"/>
              </a:solidFill>
              <a:latin typeface="Times New Roman"/>
            </a:endParaRPr>
          </a:p>
          <a:p>
            <a:pPr defTabSz="917966">
              <a:lnSpc>
                <a:spcPts val="1004"/>
              </a:lnSpc>
              <a:tabLst>
                <a:tab pos="101996" algn="l"/>
              </a:tabLst>
              <a:defRPr/>
            </a:pPr>
            <a:endParaRPr lang="zh-CN" altLang="en-US" sz="2000" dirty="0" smtClean="0">
              <a:solidFill>
                <a:srgbClr val="000000"/>
              </a:solidFill>
              <a:latin typeface="Times New Roman"/>
            </a:endParaRPr>
          </a:p>
          <a:p>
            <a:pPr defTabSz="917966">
              <a:lnSpc>
                <a:spcPts val="3835"/>
              </a:lnSpc>
              <a:tabLst>
                <a:tab pos="101996" algn="l"/>
              </a:tabLst>
              <a:defRPr/>
            </a:pPr>
            <a:r>
              <a:rPr lang="en-US" altLang="zh-CN" sz="2400" dirty="0" smtClean="0">
                <a:solidFill>
                  <a:srgbClr val="000000"/>
                </a:solidFill>
                <a:latin typeface="Times New Roman"/>
              </a:rPr>
              <a:t>0 </a:t>
            </a:r>
            <a:r>
              <a:rPr lang="en-US" altLang="zh-CN" sz="2400" dirty="0" smtClean="0">
                <a:solidFill>
                  <a:srgbClr val="000000"/>
                </a:solidFill>
                <a:latin typeface="Symbol"/>
              </a:rPr>
              <a:t>× </a:t>
            </a:r>
            <a:r>
              <a:rPr lang="en-US" altLang="zh-CN" sz="2400" dirty="0" smtClean="0">
                <a:solidFill>
                  <a:srgbClr val="000000"/>
                </a:solidFill>
                <a:latin typeface="Times New Roman"/>
              </a:rPr>
              <a:t>0=0</a:t>
            </a:r>
          </a:p>
          <a:p>
            <a:pPr defTabSz="917966">
              <a:lnSpc>
                <a:spcPts val="2885"/>
              </a:lnSpc>
              <a:tabLst>
                <a:tab pos="101996" algn="l"/>
              </a:tabLst>
              <a:defRPr/>
            </a:pPr>
            <a:r>
              <a:rPr lang="en-US" altLang="zh-CN" sz="2400" dirty="0" smtClean="0">
                <a:solidFill>
                  <a:srgbClr val="000000"/>
                </a:solidFill>
                <a:latin typeface="Times New Roman"/>
              </a:rPr>
              <a:t>0 </a:t>
            </a:r>
            <a:r>
              <a:rPr lang="en-US" altLang="zh-CN" sz="2400" dirty="0" smtClean="0">
                <a:solidFill>
                  <a:srgbClr val="000000"/>
                </a:solidFill>
                <a:latin typeface="Symbol"/>
              </a:rPr>
              <a:t>× </a:t>
            </a:r>
            <a:r>
              <a:rPr lang="en-US" altLang="zh-CN" sz="2400" dirty="0" smtClean="0">
                <a:solidFill>
                  <a:srgbClr val="000000"/>
                </a:solidFill>
                <a:latin typeface="Times New Roman"/>
              </a:rPr>
              <a:t>1=0</a:t>
            </a:r>
          </a:p>
          <a:p>
            <a:pPr defTabSz="917966">
              <a:lnSpc>
                <a:spcPts val="2885"/>
              </a:lnSpc>
              <a:tabLst>
                <a:tab pos="101996" algn="l"/>
              </a:tabLst>
              <a:defRPr/>
            </a:pPr>
            <a:r>
              <a:rPr lang="en-US" altLang="zh-CN" sz="2400" dirty="0" smtClean="0">
                <a:solidFill>
                  <a:srgbClr val="000000"/>
                </a:solidFill>
                <a:latin typeface="Times New Roman"/>
              </a:rPr>
              <a:t>1 </a:t>
            </a:r>
            <a:r>
              <a:rPr lang="en-US" altLang="zh-CN" sz="2400" dirty="0" smtClean="0">
                <a:solidFill>
                  <a:srgbClr val="000000"/>
                </a:solidFill>
                <a:latin typeface="Symbol"/>
              </a:rPr>
              <a:t>× </a:t>
            </a:r>
            <a:r>
              <a:rPr lang="en-US" altLang="zh-CN" sz="2400" dirty="0" smtClean="0">
                <a:solidFill>
                  <a:srgbClr val="000000"/>
                </a:solidFill>
                <a:latin typeface="Times New Roman"/>
              </a:rPr>
              <a:t>0=0</a:t>
            </a:r>
          </a:p>
          <a:p>
            <a:pPr defTabSz="917966">
              <a:lnSpc>
                <a:spcPts val="2891"/>
              </a:lnSpc>
              <a:tabLst>
                <a:tab pos="101996" algn="l"/>
              </a:tabLst>
              <a:defRPr/>
            </a:pPr>
            <a:r>
              <a:rPr lang="en-US" altLang="zh-CN" sz="2400" dirty="0" smtClean="0">
                <a:solidFill>
                  <a:srgbClr val="000000"/>
                </a:solidFill>
                <a:latin typeface="Times New Roman"/>
              </a:rPr>
              <a:t>1 </a:t>
            </a:r>
            <a:r>
              <a:rPr lang="en-US" altLang="zh-CN" sz="2400" dirty="0" smtClean="0">
                <a:solidFill>
                  <a:srgbClr val="000000"/>
                </a:solidFill>
                <a:latin typeface="Symbol"/>
              </a:rPr>
              <a:t>× </a:t>
            </a:r>
            <a:r>
              <a:rPr lang="en-US" altLang="zh-CN" sz="2400" dirty="0" smtClean="0">
                <a:solidFill>
                  <a:srgbClr val="000000"/>
                </a:solidFill>
                <a:latin typeface="Times New Roman"/>
              </a:rPr>
              <a:t>1=1</a:t>
            </a:r>
            <a:endParaRPr lang="zh-CN" altLang="en-US" sz="2400" dirty="0">
              <a:solidFill>
                <a:srgbClr val="000000"/>
              </a:solidFill>
              <a:latin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3655193" y="5344387"/>
            <a:ext cx="1299009" cy="1"/>
          </a:xfrm>
          <a:custGeom>
            <a:avLst/>
            <a:gdLst/>
            <a:ahLst/>
            <a:cxnLst/>
            <a:rect l="0" t="0" r="0" b="0"/>
            <a:pathLst>
              <a:path w="1295401" h="1">
                <a:moveTo>
                  <a:pt x="0" y="0"/>
                </a:moveTo>
                <a:lnTo>
                  <a:pt x="12954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6" name="图片 5" descr="ws_259.tmp"/>
          <p:cNvPicPr>
            <a:picLocks/>
          </p:cNvPicPr>
          <p:nvPr/>
        </p:nvPicPr>
        <p:blipFill>
          <a:blip r:embed="rId2"/>
          <a:stretch>
            <a:fillRect/>
          </a:stretch>
        </p:blipFill>
        <p:spPr>
          <a:xfrm>
            <a:off x="101883" y="523609"/>
            <a:ext cx="8596379" cy="932279"/>
          </a:xfrm>
          <a:prstGeom prst="rect">
            <a:avLst/>
          </a:prstGeom>
        </p:spPr>
      </p:pic>
      <p:sp>
        <p:nvSpPr>
          <p:cNvPr id="7" name="TextBox 6"/>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14</a:t>
            </a:r>
            <a:endParaRPr lang="zh-CN" altLang="en-US" sz="1400" dirty="0">
              <a:solidFill>
                <a:srgbClr val="000000"/>
              </a:solidFill>
              <a:latin typeface="Tahoma"/>
            </a:endParaRPr>
          </a:p>
        </p:txBody>
      </p:sp>
      <p:sp>
        <p:nvSpPr>
          <p:cNvPr id="8" name="TextBox 7"/>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9" name="TextBox 8"/>
          <p:cNvSpPr txBox="1"/>
          <p:nvPr/>
        </p:nvSpPr>
        <p:spPr>
          <a:xfrm>
            <a:off x="1233682" y="452076"/>
            <a:ext cx="4319267" cy="5248537"/>
          </a:xfrm>
          <a:prstGeom prst="rect">
            <a:avLst/>
          </a:prstGeom>
          <a:noFill/>
        </p:spPr>
        <p:txBody>
          <a:bodyPr vert="horz" wrap="none" lIns="0" tIns="0" rIns="0" bIns="0" rtlCol="0">
            <a:spAutoFit/>
          </a:bodyPr>
          <a:lstStyle/>
          <a:p>
            <a:pPr defTabSz="917966">
              <a:lnSpc>
                <a:spcPts val="5628"/>
              </a:lnSpc>
              <a:tabLst>
                <a:tab pos="382486" algn="l"/>
                <a:tab pos="777721" algn="l"/>
                <a:tab pos="2600904" algn="l"/>
                <a:tab pos="2830396" algn="l"/>
              </a:tabLst>
              <a:defRPr/>
            </a:pPr>
            <a:r>
              <a:rPr lang="en-US" altLang="zh-CN" sz="4700" dirty="0" smtClean="0">
                <a:solidFill>
                  <a:srgbClr val="33339A"/>
                </a:solidFill>
                <a:latin typeface="Tahoma"/>
              </a:rPr>
              <a:t>A</a:t>
            </a:r>
            <a:r>
              <a:rPr lang="zh-CN" altLang="en-US" sz="4400" dirty="0" smtClean="0">
                <a:solidFill>
                  <a:srgbClr val="33339A"/>
                </a:solidFill>
                <a:latin typeface="Times New Roman"/>
              </a:rPr>
              <a:t>进制的运算规则</a:t>
            </a:r>
          </a:p>
          <a:p>
            <a:pPr defTabSz="917966">
              <a:lnSpc>
                <a:spcPts val="1004"/>
              </a:lnSpc>
              <a:tabLst>
                <a:tab pos="382486" algn="l"/>
                <a:tab pos="777721" algn="l"/>
                <a:tab pos="2600904" algn="l"/>
                <a:tab pos="283039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2600904" algn="l"/>
                <a:tab pos="2830396" algn="l"/>
              </a:tabLst>
              <a:defRPr/>
            </a:pPr>
            <a:endParaRPr lang="zh-CN" altLang="en-US" sz="4400" dirty="0" smtClean="0">
              <a:solidFill>
                <a:srgbClr val="33339A"/>
              </a:solidFill>
              <a:latin typeface="Times New Roman"/>
            </a:endParaRPr>
          </a:p>
          <a:p>
            <a:pPr defTabSz="917966">
              <a:lnSpc>
                <a:spcPts val="1004"/>
              </a:lnSpc>
              <a:tabLst>
                <a:tab pos="382486" algn="l"/>
                <a:tab pos="777721" algn="l"/>
                <a:tab pos="2600904" algn="l"/>
                <a:tab pos="2830396" algn="l"/>
              </a:tabLst>
              <a:defRPr/>
            </a:pPr>
            <a:endParaRPr lang="zh-CN" altLang="en-US" sz="4400" dirty="0" smtClean="0">
              <a:solidFill>
                <a:srgbClr val="33339A"/>
              </a:solidFill>
              <a:latin typeface="Times New Roman"/>
            </a:endParaRPr>
          </a:p>
          <a:p>
            <a:pPr defTabSz="917966">
              <a:lnSpc>
                <a:spcPts val="3223"/>
              </a:lnSpc>
              <a:tabLst>
                <a:tab pos="382486" algn="l"/>
                <a:tab pos="777721" algn="l"/>
                <a:tab pos="2600904" algn="l"/>
                <a:tab pos="283039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加法运算表</a:t>
            </a:r>
          </a:p>
          <a:p>
            <a:pPr defTabSz="917966">
              <a:lnSpc>
                <a:spcPts val="1004"/>
              </a:lnSpc>
              <a:tabLst>
                <a:tab pos="382486" algn="l"/>
                <a:tab pos="777721" algn="l"/>
                <a:tab pos="2600904" algn="l"/>
                <a:tab pos="2830396" algn="l"/>
              </a:tabLst>
              <a:defRPr/>
            </a:pPr>
            <a:endParaRPr lang="zh-CN" altLang="en-US" sz="3200" dirty="0" smtClean="0">
              <a:solidFill>
                <a:srgbClr val="000000"/>
              </a:solidFill>
              <a:latin typeface="Times New Roman"/>
            </a:endParaRPr>
          </a:p>
          <a:p>
            <a:pPr defTabSz="917966">
              <a:lnSpc>
                <a:spcPts val="3616"/>
              </a:lnSpc>
              <a:tabLst>
                <a:tab pos="382486" algn="l"/>
                <a:tab pos="777721" algn="l"/>
                <a:tab pos="2600904" algn="l"/>
                <a:tab pos="2830396" algn="l"/>
              </a:tabLst>
              <a:defRPr/>
            </a:pPr>
            <a:r>
              <a:rPr lang="zh-CN" altLang="en-US" sz="3200" dirty="0" smtClean="0">
                <a:solidFill>
                  <a:srgbClr val="000000"/>
                </a:solidFill>
                <a:latin typeface="Times New Roman"/>
              </a:rPr>
              <a:t>	乘法运算表</a:t>
            </a:r>
          </a:p>
          <a:p>
            <a:pPr defTabSz="917966">
              <a:lnSpc>
                <a:spcPts val="1004"/>
              </a:lnSpc>
              <a:tabLst>
                <a:tab pos="382486" algn="l"/>
                <a:tab pos="777721" algn="l"/>
                <a:tab pos="2600904" algn="l"/>
                <a:tab pos="2830396" algn="l"/>
              </a:tabLst>
              <a:defRPr/>
            </a:pPr>
            <a:endParaRPr lang="zh-CN" altLang="en-US" sz="3200" dirty="0" smtClean="0">
              <a:solidFill>
                <a:srgbClr val="000000"/>
              </a:solidFill>
              <a:latin typeface="Times New Roman"/>
            </a:endParaRPr>
          </a:p>
          <a:p>
            <a:pPr defTabSz="917966">
              <a:lnSpc>
                <a:spcPts val="3610"/>
              </a:lnSpc>
              <a:tabLst>
                <a:tab pos="382486" algn="l"/>
                <a:tab pos="777721" algn="l"/>
                <a:tab pos="2600904" algn="l"/>
                <a:tab pos="2830396" algn="l"/>
              </a:tabLst>
              <a:defRPr/>
            </a:pPr>
            <a:r>
              <a:rPr lang="zh-CN" altLang="en-US" sz="3200" dirty="0" smtClean="0">
                <a:solidFill>
                  <a:srgbClr val="000000"/>
                </a:solidFill>
                <a:latin typeface="Times New Roman"/>
              </a:rPr>
              <a:t>	加法进位规则</a:t>
            </a:r>
          </a:p>
          <a:p>
            <a:pPr defTabSz="917966">
              <a:lnSpc>
                <a:spcPts val="4180"/>
              </a:lnSpc>
              <a:tabLst>
                <a:tab pos="382486" algn="l"/>
                <a:tab pos="777721" algn="l"/>
                <a:tab pos="2600904" algn="l"/>
                <a:tab pos="2830396"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逢</a:t>
            </a:r>
            <a:r>
              <a:rPr lang="en-US" altLang="zh-CN" sz="3000" dirty="0" smtClean="0">
                <a:solidFill>
                  <a:srgbClr val="000000"/>
                </a:solidFill>
                <a:latin typeface="Tahoma"/>
              </a:rPr>
              <a:t>A</a:t>
            </a:r>
            <a:r>
              <a:rPr lang="zh-CN" altLang="en-US" sz="2800" dirty="0" smtClean="0">
                <a:solidFill>
                  <a:srgbClr val="000000"/>
                </a:solidFill>
                <a:latin typeface="Times New Roman"/>
              </a:rPr>
              <a:t>进一、借一当</a:t>
            </a:r>
            <a:r>
              <a:rPr lang="en-US" altLang="zh-CN" sz="3000" dirty="0" smtClean="0">
                <a:solidFill>
                  <a:srgbClr val="000000"/>
                </a:solidFill>
                <a:latin typeface="Tahoma"/>
              </a:rPr>
              <a:t>A</a:t>
            </a:r>
          </a:p>
          <a:p>
            <a:pPr defTabSz="917966">
              <a:lnSpc>
                <a:spcPts val="4622"/>
              </a:lnSpc>
              <a:tabLst>
                <a:tab pos="382486" algn="l"/>
                <a:tab pos="777721" algn="l"/>
                <a:tab pos="2600904" algn="l"/>
                <a:tab pos="2830396" algn="l"/>
              </a:tabLst>
              <a:defRPr/>
            </a:pPr>
            <a:r>
              <a:rPr lang="en-US" altLang="zh-CN" sz="3000" dirty="0" smtClean="0">
                <a:solidFill>
                  <a:srgbClr val="000000"/>
                </a:solidFill>
                <a:latin typeface="Tahoma"/>
              </a:rPr>
              <a:t>	</a:t>
            </a:r>
            <a:r>
              <a:rPr lang="zh-CN" altLang="en-US" sz="3200" dirty="0" smtClean="0">
                <a:solidFill>
                  <a:srgbClr val="000000"/>
                </a:solidFill>
                <a:latin typeface="Times New Roman"/>
              </a:rPr>
              <a:t>十六进制运算</a:t>
            </a:r>
            <a:r>
              <a:rPr lang="en-US" altLang="zh-CN" sz="3200" dirty="0" smtClean="0">
                <a:solidFill>
                  <a:srgbClr val="000000"/>
                </a:solidFill>
                <a:latin typeface="Tahoma"/>
              </a:rPr>
              <a:t>(</a:t>
            </a:r>
            <a:r>
              <a:rPr lang="en-US" altLang="zh-CN" sz="3400" dirty="0" smtClean="0">
                <a:solidFill>
                  <a:srgbClr val="000000"/>
                </a:solidFill>
                <a:latin typeface="Tahoma"/>
              </a:rPr>
              <a:t>r</a:t>
            </a:r>
            <a:r>
              <a:rPr lang="en-US" altLang="zh-CN" sz="3200" dirty="0" smtClean="0">
                <a:solidFill>
                  <a:srgbClr val="000000"/>
                </a:solidFill>
                <a:latin typeface="Tahoma"/>
              </a:rPr>
              <a:t>=16)</a:t>
            </a:r>
          </a:p>
          <a:p>
            <a:pPr defTabSz="917966">
              <a:lnSpc>
                <a:spcPts val="1004"/>
              </a:lnSpc>
              <a:tabLst>
                <a:tab pos="382486" algn="l"/>
                <a:tab pos="777721" algn="l"/>
                <a:tab pos="2600904" algn="l"/>
                <a:tab pos="2830396" algn="l"/>
              </a:tabLst>
              <a:defRPr/>
            </a:pPr>
            <a:endParaRPr lang="en-US" altLang="zh-CN" sz="3200" dirty="0" smtClean="0">
              <a:solidFill>
                <a:srgbClr val="000000"/>
              </a:solidFill>
              <a:latin typeface="Tahoma"/>
            </a:endParaRPr>
          </a:p>
          <a:p>
            <a:pPr defTabSz="917966">
              <a:lnSpc>
                <a:spcPts val="1004"/>
              </a:lnSpc>
              <a:tabLst>
                <a:tab pos="382486" algn="l"/>
                <a:tab pos="777721" algn="l"/>
                <a:tab pos="2600904" algn="l"/>
                <a:tab pos="2830396" algn="l"/>
              </a:tabLst>
              <a:defRPr/>
            </a:pPr>
            <a:endParaRPr lang="en-US" altLang="zh-CN" sz="3200" dirty="0" smtClean="0">
              <a:solidFill>
                <a:srgbClr val="000000"/>
              </a:solidFill>
              <a:latin typeface="Tahoma"/>
            </a:endParaRPr>
          </a:p>
          <a:p>
            <a:pPr defTabSz="917966">
              <a:lnSpc>
                <a:spcPts val="3135"/>
              </a:lnSpc>
              <a:tabLst>
                <a:tab pos="382486" algn="l"/>
                <a:tab pos="777721" algn="l"/>
                <a:tab pos="2600904" algn="l"/>
                <a:tab pos="2830396" algn="l"/>
              </a:tabLst>
              <a:defRPr/>
            </a:pPr>
            <a:r>
              <a:rPr lang="en-US" altLang="zh-CN" sz="3200" dirty="0" smtClean="0">
                <a:solidFill>
                  <a:srgbClr val="000000"/>
                </a:solidFill>
                <a:latin typeface="Tahoma"/>
              </a:rPr>
              <a:t>				</a:t>
            </a:r>
            <a:r>
              <a:rPr lang="en-US" altLang="zh-CN" sz="2400" dirty="0" smtClean="0">
                <a:solidFill>
                  <a:srgbClr val="000000"/>
                </a:solidFill>
                <a:latin typeface="Times New Roman"/>
              </a:rPr>
              <a:t>8521</a:t>
            </a:r>
          </a:p>
          <a:p>
            <a:pPr defTabSz="917966">
              <a:lnSpc>
                <a:spcPts val="2885"/>
              </a:lnSpc>
              <a:tabLst>
                <a:tab pos="382486" algn="l"/>
                <a:tab pos="777721" algn="l"/>
                <a:tab pos="2600904" algn="l"/>
                <a:tab pos="2830396" algn="l"/>
              </a:tabLst>
              <a:defRPr/>
            </a:pPr>
            <a:r>
              <a:rPr lang="en-US" altLang="zh-CN" sz="2400" dirty="0" smtClean="0">
                <a:solidFill>
                  <a:srgbClr val="000000"/>
                </a:solidFill>
                <a:latin typeface="Times New Roman"/>
              </a:rPr>
              <a:t>			+1299</a:t>
            </a:r>
          </a:p>
          <a:p>
            <a:pPr defTabSz="917966">
              <a:lnSpc>
                <a:spcPts val="2885"/>
              </a:lnSpc>
              <a:tabLst>
                <a:tab pos="382486" algn="l"/>
                <a:tab pos="777721" algn="l"/>
                <a:tab pos="2600904" algn="l"/>
                <a:tab pos="2830396" algn="l"/>
              </a:tabLst>
              <a:defRPr/>
            </a:pPr>
            <a:r>
              <a:rPr lang="en-US" altLang="zh-CN" sz="2400" dirty="0" smtClean="0">
                <a:solidFill>
                  <a:srgbClr val="000000"/>
                </a:solidFill>
                <a:latin typeface="Times New Roman"/>
              </a:rPr>
              <a:t>				97BA</a:t>
            </a:r>
            <a:endParaRPr lang="zh-CN" altLang="en-US" sz="2400" dirty="0">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1116013" y="765175"/>
            <a:ext cx="7848600" cy="649288"/>
          </a:xfrm>
        </p:spPr>
        <p:txBody>
          <a:bodyPr>
            <a:normAutofit fontScale="90000"/>
          </a:bodyPr>
          <a:lstStyle/>
          <a:p>
            <a:r>
              <a:rPr lang="zh-CN" altLang="en-US" dirty="0"/>
              <a:t>数字与逻辑 </a:t>
            </a:r>
            <a:r>
              <a:rPr lang="en-US" altLang="zh-CN" dirty="0"/>
              <a:t>(Digital &amp; Logic)</a:t>
            </a:r>
          </a:p>
        </p:txBody>
      </p:sp>
      <p:sp>
        <p:nvSpPr>
          <p:cNvPr id="52227" name="Rectangle 3"/>
          <p:cNvSpPr>
            <a:spLocks noGrp="1" noChangeArrowheads="1"/>
          </p:cNvSpPr>
          <p:nvPr>
            <p:ph type="subTitle" idx="1"/>
          </p:nvPr>
        </p:nvSpPr>
        <p:spPr>
          <a:xfrm>
            <a:off x="827088" y="1844675"/>
            <a:ext cx="8066087" cy="4608513"/>
          </a:xfrm>
        </p:spPr>
        <p:txBody>
          <a:bodyPr/>
          <a:lstStyle/>
          <a:p>
            <a:pPr>
              <a:lnSpc>
                <a:spcPct val="90000"/>
              </a:lnSpc>
            </a:pPr>
            <a:r>
              <a:rPr lang="zh-CN" altLang="en-US" sz="2400" b="1"/>
              <a:t>逻辑：研究思维的规律性；关于思维形式及其规律的科学；研究概念、判断和推理以及相互联系的规律、规则，以帮助人们正确地思维和认识客观真理。</a:t>
            </a:r>
          </a:p>
          <a:p>
            <a:pPr>
              <a:lnSpc>
                <a:spcPct val="90000"/>
              </a:lnSpc>
            </a:pPr>
            <a:r>
              <a:rPr lang="zh-CN" altLang="en-US" sz="2400" b="1"/>
              <a:t>学习工作时时处处离不开</a:t>
            </a:r>
            <a:r>
              <a:rPr lang="zh-CN" altLang="en-US" sz="2400" b="1">
                <a:latin typeface="Arial"/>
              </a:rPr>
              <a:t>“</a:t>
            </a:r>
            <a:r>
              <a:rPr lang="zh-CN" altLang="en-US" sz="2400" b="1"/>
              <a:t>逻辑</a:t>
            </a:r>
            <a:r>
              <a:rPr lang="zh-CN" altLang="en-US" sz="2400" b="1">
                <a:latin typeface="Arial"/>
              </a:rPr>
              <a:t>”</a:t>
            </a:r>
            <a:r>
              <a:rPr lang="zh-CN" altLang="en-US" sz="2400" b="1"/>
              <a:t>：讲话要有逻辑性、写论文逻辑层次要清晰；逻辑推理能力、逻辑判断能力</a:t>
            </a:r>
            <a:r>
              <a:rPr lang="en-US" altLang="zh-CN" sz="2400" b="1">
                <a:latin typeface="Arial"/>
              </a:rPr>
              <a:t>……</a:t>
            </a:r>
            <a:endParaRPr lang="en-US" altLang="zh-CN" sz="2400" b="1"/>
          </a:p>
          <a:p>
            <a:pPr>
              <a:lnSpc>
                <a:spcPct val="90000"/>
              </a:lnSpc>
            </a:pPr>
            <a:endParaRPr lang="en-US" altLang="zh-CN" sz="2400" b="1"/>
          </a:p>
          <a:p>
            <a:pPr>
              <a:lnSpc>
                <a:spcPct val="90000"/>
              </a:lnSpc>
            </a:pPr>
            <a:r>
              <a:rPr lang="zh-CN" altLang="en-US" sz="2400" b="1"/>
              <a:t>数理逻辑：研究推理、计算等逻辑问题，又称符号逻辑，是离散数学的重要内容，是计算机科学的基础。</a:t>
            </a:r>
          </a:p>
          <a:p>
            <a:pPr>
              <a:lnSpc>
                <a:spcPct val="90000"/>
              </a:lnSpc>
            </a:pPr>
            <a:endParaRPr lang="zh-CN" altLang="en-US" sz="2400" b="1"/>
          </a:p>
          <a:p>
            <a:pPr>
              <a:lnSpc>
                <a:spcPct val="90000"/>
              </a:lnSpc>
            </a:pPr>
            <a:r>
              <a:rPr lang="zh-CN" altLang="en-US" sz="2400" b="1"/>
              <a:t>数字逻辑：用二进制为基础的数字化技术解决逻辑问题。</a:t>
            </a:r>
          </a:p>
          <a:p>
            <a:pPr>
              <a:lnSpc>
                <a:spcPct val="90000"/>
              </a:lnSpc>
            </a:pP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B.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16</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385506" y="484019"/>
            <a:ext cx="8394198" cy="5196953"/>
          </a:xfrm>
          <a:prstGeom prst="rect">
            <a:avLst/>
          </a:prstGeom>
          <a:noFill/>
        </p:spPr>
        <p:txBody>
          <a:bodyPr vert="horz" wrap="none" lIns="0" tIns="0" rIns="0" bIns="0" rtlCol="0">
            <a:spAutoFit/>
          </a:bodyPr>
          <a:lstStyle/>
          <a:p>
            <a:pPr defTabSz="917966">
              <a:lnSpc>
                <a:spcPts val="5325"/>
              </a:lnSpc>
              <a:tabLst>
                <a:tab pos="344237" algn="l"/>
                <a:tab pos="382486" algn="l"/>
                <a:tab pos="739473" algn="l"/>
                <a:tab pos="841469" algn="l"/>
              </a:tabLst>
              <a:defRPr/>
            </a:pPr>
            <a:r>
              <a:rPr lang="zh-CN" altLang="en-US" dirty="0" smtClean="0"/>
              <a:t>				</a:t>
            </a:r>
            <a:r>
              <a:rPr lang="zh-CN" altLang="en-US" sz="4400" dirty="0" smtClean="0">
                <a:solidFill>
                  <a:srgbClr val="33339A"/>
                </a:solidFill>
                <a:latin typeface="Tahoma"/>
              </a:rPr>
              <a:t>数字系统 </a:t>
            </a:r>
            <a:r>
              <a:rPr lang="en-US" altLang="zh-CN" sz="4400" dirty="0" smtClean="0">
                <a:solidFill>
                  <a:srgbClr val="33339A"/>
                </a:solidFill>
                <a:latin typeface="Tahoma"/>
              </a:rPr>
              <a:t>- </a:t>
            </a:r>
            <a:r>
              <a:rPr lang="zh-CN" altLang="en-US" sz="3200" dirty="0" smtClean="0">
                <a:solidFill>
                  <a:srgbClr val="33339A"/>
                </a:solidFill>
                <a:latin typeface="Times New Roman"/>
              </a:rPr>
              <a:t>数制间的转换</a:t>
            </a:r>
          </a:p>
          <a:p>
            <a:pPr defTabSz="917966">
              <a:lnSpc>
                <a:spcPts val="1004"/>
              </a:lnSpc>
              <a:tabLst>
                <a:tab pos="344237" algn="l"/>
                <a:tab pos="382486" algn="l"/>
                <a:tab pos="739473" algn="l"/>
                <a:tab pos="841469" algn="l"/>
              </a:tabLst>
              <a:defRPr/>
            </a:pPr>
            <a:endParaRPr lang="zh-CN" altLang="en-US" sz="4400" dirty="0" smtClean="0">
              <a:solidFill>
                <a:srgbClr val="33339A"/>
              </a:solidFill>
              <a:latin typeface="Times New Roman"/>
            </a:endParaRPr>
          </a:p>
          <a:p>
            <a:pPr defTabSz="917966">
              <a:lnSpc>
                <a:spcPts val="1004"/>
              </a:lnSpc>
              <a:tabLst>
                <a:tab pos="344237" algn="l"/>
                <a:tab pos="382486" algn="l"/>
                <a:tab pos="739473" algn="l"/>
                <a:tab pos="841469" algn="l"/>
              </a:tabLst>
              <a:defRPr/>
            </a:pPr>
            <a:endParaRPr lang="zh-CN" altLang="en-US" sz="4400" dirty="0" smtClean="0">
              <a:solidFill>
                <a:srgbClr val="33339A"/>
              </a:solidFill>
              <a:latin typeface="Times New Roman"/>
            </a:endParaRPr>
          </a:p>
          <a:p>
            <a:pPr defTabSz="917966">
              <a:lnSpc>
                <a:spcPts val="1004"/>
              </a:lnSpc>
              <a:tabLst>
                <a:tab pos="344237" algn="l"/>
                <a:tab pos="382486" algn="l"/>
                <a:tab pos="739473" algn="l"/>
                <a:tab pos="841469" algn="l"/>
              </a:tabLst>
              <a:defRPr/>
            </a:pPr>
            <a:endParaRPr lang="zh-CN" altLang="en-US" sz="4400" dirty="0" smtClean="0">
              <a:solidFill>
                <a:srgbClr val="33339A"/>
              </a:solidFill>
              <a:latin typeface="Times New Roman"/>
            </a:endParaRPr>
          </a:p>
          <a:p>
            <a:pPr defTabSz="917966">
              <a:lnSpc>
                <a:spcPts val="3275"/>
              </a:lnSpc>
              <a:tabLst>
                <a:tab pos="344237" algn="l"/>
                <a:tab pos="382486" algn="l"/>
                <a:tab pos="739473" algn="l"/>
                <a:tab pos="841469"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转换方法</a:t>
            </a:r>
          </a:p>
          <a:p>
            <a:pPr defTabSz="917966">
              <a:lnSpc>
                <a:spcPts val="1004"/>
              </a:lnSpc>
              <a:tabLst>
                <a:tab pos="344237" algn="l"/>
                <a:tab pos="382486" algn="l"/>
                <a:tab pos="739473" algn="l"/>
                <a:tab pos="841469" algn="l"/>
              </a:tabLst>
              <a:defRPr/>
            </a:pPr>
            <a:endParaRPr lang="zh-CN" altLang="en-US" sz="3200" dirty="0" smtClean="0">
              <a:solidFill>
                <a:srgbClr val="000000"/>
              </a:solidFill>
              <a:latin typeface="Times New Roman"/>
            </a:endParaRPr>
          </a:p>
          <a:p>
            <a:pPr defTabSz="917966">
              <a:lnSpc>
                <a:spcPts val="3061"/>
              </a:lnSpc>
              <a:tabLst>
                <a:tab pos="344237" algn="l"/>
                <a:tab pos="382486" algn="l"/>
                <a:tab pos="739473" algn="l"/>
                <a:tab pos="841469"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逐步代入法</a:t>
            </a:r>
          </a:p>
          <a:p>
            <a:pPr defTabSz="917966">
              <a:lnSpc>
                <a:spcPts val="1004"/>
              </a:lnSpc>
              <a:tabLst>
                <a:tab pos="344237" algn="l"/>
                <a:tab pos="382486" algn="l"/>
                <a:tab pos="739473" algn="l"/>
                <a:tab pos="841469" algn="l"/>
              </a:tabLst>
              <a:defRPr/>
            </a:pPr>
            <a:endParaRPr lang="zh-CN" altLang="en-US" sz="2800" dirty="0" smtClean="0">
              <a:solidFill>
                <a:srgbClr val="000000"/>
              </a:solidFill>
              <a:latin typeface="Times New Roman"/>
            </a:endParaRPr>
          </a:p>
          <a:p>
            <a:pPr defTabSz="917966">
              <a:lnSpc>
                <a:spcPts val="3050"/>
              </a:lnSpc>
              <a:tabLst>
                <a:tab pos="344237" algn="l"/>
                <a:tab pos="382486" algn="l"/>
                <a:tab pos="739473" algn="l"/>
                <a:tab pos="841469" algn="l"/>
              </a:tabLst>
              <a:defRPr/>
            </a:pPr>
            <a:r>
              <a:rPr lang="zh-CN" altLang="en-US" sz="2800" dirty="0" smtClean="0">
                <a:solidFill>
                  <a:srgbClr val="000000"/>
                </a:solidFill>
                <a:latin typeface="Times New Roman"/>
              </a:rPr>
              <a:t>			除数取余法和乘数取整法</a:t>
            </a:r>
          </a:p>
          <a:p>
            <a:pPr defTabSz="917966">
              <a:lnSpc>
                <a:spcPts val="4738"/>
              </a:lnSpc>
              <a:tabLst>
                <a:tab pos="344237" algn="l"/>
                <a:tab pos="382486" algn="l"/>
                <a:tab pos="739473" algn="l"/>
                <a:tab pos="841469" algn="l"/>
              </a:tabLst>
              <a:defRPr/>
            </a:pPr>
            <a:r>
              <a:rPr lang="zh-CN" altLang="en-US" sz="2800" dirty="0" smtClean="0">
                <a:solidFill>
                  <a:srgbClr val="000000"/>
                </a:solidFill>
                <a:latin typeface="Times New Roman"/>
              </a:rPr>
              <a:t>	</a:t>
            </a:r>
            <a:r>
              <a:rPr lang="en-US" altLang="zh-CN" sz="3400" dirty="0" smtClean="0">
                <a:solidFill>
                  <a:srgbClr val="000000"/>
                </a:solidFill>
                <a:latin typeface="Tahoma"/>
              </a:rPr>
              <a:t>A</a:t>
            </a:r>
            <a:r>
              <a:rPr lang="zh-CN" altLang="en-US" sz="3200" dirty="0" smtClean="0">
                <a:solidFill>
                  <a:srgbClr val="000000"/>
                </a:solidFill>
                <a:latin typeface="Times New Roman"/>
              </a:rPr>
              <a:t>进制转十进制</a:t>
            </a:r>
          </a:p>
          <a:p>
            <a:pPr defTabSz="917966">
              <a:lnSpc>
                <a:spcPts val="5157"/>
              </a:lnSpc>
              <a:tabLst>
                <a:tab pos="344237" algn="l"/>
                <a:tab pos="382486" algn="l"/>
                <a:tab pos="739473" algn="l"/>
                <a:tab pos="841469" algn="l"/>
              </a:tabLst>
              <a:defRPr/>
            </a:pPr>
            <a:r>
              <a:rPr lang="zh-CN" altLang="en-US" sz="3200" dirty="0" smtClean="0">
                <a:solidFill>
                  <a:srgbClr val="000000"/>
                </a:solidFill>
                <a:latin typeface="Times New Roman"/>
              </a:rPr>
              <a:t>		将</a:t>
            </a:r>
            <a:r>
              <a:rPr lang="en-US" altLang="zh-CN" sz="3400" dirty="0" smtClean="0">
                <a:solidFill>
                  <a:srgbClr val="000000"/>
                </a:solidFill>
                <a:latin typeface="Tahoma"/>
              </a:rPr>
              <a:t>A</a:t>
            </a:r>
            <a:r>
              <a:rPr lang="zh-CN" altLang="en-US" sz="3200" dirty="0" smtClean="0">
                <a:solidFill>
                  <a:srgbClr val="000000"/>
                </a:solidFill>
                <a:latin typeface="Times New Roman"/>
              </a:rPr>
              <a:t>进制数</a:t>
            </a:r>
            <a:r>
              <a:rPr lang="en-US" altLang="zh-CN" sz="3200" dirty="0" smtClean="0">
                <a:solidFill>
                  <a:srgbClr val="000000"/>
                </a:solidFill>
                <a:latin typeface="Tahoma"/>
              </a:rPr>
              <a:t>(</a:t>
            </a:r>
            <a:r>
              <a:rPr lang="en-US" altLang="zh-CN" sz="3400" dirty="0" smtClean="0">
                <a:solidFill>
                  <a:srgbClr val="000000"/>
                </a:solidFill>
                <a:latin typeface="Tahoma"/>
              </a:rPr>
              <a:t>a</a:t>
            </a:r>
            <a:r>
              <a:rPr lang="en-US" altLang="zh-CN" sz="2100" dirty="0" smtClean="0">
                <a:solidFill>
                  <a:srgbClr val="000000"/>
                </a:solidFill>
                <a:latin typeface="Tahoma"/>
              </a:rPr>
              <a:t>n-1</a:t>
            </a:r>
            <a:r>
              <a:rPr lang="en-US" altLang="zh-CN" sz="3400" dirty="0" smtClean="0">
                <a:solidFill>
                  <a:srgbClr val="000000"/>
                </a:solidFill>
                <a:latin typeface="Tahoma"/>
              </a:rPr>
              <a:t>a</a:t>
            </a:r>
            <a:r>
              <a:rPr lang="en-US" altLang="zh-CN" sz="2100" dirty="0" smtClean="0">
                <a:solidFill>
                  <a:srgbClr val="000000"/>
                </a:solidFill>
                <a:latin typeface="Tahoma"/>
              </a:rPr>
              <a:t>n-2</a:t>
            </a:r>
            <a:r>
              <a:rPr lang="en-US" altLang="zh-CN" sz="3200" dirty="0" smtClean="0">
                <a:solidFill>
                  <a:srgbClr val="000000"/>
                </a:solidFill>
                <a:latin typeface="Times New Roman"/>
              </a:rPr>
              <a:t>…</a:t>
            </a:r>
            <a:r>
              <a:rPr lang="en-US" altLang="zh-CN" sz="3400" dirty="0" smtClean="0">
                <a:solidFill>
                  <a:srgbClr val="000000"/>
                </a:solidFill>
                <a:latin typeface="Tahoma"/>
              </a:rPr>
              <a:t>a</a:t>
            </a:r>
            <a:r>
              <a:rPr lang="en-US" altLang="zh-CN" sz="2100" dirty="0" smtClean="0">
                <a:solidFill>
                  <a:srgbClr val="000000"/>
                </a:solidFill>
                <a:latin typeface="Tahoma"/>
              </a:rPr>
              <a:t>1</a:t>
            </a:r>
            <a:r>
              <a:rPr lang="en-US" altLang="zh-CN" sz="3400" dirty="0" smtClean="0">
                <a:solidFill>
                  <a:srgbClr val="000000"/>
                </a:solidFill>
                <a:latin typeface="Tahoma"/>
              </a:rPr>
              <a:t>a</a:t>
            </a:r>
            <a:r>
              <a:rPr lang="en-US" altLang="zh-CN" sz="2100" dirty="0" smtClean="0">
                <a:solidFill>
                  <a:srgbClr val="000000"/>
                </a:solidFill>
                <a:latin typeface="Tahoma"/>
              </a:rPr>
              <a:t>0</a:t>
            </a:r>
            <a:r>
              <a:rPr lang="en-US" altLang="zh-CN" sz="3200" dirty="0" smtClean="0">
                <a:solidFill>
                  <a:srgbClr val="000000"/>
                </a:solidFill>
                <a:latin typeface="Tahoma"/>
              </a:rPr>
              <a:t>.</a:t>
            </a:r>
            <a:r>
              <a:rPr lang="en-US" altLang="zh-CN" sz="3400" dirty="0" smtClean="0">
                <a:solidFill>
                  <a:srgbClr val="000000"/>
                </a:solidFill>
                <a:latin typeface="Tahoma"/>
              </a:rPr>
              <a:t>a</a:t>
            </a:r>
            <a:r>
              <a:rPr lang="en-US" altLang="zh-CN" sz="2100" dirty="0" smtClean="0">
                <a:solidFill>
                  <a:srgbClr val="000000"/>
                </a:solidFill>
                <a:latin typeface="Tahoma"/>
              </a:rPr>
              <a:t>-1</a:t>
            </a:r>
            <a:r>
              <a:rPr lang="en-US" altLang="zh-CN" sz="3400" dirty="0" smtClean="0">
                <a:solidFill>
                  <a:srgbClr val="000000"/>
                </a:solidFill>
                <a:latin typeface="Tahoma"/>
              </a:rPr>
              <a:t>a</a:t>
            </a:r>
            <a:r>
              <a:rPr lang="en-US" altLang="zh-CN" sz="2100" dirty="0" smtClean="0">
                <a:solidFill>
                  <a:srgbClr val="000000"/>
                </a:solidFill>
                <a:latin typeface="Tahoma"/>
              </a:rPr>
              <a:t>-2</a:t>
            </a:r>
            <a:r>
              <a:rPr lang="en-US" altLang="zh-CN" sz="3200" dirty="0" smtClean="0">
                <a:solidFill>
                  <a:srgbClr val="000000"/>
                </a:solidFill>
                <a:latin typeface="Times New Roman"/>
              </a:rPr>
              <a:t>…</a:t>
            </a:r>
            <a:r>
              <a:rPr lang="en-US" altLang="zh-CN" sz="3400" dirty="0" smtClean="0">
                <a:solidFill>
                  <a:srgbClr val="000000"/>
                </a:solidFill>
                <a:latin typeface="Tahoma"/>
              </a:rPr>
              <a:t>a</a:t>
            </a:r>
            <a:r>
              <a:rPr lang="en-US" altLang="zh-CN" sz="2200" dirty="0" smtClean="0">
                <a:solidFill>
                  <a:srgbClr val="000000"/>
                </a:solidFill>
                <a:latin typeface="Tahoma"/>
              </a:rPr>
              <a:t>-m</a:t>
            </a:r>
            <a:r>
              <a:rPr lang="en-US" altLang="zh-CN" sz="3200" dirty="0" smtClean="0">
                <a:solidFill>
                  <a:srgbClr val="000000"/>
                </a:solidFill>
                <a:latin typeface="Tahoma"/>
              </a:rPr>
              <a:t>)</a:t>
            </a:r>
            <a:r>
              <a:rPr lang="en-US" altLang="zh-CN" sz="2200" dirty="0" smtClean="0">
                <a:solidFill>
                  <a:srgbClr val="000000"/>
                </a:solidFill>
                <a:latin typeface="Tahoma"/>
              </a:rPr>
              <a:t>A </a:t>
            </a:r>
            <a:r>
              <a:rPr lang="zh-CN" altLang="en-US" sz="3200" dirty="0" smtClean="0">
                <a:solidFill>
                  <a:srgbClr val="000000"/>
                </a:solidFill>
                <a:latin typeface="Times New Roman"/>
              </a:rPr>
              <a:t>中的</a:t>
            </a:r>
          </a:p>
          <a:p>
            <a:pPr defTabSz="917966">
              <a:lnSpc>
                <a:spcPts val="3183"/>
              </a:lnSpc>
              <a:tabLst>
                <a:tab pos="344237" algn="l"/>
                <a:tab pos="382486" algn="l"/>
                <a:tab pos="739473" algn="l"/>
                <a:tab pos="841469" algn="l"/>
              </a:tabLst>
              <a:defRPr/>
            </a:pPr>
            <a:r>
              <a:rPr lang="zh-CN" altLang="en-US" sz="3200" dirty="0" smtClean="0">
                <a:solidFill>
                  <a:srgbClr val="000000"/>
                </a:solidFill>
                <a:latin typeface="Times New Roman"/>
              </a:rPr>
              <a:t>	参数代入公式：</a:t>
            </a:r>
          </a:p>
          <a:p>
            <a:pPr defTabSz="917966">
              <a:lnSpc>
                <a:spcPts val="1004"/>
              </a:lnSpc>
              <a:tabLst>
                <a:tab pos="344237" algn="l"/>
                <a:tab pos="382486" algn="l"/>
                <a:tab pos="739473" algn="l"/>
                <a:tab pos="841469" algn="l"/>
              </a:tabLst>
              <a:defRPr/>
            </a:pPr>
            <a:endParaRPr lang="zh-CN" altLang="en-US" sz="3200" dirty="0" smtClean="0">
              <a:solidFill>
                <a:srgbClr val="000000"/>
              </a:solidFill>
              <a:latin typeface="Times New Roman"/>
            </a:endParaRPr>
          </a:p>
          <a:p>
            <a:pPr defTabSz="917966">
              <a:lnSpc>
                <a:spcPts val="1004"/>
              </a:lnSpc>
              <a:tabLst>
                <a:tab pos="344237" algn="l"/>
                <a:tab pos="382486" algn="l"/>
                <a:tab pos="739473" algn="l"/>
                <a:tab pos="841469" algn="l"/>
              </a:tabLst>
              <a:defRPr/>
            </a:pPr>
            <a:endParaRPr lang="zh-CN" altLang="en-US" sz="3200" dirty="0" smtClean="0">
              <a:solidFill>
                <a:srgbClr val="000000"/>
              </a:solidFill>
              <a:latin typeface="Times New Roman"/>
            </a:endParaRPr>
          </a:p>
          <a:p>
            <a:pPr defTabSz="917966">
              <a:lnSpc>
                <a:spcPts val="1004"/>
              </a:lnSpc>
              <a:tabLst>
                <a:tab pos="344237" algn="l"/>
                <a:tab pos="382486" algn="l"/>
                <a:tab pos="739473" algn="l"/>
                <a:tab pos="841469" algn="l"/>
              </a:tabLst>
              <a:defRPr/>
            </a:pPr>
            <a:endParaRPr lang="zh-CN" altLang="en-US" sz="3200" dirty="0" smtClean="0">
              <a:solidFill>
                <a:srgbClr val="000000"/>
              </a:solidFill>
              <a:latin typeface="Times New Roman"/>
            </a:endParaRPr>
          </a:p>
          <a:p>
            <a:pPr defTabSz="917966">
              <a:lnSpc>
                <a:spcPts val="4678"/>
              </a:lnSpc>
              <a:tabLst>
                <a:tab pos="344237" algn="l"/>
                <a:tab pos="382486" algn="l"/>
                <a:tab pos="739473" algn="l"/>
                <a:tab pos="841469" algn="l"/>
              </a:tabLst>
              <a:defRPr/>
            </a:pPr>
            <a:r>
              <a:rPr lang="en-US" altLang="zh-CN" sz="3000" dirty="0" smtClean="0">
                <a:solidFill>
                  <a:srgbClr val="000000"/>
                </a:solidFill>
                <a:latin typeface="Tahoma"/>
              </a:rPr>
              <a:t>N </a:t>
            </a:r>
            <a:r>
              <a:rPr lang="en-US" altLang="zh-CN" sz="2800" dirty="0" smtClean="0">
                <a:solidFill>
                  <a:srgbClr val="000000"/>
                </a:solidFill>
                <a:latin typeface="Tahoma"/>
              </a:rPr>
              <a:t>= </a:t>
            </a:r>
            <a:r>
              <a:rPr lang="en-US" altLang="zh-CN" sz="3000" dirty="0" smtClean="0">
                <a:solidFill>
                  <a:srgbClr val="000000"/>
                </a:solidFill>
                <a:latin typeface="Tahoma"/>
              </a:rPr>
              <a:t>a</a:t>
            </a:r>
            <a:r>
              <a:rPr lang="en-US" altLang="zh-CN" sz="1900" dirty="0" smtClean="0">
                <a:solidFill>
                  <a:srgbClr val="000000"/>
                </a:solidFill>
                <a:latin typeface="Tahoma"/>
              </a:rPr>
              <a:t>n-1</a:t>
            </a:r>
            <a:r>
              <a:rPr lang="en-US" altLang="zh-CN" sz="2800" dirty="0" smtClean="0">
                <a:solidFill>
                  <a:srgbClr val="000000"/>
                </a:solidFill>
                <a:latin typeface="Times New Roman"/>
              </a:rPr>
              <a:t>×</a:t>
            </a:r>
            <a:r>
              <a:rPr lang="en-US" altLang="zh-CN" sz="3000" dirty="0" smtClean="0">
                <a:solidFill>
                  <a:srgbClr val="000000"/>
                </a:solidFill>
                <a:latin typeface="Tahoma"/>
              </a:rPr>
              <a:t>A </a:t>
            </a:r>
            <a:r>
              <a:rPr lang="en-US" altLang="zh-CN" sz="1900" dirty="0" smtClean="0">
                <a:solidFill>
                  <a:srgbClr val="000000"/>
                </a:solidFill>
                <a:latin typeface="Tahoma"/>
              </a:rPr>
              <a:t>n-1</a:t>
            </a:r>
            <a:r>
              <a:rPr lang="en-US" altLang="zh-CN" sz="2800" dirty="0" smtClean="0">
                <a:solidFill>
                  <a:srgbClr val="000000"/>
                </a:solidFill>
                <a:latin typeface="Tahoma"/>
              </a:rPr>
              <a:t>+</a:t>
            </a:r>
            <a:r>
              <a:rPr lang="en-US" altLang="zh-CN" sz="2800" dirty="0" smtClean="0">
                <a:solidFill>
                  <a:srgbClr val="000000"/>
                </a:solidFill>
                <a:latin typeface="Times New Roman"/>
              </a:rPr>
              <a:t>…</a:t>
            </a:r>
            <a:r>
              <a:rPr lang="en-US" altLang="zh-CN" sz="2800" dirty="0" smtClean="0">
                <a:solidFill>
                  <a:srgbClr val="000000"/>
                </a:solidFill>
                <a:latin typeface="Tahoma"/>
              </a:rPr>
              <a:t>+</a:t>
            </a:r>
            <a:r>
              <a:rPr lang="en-US" altLang="zh-CN" sz="3000" dirty="0" smtClean="0">
                <a:solidFill>
                  <a:srgbClr val="000000"/>
                </a:solidFill>
                <a:latin typeface="Tahoma"/>
              </a:rPr>
              <a:t>a</a:t>
            </a:r>
            <a:r>
              <a:rPr lang="en-US" altLang="zh-CN" sz="1900" dirty="0" smtClean="0">
                <a:solidFill>
                  <a:srgbClr val="000000"/>
                </a:solidFill>
                <a:latin typeface="Tahoma"/>
              </a:rPr>
              <a:t>0</a:t>
            </a:r>
            <a:r>
              <a:rPr lang="en-US" altLang="zh-CN" sz="2800" dirty="0" smtClean="0">
                <a:solidFill>
                  <a:srgbClr val="000000"/>
                </a:solidFill>
                <a:latin typeface="Times New Roman"/>
              </a:rPr>
              <a:t>×</a:t>
            </a:r>
            <a:r>
              <a:rPr lang="en-US" altLang="zh-CN" sz="3000" dirty="0" smtClean="0">
                <a:solidFill>
                  <a:srgbClr val="000000"/>
                </a:solidFill>
                <a:latin typeface="Tahoma"/>
              </a:rPr>
              <a:t>A</a:t>
            </a:r>
            <a:r>
              <a:rPr lang="en-US" altLang="zh-CN" sz="1900" dirty="0" smtClean="0">
                <a:solidFill>
                  <a:srgbClr val="000000"/>
                </a:solidFill>
                <a:latin typeface="Tahoma"/>
              </a:rPr>
              <a:t>0 </a:t>
            </a:r>
            <a:r>
              <a:rPr lang="en-US" altLang="zh-CN" sz="2800" dirty="0" smtClean="0">
                <a:solidFill>
                  <a:srgbClr val="000000"/>
                </a:solidFill>
                <a:latin typeface="Tahoma"/>
              </a:rPr>
              <a:t>+</a:t>
            </a:r>
            <a:r>
              <a:rPr lang="en-US" altLang="zh-CN" sz="3000" dirty="0" smtClean="0">
                <a:solidFill>
                  <a:srgbClr val="000000"/>
                </a:solidFill>
                <a:latin typeface="Tahoma"/>
              </a:rPr>
              <a:t>a</a:t>
            </a:r>
            <a:r>
              <a:rPr lang="en-US" altLang="zh-CN" sz="1900" dirty="0" smtClean="0">
                <a:solidFill>
                  <a:srgbClr val="000000"/>
                </a:solidFill>
                <a:latin typeface="Tahoma"/>
              </a:rPr>
              <a:t>-1 </a:t>
            </a:r>
            <a:r>
              <a:rPr lang="en-US" altLang="zh-CN" sz="2800" dirty="0" smtClean="0">
                <a:solidFill>
                  <a:srgbClr val="000000"/>
                </a:solidFill>
                <a:latin typeface="Times New Roman"/>
              </a:rPr>
              <a:t>×</a:t>
            </a:r>
            <a:r>
              <a:rPr lang="en-US" altLang="zh-CN" sz="3000" dirty="0" smtClean="0">
                <a:solidFill>
                  <a:srgbClr val="000000"/>
                </a:solidFill>
                <a:latin typeface="Tahoma"/>
              </a:rPr>
              <a:t>A</a:t>
            </a:r>
            <a:r>
              <a:rPr lang="en-US" altLang="zh-CN" sz="1900" dirty="0" smtClean="0">
                <a:solidFill>
                  <a:srgbClr val="000000"/>
                </a:solidFill>
                <a:latin typeface="Tahoma"/>
              </a:rPr>
              <a:t>-1</a:t>
            </a:r>
            <a:r>
              <a:rPr lang="en-US" altLang="zh-CN" sz="2800" dirty="0" smtClean="0">
                <a:solidFill>
                  <a:srgbClr val="000000"/>
                </a:solidFill>
                <a:latin typeface="Tahoma"/>
              </a:rPr>
              <a:t>+</a:t>
            </a:r>
            <a:r>
              <a:rPr lang="en-US" altLang="zh-CN" sz="2800" dirty="0" smtClean="0">
                <a:solidFill>
                  <a:srgbClr val="000000"/>
                </a:solidFill>
                <a:latin typeface="Times New Roman"/>
              </a:rPr>
              <a:t>…</a:t>
            </a:r>
            <a:r>
              <a:rPr lang="en-US" altLang="zh-CN" sz="2800" dirty="0" smtClean="0">
                <a:solidFill>
                  <a:srgbClr val="000000"/>
                </a:solidFill>
                <a:latin typeface="Tahoma"/>
              </a:rPr>
              <a:t>+</a:t>
            </a:r>
            <a:r>
              <a:rPr lang="en-US" altLang="zh-CN" sz="1900" dirty="0" smtClean="0">
                <a:solidFill>
                  <a:srgbClr val="000000"/>
                </a:solidFill>
                <a:latin typeface="Tahoma"/>
              </a:rPr>
              <a:t>-</a:t>
            </a:r>
            <a:r>
              <a:rPr lang="en-US" altLang="zh-CN" sz="1900" dirty="0" err="1" smtClean="0">
                <a:solidFill>
                  <a:srgbClr val="000000"/>
                </a:solidFill>
                <a:latin typeface="Tahoma"/>
              </a:rPr>
              <a:t>m</a:t>
            </a:r>
            <a:r>
              <a:rPr lang="en-US" altLang="zh-CN" sz="2800" dirty="0" err="1" smtClean="0">
                <a:solidFill>
                  <a:srgbClr val="000000"/>
                </a:solidFill>
                <a:latin typeface="Times New Roman"/>
              </a:rPr>
              <a:t>×</a:t>
            </a:r>
            <a:r>
              <a:rPr lang="en-US" altLang="zh-CN" sz="3000" dirty="0" err="1" smtClean="0">
                <a:solidFill>
                  <a:srgbClr val="000000"/>
                </a:solidFill>
                <a:latin typeface="Tahoma"/>
              </a:rPr>
              <a:t>A</a:t>
            </a:r>
            <a:r>
              <a:rPr lang="en-US" altLang="zh-CN" sz="3000" dirty="0" smtClean="0">
                <a:solidFill>
                  <a:srgbClr val="000000"/>
                </a:solidFill>
                <a:latin typeface="Tahoma"/>
              </a:rPr>
              <a:t> </a:t>
            </a:r>
            <a:r>
              <a:rPr lang="en-US" altLang="zh-CN" sz="1900" dirty="0" smtClean="0">
                <a:solidFill>
                  <a:srgbClr val="000000"/>
                </a:solidFill>
                <a:latin typeface="Times New Roman"/>
              </a:rPr>
              <a:t>–</a:t>
            </a:r>
            <a:r>
              <a:rPr lang="en-US" altLang="zh-CN" sz="1900" dirty="0" smtClean="0">
                <a:solidFill>
                  <a:srgbClr val="000000"/>
                </a:solidFill>
                <a:latin typeface="Tahoma"/>
              </a:rPr>
              <a:t>m</a:t>
            </a:r>
            <a:endParaRPr lang="zh-CN" altLang="en-US" sz="1900" dirty="0">
              <a:solidFill>
                <a:srgbClr val="000000"/>
              </a:solidFill>
              <a:latin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C.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17</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484019"/>
            <a:ext cx="7502054" cy="5764362"/>
          </a:xfrm>
          <a:prstGeom prst="rect">
            <a:avLst/>
          </a:prstGeom>
          <a:noFill/>
        </p:spPr>
        <p:txBody>
          <a:bodyPr vert="horz" wrap="none" lIns="0" tIns="0" rIns="0" bIns="0" rtlCol="0">
            <a:spAutoFit/>
          </a:bodyPr>
          <a:lstStyle/>
          <a:p>
            <a:pPr defTabSz="917966">
              <a:lnSpc>
                <a:spcPts val="5325"/>
              </a:lnSpc>
              <a:tabLst>
                <a:tab pos="382486" algn="l"/>
                <a:tab pos="484482" algn="l"/>
              </a:tabLst>
              <a:defRPr/>
            </a:pPr>
            <a:r>
              <a:rPr lang="en-US" altLang="zh-CN" sz="4400" dirty="0" smtClean="0">
                <a:solidFill>
                  <a:srgbClr val="33339A"/>
                </a:solidFill>
                <a:latin typeface="Tahoma"/>
              </a:rPr>
              <a:t>A</a:t>
            </a:r>
            <a:r>
              <a:rPr lang="zh-CN" altLang="en-US" sz="4400" dirty="0" smtClean="0">
                <a:solidFill>
                  <a:srgbClr val="33339A"/>
                </a:solidFill>
                <a:latin typeface="Times New Roman"/>
              </a:rPr>
              <a:t>进制向十进制转换的例子</a:t>
            </a:r>
          </a:p>
          <a:p>
            <a:pPr defTabSz="917966">
              <a:lnSpc>
                <a:spcPts val="1004"/>
              </a:lnSpc>
              <a:tabLst>
                <a:tab pos="382486" algn="l"/>
                <a:tab pos="484482" algn="l"/>
              </a:tabLst>
              <a:defRPr/>
            </a:pPr>
            <a:endParaRPr lang="zh-CN" altLang="en-US" sz="4400" dirty="0" smtClean="0">
              <a:solidFill>
                <a:srgbClr val="33339A"/>
              </a:solidFill>
              <a:latin typeface="Times New Roman"/>
            </a:endParaRPr>
          </a:p>
          <a:p>
            <a:pPr defTabSz="917966">
              <a:lnSpc>
                <a:spcPts val="1004"/>
              </a:lnSpc>
              <a:tabLst>
                <a:tab pos="382486" algn="l"/>
                <a:tab pos="484482" algn="l"/>
              </a:tabLst>
              <a:defRPr/>
            </a:pPr>
            <a:endParaRPr lang="zh-CN" altLang="en-US" sz="4400" dirty="0" smtClean="0">
              <a:solidFill>
                <a:srgbClr val="33339A"/>
              </a:solidFill>
              <a:latin typeface="Times New Roman"/>
            </a:endParaRPr>
          </a:p>
          <a:p>
            <a:pPr defTabSz="917966">
              <a:lnSpc>
                <a:spcPts val="3524"/>
              </a:lnSpc>
              <a:tabLst>
                <a:tab pos="382486" algn="l"/>
                <a:tab pos="484482"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方法：逐步代入法</a:t>
            </a:r>
          </a:p>
          <a:p>
            <a:pPr defTabSz="917966">
              <a:lnSpc>
                <a:spcPts val="3845"/>
              </a:lnSpc>
              <a:tabLst>
                <a:tab pos="382486" algn="l"/>
                <a:tab pos="484482" algn="l"/>
              </a:tabLst>
              <a:defRPr/>
            </a:pPr>
            <a:r>
              <a:rPr lang="zh-CN" altLang="en-US" sz="2800" dirty="0" smtClean="0">
                <a:solidFill>
                  <a:srgbClr val="000000"/>
                </a:solidFill>
                <a:latin typeface="Times New Roman"/>
              </a:rPr>
              <a:t>	二进制到十进制的转换</a:t>
            </a:r>
            <a:r>
              <a:rPr lang="en-US" altLang="zh-CN" sz="2800" dirty="0" smtClean="0">
                <a:solidFill>
                  <a:srgbClr val="000000"/>
                </a:solidFill>
                <a:latin typeface="Tahoma"/>
              </a:rPr>
              <a:t>(</a:t>
            </a:r>
            <a:r>
              <a:rPr lang="en-US" altLang="zh-CN" sz="3000" dirty="0" smtClean="0">
                <a:solidFill>
                  <a:srgbClr val="000000"/>
                </a:solidFill>
                <a:latin typeface="Tahoma"/>
              </a:rPr>
              <a:t>r </a:t>
            </a:r>
            <a:r>
              <a:rPr lang="en-US" altLang="zh-CN" sz="2800" dirty="0" smtClean="0">
                <a:solidFill>
                  <a:srgbClr val="000000"/>
                </a:solidFill>
                <a:latin typeface="Tahoma"/>
              </a:rPr>
              <a:t>= 2)</a:t>
            </a:r>
          </a:p>
          <a:p>
            <a:pPr defTabSz="917966">
              <a:lnSpc>
                <a:spcPts val="4202"/>
              </a:lnSpc>
              <a:tabLst>
                <a:tab pos="382486" algn="l"/>
                <a:tab pos="484482" algn="l"/>
              </a:tabLst>
              <a:defRPr/>
            </a:pPr>
            <a:r>
              <a:rPr lang="en-US" altLang="zh-CN" sz="2800" dirty="0" smtClean="0">
                <a:solidFill>
                  <a:srgbClr val="000000"/>
                </a:solidFill>
                <a:latin typeface="Tahoma"/>
              </a:rPr>
              <a:t>		</a:t>
            </a:r>
            <a:r>
              <a:rPr lang="en-US" altLang="zh-CN" sz="3000" dirty="0" smtClean="0">
                <a:solidFill>
                  <a:srgbClr val="000000"/>
                </a:solidFill>
                <a:latin typeface="Tahoma"/>
              </a:rPr>
              <a:t>N </a:t>
            </a:r>
            <a:r>
              <a:rPr lang="en-US" altLang="zh-CN" sz="2800" dirty="0" smtClean="0">
                <a:solidFill>
                  <a:srgbClr val="000000"/>
                </a:solidFill>
                <a:latin typeface="Tahoma"/>
              </a:rPr>
              <a:t>= (1011)</a:t>
            </a:r>
            <a:r>
              <a:rPr lang="en-US" altLang="zh-CN" sz="1900" dirty="0" smtClean="0">
                <a:solidFill>
                  <a:srgbClr val="000000"/>
                </a:solidFill>
                <a:latin typeface="Tahoma"/>
              </a:rPr>
              <a:t>2</a:t>
            </a:r>
          </a:p>
          <a:p>
            <a:pPr defTabSz="917966">
              <a:lnSpc>
                <a:spcPts val="3716"/>
              </a:lnSpc>
              <a:tabLst>
                <a:tab pos="382486" algn="l"/>
                <a:tab pos="484482" algn="l"/>
              </a:tabLst>
              <a:defRPr/>
            </a:pPr>
            <a:r>
              <a:rPr lang="en-US" altLang="zh-CN" sz="1900" dirty="0" smtClean="0">
                <a:solidFill>
                  <a:srgbClr val="000000"/>
                </a:solidFill>
                <a:latin typeface="Tahoma"/>
              </a:rPr>
              <a:t>	</a:t>
            </a:r>
            <a:r>
              <a:rPr lang="en-US" altLang="zh-CN" sz="3000" dirty="0" smtClean="0">
                <a:solidFill>
                  <a:srgbClr val="000000"/>
                </a:solidFill>
                <a:latin typeface="Tahoma"/>
              </a:rPr>
              <a:t>N </a:t>
            </a:r>
            <a:r>
              <a:rPr lang="en-US" altLang="zh-CN" sz="2800" dirty="0" smtClean="0">
                <a:solidFill>
                  <a:srgbClr val="000000"/>
                </a:solidFill>
                <a:latin typeface="Tahoma"/>
              </a:rPr>
              <a:t>= 1</a:t>
            </a:r>
            <a:r>
              <a:rPr lang="en-US" altLang="zh-CN" sz="2800" dirty="0" smtClean="0">
                <a:solidFill>
                  <a:srgbClr val="000000"/>
                </a:solidFill>
                <a:latin typeface="Times New Roman"/>
              </a:rPr>
              <a:t>×</a:t>
            </a:r>
            <a:r>
              <a:rPr lang="en-US" altLang="zh-CN" sz="2800" dirty="0" smtClean="0">
                <a:solidFill>
                  <a:srgbClr val="000000"/>
                </a:solidFill>
                <a:latin typeface="Tahoma"/>
              </a:rPr>
              <a:t>2</a:t>
            </a:r>
            <a:r>
              <a:rPr lang="en-US" altLang="zh-CN" sz="1900" dirty="0" smtClean="0">
                <a:solidFill>
                  <a:srgbClr val="000000"/>
                </a:solidFill>
                <a:latin typeface="Tahoma"/>
              </a:rPr>
              <a:t>3 </a:t>
            </a:r>
            <a:r>
              <a:rPr lang="en-US" altLang="zh-CN" sz="2800" dirty="0" smtClean="0">
                <a:solidFill>
                  <a:srgbClr val="000000"/>
                </a:solidFill>
                <a:latin typeface="Tahoma"/>
              </a:rPr>
              <a:t>+ 0 </a:t>
            </a:r>
            <a:r>
              <a:rPr lang="en-US" altLang="zh-CN" sz="2800" dirty="0" smtClean="0">
                <a:solidFill>
                  <a:srgbClr val="000000"/>
                </a:solidFill>
                <a:latin typeface="Times New Roman"/>
              </a:rPr>
              <a:t>×</a:t>
            </a:r>
            <a:r>
              <a:rPr lang="en-US" altLang="zh-CN" sz="2800" dirty="0" smtClean="0">
                <a:solidFill>
                  <a:srgbClr val="000000"/>
                </a:solidFill>
                <a:latin typeface="Tahoma"/>
              </a:rPr>
              <a:t>2</a:t>
            </a:r>
            <a:r>
              <a:rPr lang="en-US" altLang="zh-CN" sz="1900" dirty="0" smtClean="0">
                <a:solidFill>
                  <a:srgbClr val="000000"/>
                </a:solidFill>
                <a:latin typeface="Tahoma"/>
              </a:rPr>
              <a:t>2</a:t>
            </a:r>
            <a:r>
              <a:rPr lang="en-US" altLang="zh-CN" sz="2800" dirty="0" smtClean="0">
                <a:solidFill>
                  <a:srgbClr val="000000"/>
                </a:solidFill>
                <a:latin typeface="Tahoma"/>
              </a:rPr>
              <a:t>+1 </a:t>
            </a:r>
            <a:r>
              <a:rPr lang="en-US" altLang="zh-CN" sz="2800" dirty="0" smtClean="0">
                <a:solidFill>
                  <a:srgbClr val="000000"/>
                </a:solidFill>
                <a:latin typeface="Times New Roman"/>
              </a:rPr>
              <a:t>×</a:t>
            </a:r>
            <a:r>
              <a:rPr lang="en-US" altLang="zh-CN" sz="2800" dirty="0" smtClean="0">
                <a:solidFill>
                  <a:srgbClr val="000000"/>
                </a:solidFill>
                <a:latin typeface="Tahoma"/>
              </a:rPr>
              <a:t>2</a:t>
            </a:r>
            <a:r>
              <a:rPr lang="en-US" altLang="zh-CN" sz="1900" dirty="0" smtClean="0">
                <a:solidFill>
                  <a:srgbClr val="000000"/>
                </a:solidFill>
                <a:latin typeface="Tahoma"/>
              </a:rPr>
              <a:t>1</a:t>
            </a:r>
            <a:r>
              <a:rPr lang="en-US" altLang="zh-CN" sz="2800" dirty="0" smtClean="0">
                <a:solidFill>
                  <a:srgbClr val="000000"/>
                </a:solidFill>
                <a:latin typeface="Tahoma"/>
              </a:rPr>
              <a:t>+1 </a:t>
            </a:r>
            <a:r>
              <a:rPr lang="en-US" altLang="zh-CN" sz="2800" dirty="0" smtClean="0">
                <a:solidFill>
                  <a:srgbClr val="000000"/>
                </a:solidFill>
                <a:latin typeface="Times New Roman"/>
              </a:rPr>
              <a:t>×</a:t>
            </a:r>
            <a:r>
              <a:rPr lang="en-US" altLang="zh-CN" sz="2800" dirty="0" smtClean="0">
                <a:solidFill>
                  <a:srgbClr val="000000"/>
                </a:solidFill>
                <a:latin typeface="Tahoma"/>
              </a:rPr>
              <a:t>2</a:t>
            </a:r>
            <a:r>
              <a:rPr lang="en-US" altLang="zh-CN" sz="1900" dirty="0" smtClean="0">
                <a:solidFill>
                  <a:srgbClr val="000000"/>
                </a:solidFill>
                <a:latin typeface="Tahoma"/>
              </a:rPr>
              <a:t>0 </a:t>
            </a:r>
            <a:r>
              <a:rPr lang="en-US" altLang="zh-CN" sz="2800" dirty="0" smtClean="0">
                <a:solidFill>
                  <a:srgbClr val="000000"/>
                </a:solidFill>
                <a:latin typeface="Tahoma"/>
              </a:rPr>
              <a:t>= (11)</a:t>
            </a:r>
            <a:r>
              <a:rPr lang="en-US" altLang="zh-CN" sz="1900" dirty="0" smtClean="0">
                <a:solidFill>
                  <a:srgbClr val="000000"/>
                </a:solidFill>
                <a:latin typeface="Tahoma"/>
              </a:rPr>
              <a:t>10</a:t>
            </a:r>
          </a:p>
          <a:p>
            <a:pPr defTabSz="917966">
              <a:lnSpc>
                <a:spcPts val="3225"/>
              </a:lnSpc>
              <a:tabLst>
                <a:tab pos="382486" algn="l"/>
                <a:tab pos="484482" algn="l"/>
              </a:tabLst>
              <a:defRPr/>
            </a:pPr>
            <a:r>
              <a:rPr lang="en-US" altLang="zh-CN" sz="1900" dirty="0" smtClean="0">
                <a:solidFill>
                  <a:srgbClr val="000000"/>
                </a:solidFill>
                <a:latin typeface="Tahoma"/>
              </a:rPr>
              <a:t>	</a:t>
            </a:r>
            <a:r>
              <a:rPr lang="zh-CN" altLang="en-US" sz="2800" dirty="0" smtClean="0">
                <a:solidFill>
                  <a:srgbClr val="000000"/>
                </a:solidFill>
                <a:latin typeface="Times New Roman"/>
              </a:rPr>
              <a:t>八进制到十进制的转换</a:t>
            </a:r>
            <a:r>
              <a:rPr lang="en-US" altLang="zh-CN" sz="2800" dirty="0" smtClean="0">
                <a:solidFill>
                  <a:srgbClr val="000000"/>
                </a:solidFill>
                <a:latin typeface="Tahoma"/>
              </a:rPr>
              <a:t>(</a:t>
            </a:r>
            <a:r>
              <a:rPr lang="en-US" altLang="zh-CN" sz="3000" dirty="0" smtClean="0">
                <a:solidFill>
                  <a:srgbClr val="000000"/>
                </a:solidFill>
                <a:latin typeface="Tahoma"/>
              </a:rPr>
              <a:t>r </a:t>
            </a:r>
            <a:r>
              <a:rPr lang="en-US" altLang="zh-CN" sz="2800" dirty="0" smtClean="0">
                <a:solidFill>
                  <a:srgbClr val="000000"/>
                </a:solidFill>
                <a:latin typeface="Tahoma"/>
              </a:rPr>
              <a:t>= 8)</a:t>
            </a:r>
          </a:p>
          <a:p>
            <a:pPr defTabSz="917966">
              <a:lnSpc>
                <a:spcPts val="4202"/>
              </a:lnSpc>
              <a:tabLst>
                <a:tab pos="382486" algn="l"/>
                <a:tab pos="484482" algn="l"/>
              </a:tabLst>
              <a:defRPr/>
            </a:pPr>
            <a:r>
              <a:rPr lang="en-US" altLang="zh-CN" sz="2800" dirty="0" smtClean="0">
                <a:solidFill>
                  <a:srgbClr val="000000"/>
                </a:solidFill>
                <a:latin typeface="Tahoma"/>
              </a:rPr>
              <a:t>	</a:t>
            </a:r>
            <a:r>
              <a:rPr lang="en-US" altLang="zh-CN" sz="3000" dirty="0" smtClean="0">
                <a:solidFill>
                  <a:srgbClr val="000000"/>
                </a:solidFill>
                <a:latin typeface="Tahoma"/>
              </a:rPr>
              <a:t>N </a:t>
            </a:r>
            <a:r>
              <a:rPr lang="en-US" altLang="zh-CN" sz="2800" dirty="0" smtClean="0">
                <a:solidFill>
                  <a:srgbClr val="000000"/>
                </a:solidFill>
                <a:latin typeface="Tahoma"/>
              </a:rPr>
              <a:t>= (127)</a:t>
            </a:r>
            <a:r>
              <a:rPr lang="en-US" altLang="zh-CN" sz="1900" dirty="0" smtClean="0">
                <a:solidFill>
                  <a:srgbClr val="000000"/>
                </a:solidFill>
                <a:latin typeface="Tahoma"/>
              </a:rPr>
              <a:t>8</a:t>
            </a:r>
          </a:p>
          <a:p>
            <a:pPr defTabSz="917966">
              <a:lnSpc>
                <a:spcPts val="3716"/>
              </a:lnSpc>
              <a:tabLst>
                <a:tab pos="382486" algn="l"/>
                <a:tab pos="484482" algn="l"/>
              </a:tabLst>
              <a:defRPr/>
            </a:pPr>
            <a:r>
              <a:rPr lang="en-US" altLang="zh-CN" sz="1900" dirty="0" smtClean="0">
                <a:solidFill>
                  <a:srgbClr val="000000"/>
                </a:solidFill>
                <a:latin typeface="Tahoma"/>
              </a:rPr>
              <a:t>	</a:t>
            </a:r>
            <a:r>
              <a:rPr lang="en-US" altLang="zh-CN" sz="2800" dirty="0" smtClean="0">
                <a:solidFill>
                  <a:srgbClr val="000000"/>
                </a:solidFill>
                <a:latin typeface="Tahoma"/>
              </a:rPr>
              <a:t>N = 1</a:t>
            </a:r>
            <a:r>
              <a:rPr lang="en-US" altLang="zh-CN" sz="2800" dirty="0" smtClean="0">
                <a:solidFill>
                  <a:srgbClr val="000000"/>
                </a:solidFill>
                <a:latin typeface="Times New Roman"/>
              </a:rPr>
              <a:t>×</a:t>
            </a:r>
            <a:r>
              <a:rPr lang="en-US" altLang="zh-CN" sz="2800" dirty="0" smtClean="0">
                <a:solidFill>
                  <a:srgbClr val="000000"/>
                </a:solidFill>
                <a:latin typeface="Tahoma"/>
              </a:rPr>
              <a:t>8</a:t>
            </a:r>
            <a:r>
              <a:rPr lang="en-US" altLang="zh-CN" sz="1900" dirty="0" smtClean="0">
                <a:solidFill>
                  <a:srgbClr val="000000"/>
                </a:solidFill>
                <a:latin typeface="Tahoma"/>
              </a:rPr>
              <a:t>2 </a:t>
            </a:r>
            <a:r>
              <a:rPr lang="en-US" altLang="zh-CN" sz="2800" dirty="0" smtClean="0">
                <a:solidFill>
                  <a:srgbClr val="000000"/>
                </a:solidFill>
                <a:latin typeface="Tahoma"/>
              </a:rPr>
              <a:t>+ 2</a:t>
            </a:r>
            <a:r>
              <a:rPr lang="en-US" altLang="zh-CN" sz="2800" dirty="0" smtClean="0">
                <a:solidFill>
                  <a:srgbClr val="000000"/>
                </a:solidFill>
                <a:latin typeface="Times New Roman"/>
              </a:rPr>
              <a:t>×</a:t>
            </a:r>
            <a:r>
              <a:rPr lang="en-US" altLang="zh-CN" sz="2800" dirty="0" smtClean="0">
                <a:solidFill>
                  <a:srgbClr val="000000"/>
                </a:solidFill>
                <a:latin typeface="Tahoma"/>
              </a:rPr>
              <a:t>8</a:t>
            </a:r>
            <a:r>
              <a:rPr lang="en-US" altLang="zh-CN" sz="1900" dirty="0" smtClean="0">
                <a:solidFill>
                  <a:srgbClr val="000000"/>
                </a:solidFill>
                <a:latin typeface="Tahoma"/>
              </a:rPr>
              <a:t>1 </a:t>
            </a:r>
            <a:r>
              <a:rPr lang="en-US" altLang="zh-CN" sz="2800" dirty="0" smtClean="0">
                <a:solidFill>
                  <a:srgbClr val="000000"/>
                </a:solidFill>
                <a:latin typeface="Tahoma"/>
              </a:rPr>
              <a:t>+ 7</a:t>
            </a:r>
            <a:r>
              <a:rPr lang="en-US" altLang="zh-CN" sz="2800" dirty="0" smtClean="0">
                <a:solidFill>
                  <a:srgbClr val="000000"/>
                </a:solidFill>
                <a:latin typeface="Times New Roman"/>
              </a:rPr>
              <a:t>×</a:t>
            </a:r>
            <a:r>
              <a:rPr lang="en-US" altLang="zh-CN" sz="2800" dirty="0" smtClean="0">
                <a:solidFill>
                  <a:srgbClr val="000000"/>
                </a:solidFill>
                <a:latin typeface="Tahoma"/>
              </a:rPr>
              <a:t>8</a:t>
            </a:r>
            <a:r>
              <a:rPr lang="en-US" altLang="zh-CN" sz="1900" dirty="0" smtClean="0">
                <a:solidFill>
                  <a:srgbClr val="000000"/>
                </a:solidFill>
                <a:latin typeface="Tahoma"/>
              </a:rPr>
              <a:t>0 </a:t>
            </a:r>
            <a:r>
              <a:rPr lang="en-US" altLang="zh-CN" sz="2800" dirty="0" smtClean="0">
                <a:solidFill>
                  <a:srgbClr val="000000"/>
                </a:solidFill>
                <a:latin typeface="Tahoma"/>
              </a:rPr>
              <a:t>= (87)</a:t>
            </a:r>
            <a:r>
              <a:rPr lang="en-US" altLang="zh-CN" sz="1900" dirty="0" smtClean="0">
                <a:solidFill>
                  <a:srgbClr val="000000"/>
                </a:solidFill>
                <a:latin typeface="Tahoma"/>
              </a:rPr>
              <a:t>10</a:t>
            </a:r>
          </a:p>
          <a:p>
            <a:pPr defTabSz="917966">
              <a:lnSpc>
                <a:spcPts val="3225"/>
              </a:lnSpc>
              <a:tabLst>
                <a:tab pos="382486" algn="l"/>
                <a:tab pos="484482" algn="l"/>
              </a:tabLst>
              <a:defRPr/>
            </a:pPr>
            <a:r>
              <a:rPr lang="en-US" altLang="zh-CN" sz="1900" dirty="0" smtClean="0">
                <a:solidFill>
                  <a:srgbClr val="000000"/>
                </a:solidFill>
                <a:latin typeface="Tahoma"/>
              </a:rPr>
              <a:t>	</a:t>
            </a:r>
            <a:r>
              <a:rPr lang="zh-CN" altLang="en-US" sz="2800" dirty="0" smtClean="0">
                <a:solidFill>
                  <a:srgbClr val="000000"/>
                </a:solidFill>
                <a:latin typeface="Times New Roman"/>
              </a:rPr>
              <a:t>十六进制到十进制的转换</a:t>
            </a:r>
            <a:r>
              <a:rPr lang="en-US" altLang="zh-CN" sz="2800" dirty="0" smtClean="0">
                <a:solidFill>
                  <a:srgbClr val="000000"/>
                </a:solidFill>
                <a:latin typeface="Tahoma"/>
              </a:rPr>
              <a:t>(</a:t>
            </a:r>
            <a:r>
              <a:rPr lang="en-US" altLang="zh-CN" sz="3000" dirty="0" smtClean="0">
                <a:solidFill>
                  <a:srgbClr val="000000"/>
                </a:solidFill>
                <a:latin typeface="Tahoma"/>
              </a:rPr>
              <a:t>r </a:t>
            </a:r>
            <a:r>
              <a:rPr lang="en-US" altLang="zh-CN" sz="2800" dirty="0" smtClean="0">
                <a:solidFill>
                  <a:srgbClr val="000000"/>
                </a:solidFill>
                <a:latin typeface="Tahoma"/>
              </a:rPr>
              <a:t>= 16)</a:t>
            </a:r>
          </a:p>
          <a:p>
            <a:pPr defTabSz="917966">
              <a:lnSpc>
                <a:spcPts val="4202"/>
              </a:lnSpc>
              <a:tabLst>
                <a:tab pos="382486" algn="l"/>
                <a:tab pos="484482" algn="l"/>
              </a:tabLst>
              <a:defRPr/>
            </a:pPr>
            <a:r>
              <a:rPr lang="en-US" altLang="zh-CN" sz="2800" dirty="0" smtClean="0">
                <a:solidFill>
                  <a:srgbClr val="000000"/>
                </a:solidFill>
                <a:latin typeface="Tahoma"/>
              </a:rPr>
              <a:t>	N = (15F)</a:t>
            </a:r>
            <a:r>
              <a:rPr lang="en-US" altLang="zh-CN" sz="1900" dirty="0" smtClean="0">
                <a:solidFill>
                  <a:srgbClr val="000000"/>
                </a:solidFill>
                <a:latin typeface="Tahoma"/>
              </a:rPr>
              <a:t>16</a:t>
            </a:r>
          </a:p>
          <a:p>
            <a:pPr defTabSz="917966">
              <a:lnSpc>
                <a:spcPts val="3716"/>
              </a:lnSpc>
              <a:tabLst>
                <a:tab pos="382486" algn="l"/>
                <a:tab pos="484482" algn="l"/>
              </a:tabLst>
              <a:defRPr/>
            </a:pPr>
            <a:r>
              <a:rPr lang="en-US" altLang="zh-CN" sz="1900" dirty="0" smtClean="0">
                <a:solidFill>
                  <a:srgbClr val="000000"/>
                </a:solidFill>
                <a:latin typeface="Tahoma"/>
              </a:rPr>
              <a:t>	</a:t>
            </a:r>
            <a:r>
              <a:rPr lang="en-US" altLang="zh-CN" sz="2800" dirty="0" smtClean="0">
                <a:solidFill>
                  <a:srgbClr val="000000"/>
                </a:solidFill>
                <a:latin typeface="Tahoma"/>
              </a:rPr>
              <a:t>N = 1</a:t>
            </a:r>
            <a:r>
              <a:rPr lang="en-US" altLang="zh-CN" sz="2800" dirty="0" smtClean="0">
                <a:solidFill>
                  <a:srgbClr val="000000"/>
                </a:solidFill>
                <a:latin typeface="Times New Roman"/>
              </a:rPr>
              <a:t>×</a:t>
            </a:r>
            <a:r>
              <a:rPr lang="en-US" altLang="zh-CN" sz="2800" dirty="0" smtClean="0">
                <a:solidFill>
                  <a:srgbClr val="000000"/>
                </a:solidFill>
                <a:latin typeface="Tahoma"/>
              </a:rPr>
              <a:t>16</a:t>
            </a:r>
            <a:r>
              <a:rPr lang="en-US" altLang="zh-CN" sz="1900" dirty="0" smtClean="0">
                <a:solidFill>
                  <a:srgbClr val="000000"/>
                </a:solidFill>
                <a:latin typeface="Tahoma"/>
              </a:rPr>
              <a:t>2 </a:t>
            </a:r>
            <a:r>
              <a:rPr lang="en-US" altLang="zh-CN" sz="2800" dirty="0" smtClean="0">
                <a:solidFill>
                  <a:srgbClr val="000000"/>
                </a:solidFill>
                <a:latin typeface="Tahoma"/>
              </a:rPr>
              <a:t>+ 5</a:t>
            </a:r>
            <a:r>
              <a:rPr lang="en-US" altLang="zh-CN" sz="2800" dirty="0" smtClean="0">
                <a:solidFill>
                  <a:srgbClr val="000000"/>
                </a:solidFill>
                <a:latin typeface="Times New Roman"/>
              </a:rPr>
              <a:t>×</a:t>
            </a:r>
            <a:r>
              <a:rPr lang="en-US" altLang="zh-CN" sz="2800" dirty="0" smtClean="0">
                <a:solidFill>
                  <a:srgbClr val="000000"/>
                </a:solidFill>
                <a:latin typeface="Tahoma"/>
              </a:rPr>
              <a:t>16</a:t>
            </a:r>
            <a:r>
              <a:rPr lang="en-US" altLang="zh-CN" sz="1900" dirty="0" smtClean="0">
                <a:solidFill>
                  <a:srgbClr val="000000"/>
                </a:solidFill>
                <a:latin typeface="Tahoma"/>
              </a:rPr>
              <a:t>1 </a:t>
            </a:r>
            <a:r>
              <a:rPr lang="en-US" altLang="zh-CN" sz="2800" dirty="0" smtClean="0">
                <a:solidFill>
                  <a:srgbClr val="000000"/>
                </a:solidFill>
                <a:latin typeface="Tahoma"/>
              </a:rPr>
              <a:t>+ 15</a:t>
            </a:r>
            <a:r>
              <a:rPr lang="en-US" altLang="zh-CN" sz="2800" dirty="0" smtClean="0">
                <a:solidFill>
                  <a:srgbClr val="000000"/>
                </a:solidFill>
                <a:latin typeface="Times New Roman"/>
              </a:rPr>
              <a:t>×</a:t>
            </a:r>
            <a:r>
              <a:rPr lang="en-US" altLang="zh-CN" sz="2800" dirty="0" smtClean="0">
                <a:solidFill>
                  <a:srgbClr val="000000"/>
                </a:solidFill>
                <a:latin typeface="Tahoma"/>
              </a:rPr>
              <a:t>16</a:t>
            </a:r>
            <a:r>
              <a:rPr lang="en-US" altLang="zh-CN" sz="1900" dirty="0" smtClean="0">
                <a:solidFill>
                  <a:srgbClr val="000000"/>
                </a:solidFill>
                <a:latin typeface="Tahoma"/>
              </a:rPr>
              <a:t>0 </a:t>
            </a:r>
            <a:r>
              <a:rPr lang="en-US" altLang="zh-CN" sz="2800" dirty="0" smtClean="0">
                <a:solidFill>
                  <a:srgbClr val="000000"/>
                </a:solidFill>
                <a:latin typeface="Tahoma"/>
              </a:rPr>
              <a:t>= (351)</a:t>
            </a:r>
            <a:r>
              <a:rPr lang="en-US" altLang="zh-CN" sz="1900" dirty="0" smtClean="0">
                <a:solidFill>
                  <a:srgbClr val="000000"/>
                </a:solidFill>
                <a:latin typeface="Tahoma"/>
              </a:rPr>
              <a:t>10</a:t>
            </a:r>
            <a:endParaRPr lang="zh-CN" altLang="en-US" sz="1900" dirty="0">
              <a:solidFill>
                <a:srgbClr val="000000"/>
              </a:solidFill>
              <a:latin typeface="Tahom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3425956" y="5574264"/>
            <a:ext cx="840536" cy="1"/>
          </a:xfrm>
          <a:custGeom>
            <a:avLst/>
            <a:gdLst/>
            <a:ahLst/>
            <a:cxnLst/>
            <a:rect l="0" t="0" r="0" b="0"/>
            <a:pathLst>
              <a:path w="838201" h="1">
                <a:moveTo>
                  <a:pt x="0" y="0"/>
                </a:moveTo>
                <a:lnTo>
                  <a:pt x="838200" y="0"/>
                </a:lnTo>
              </a:path>
            </a:pathLst>
          </a:custGeom>
          <a:ln w="38100" cap="flat" cmpd="sng" algn="ctr">
            <a:solidFill>
              <a:srgbClr val="FF67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6" name="任意多边形 5"/>
          <p:cNvSpPr/>
          <p:nvPr/>
        </p:nvSpPr>
        <p:spPr>
          <a:xfrm>
            <a:off x="7628618" y="3735247"/>
            <a:ext cx="1299009" cy="1"/>
          </a:xfrm>
          <a:custGeom>
            <a:avLst/>
            <a:gdLst/>
            <a:ahLst/>
            <a:cxnLst/>
            <a:rect l="0" t="0" r="0" b="0"/>
            <a:pathLst>
              <a:path w="1295401" h="1">
                <a:moveTo>
                  <a:pt x="0" y="0"/>
                </a:moveTo>
                <a:lnTo>
                  <a:pt x="1295400" y="0"/>
                </a:lnTo>
              </a:path>
            </a:pathLst>
          </a:custGeom>
          <a:ln w="38100" cap="flat" cmpd="sng" algn="ctr">
            <a:solidFill>
              <a:srgbClr val="FF67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7" name="图片 6" descr="ws_25D.tmp"/>
          <p:cNvPicPr>
            <a:picLocks/>
          </p:cNvPicPr>
          <p:nvPr/>
        </p:nvPicPr>
        <p:blipFill>
          <a:blip r:embed="rId2"/>
          <a:stretch>
            <a:fillRect/>
          </a:stretch>
        </p:blipFill>
        <p:spPr>
          <a:xfrm>
            <a:off x="101883" y="523609"/>
            <a:ext cx="8596379" cy="932279"/>
          </a:xfrm>
          <a:prstGeom prst="rect">
            <a:avLst/>
          </a:prstGeom>
        </p:spPr>
      </p:pic>
      <p:sp>
        <p:nvSpPr>
          <p:cNvPr id="8" name="TextBox 7"/>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18</a:t>
            </a:r>
            <a:endParaRPr lang="zh-CN" altLang="en-US" sz="1400" dirty="0">
              <a:solidFill>
                <a:srgbClr val="000000"/>
              </a:solidFill>
              <a:latin typeface="Tahoma"/>
            </a:endParaRPr>
          </a:p>
        </p:txBody>
      </p:sp>
      <p:sp>
        <p:nvSpPr>
          <p:cNvPr id="9" name="TextBox 8"/>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0" name="TextBox 9"/>
          <p:cNvSpPr txBox="1"/>
          <p:nvPr/>
        </p:nvSpPr>
        <p:spPr>
          <a:xfrm>
            <a:off x="1233682" y="484019"/>
            <a:ext cx="7960183" cy="5480658"/>
          </a:xfrm>
          <a:prstGeom prst="rect">
            <a:avLst/>
          </a:prstGeom>
          <a:noFill/>
        </p:spPr>
        <p:txBody>
          <a:bodyPr vert="horz" wrap="none" lIns="0" tIns="0" rIns="0" bIns="0" rtlCol="0">
            <a:spAutoFit/>
          </a:bodyPr>
          <a:lstStyle/>
          <a:p>
            <a:pPr defTabSz="917966">
              <a:lnSpc>
                <a:spcPts val="5325"/>
              </a:lnSpc>
              <a:tabLst>
                <a:tab pos="382486" algn="l"/>
                <a:tab pos="841469" algn="l"/>
                <a:tab pos="956215" algn="l"/>
                <a:tab pos="2906893" algn="l"/>
                <a:tab pos="7075989" algn="l"/>
              </a:tabLst>
              <a:defRPr/>
            </a:pPr>
            <a:r>
              <a:rPr lang="en-US" altLang="zh-CN" sz="4400" dirty="0" smtClean="0">
                <a:solidFill>
                  <a:srgbClr val="33339A"/>
                </a:solidFill>
                <a:latin typeface="Tahoma"/>
              </a:rPr>
              <a:t>A</a:t>
            </a:r>
            <a:r>
              <a:rPr lang="zh-CN" altLang="en-US" sz="4400" dirty="0" smtClean="0">
                <a:solidFill>
                  <a:srgbClr val="33339A"/>
                </a:solidFill>
                <a:latin typeface="Times New Roman"/>
              </a:rPr>
              <a:t>进制向</a:t>
            </a:r>
            <a:r>
              <a:rPr lang="en-US" altLang="zh-CN" sz="4400" dirty="0" smtClean="0">
                <a:solidFill>
                  <a:srgbClr val="33339A"/>
                </a:solidFill>
                <a:latin typeface="Tahoma"/>
              </a:rPr>
              <a:t>B</a:t>
            </a:r>
            <a:r>
              <a:rPr lang="zh-CN" altLang="en-US" sz="4400" dirty="0" smtClean="0">
                <a:solidFill>
                  <a:srgbClr val="33339A"/>
                </a:solidFill>
                <a:latin typeface="Times New Roman"/>
              </a:rPr>
              <a:t>进制转换方法</a:t>
            </a:r>
          </a:p>
          <a:p>
            <a:pPr defTabSz="917966">
              <a:lnSpc>
                <a:spcPts val="1004"/>
              </a:lnSpc>
              <a:tabLst>
                <a:tab pos="382486" algn="l"/>
                <a:tab pos="841469" algn="l"/>
                <a:tab pos="956215" algn="l"/>
                <a:tab pos="2906893" algn="l"/>
                <a:tab pos="7075989" algn="l"/>
              </a:tabLst>
              <a:defRPr/>
            </a:pPr>
            <a:endParaRPr lang="zh-CN" altLang="en-US" sz="4400" dirty="0" smtClean="0">
              <a:solidFill>
                <a:srgbClr val="33339A"/>
              </a:solidFill>
              <a:latin typeface="Times New Roman"/>
            </a:endParaRPr>
          </a:p>
          <a:p>
            <a:pPr defTabSz="917966">
              <a:lnSpc>
                <a:spcPts val="1004"/>
              </a:lnSpc>
              <a:tabLst>
                <a:tab pos="382486" algn="l"/>
                <a:tab pos="841469" algn="l"/>
                <a:tab pos="956215" algn="l"/>
                <a:tab pos="2906893" algn="l"/>
                <a:tab pos="7075989" algn="l"/>
              </a:tabLst>
              <a:defRPr/>
            </a:pPr>
            <a:endParaRPr lang="zh-CN" altLang="en-US" sz="4400" dirty="0" smtClean="0">
              <a:solidFill>
                <a:srgbClr val="33339A"/>
              </a:solidFill>
              <a:latin typeface="Times New Roman"/>
            </a:endParaRPr>
          </a:p>
          <a:p>
            <a:pPr defTabSz="917966">
              <a:lnSpc>
                <a:spcPts val="1004"/>
              </a:lnSpc>
              <a:tabLst>
                <a:tab pos="382486" algn="l"/>
                <a:tab pos="841469" algn="l"/>
                <a:tab pos="956215" algn="l"/>
                <a:tab pos="2906893" algn="l"/>
                <a:tab pos="7075989" algn="l"/>
              </a:tabLst>
              <a:defRPr/>
            </a:pPr>
            <a:endParaRPr lang="zh-CN" altLang="en-US" sz="4400" dirty="0" smtClean="0">
              <a:solidFill>
                <a:srgbClr val="33339A"/>
              </a:solidFill>
              <a:latin typeface="Times New Roman"/>
            </a:endParaRPr>
          </a:p>
          <a:p>
            <a:pPr defTabSz="917966">
              <a:lnSpc>
                <a:spcPts val="3275"/>
              </a:lnSpc>
              <a:tabLst>
                <a:tab pos="382486" algn="l"/>
                <a:tab pos="841469" algn="l"/>
                <a:tab pos="956215" algn="l"/>
                <a:tab pos="2906893" algn="l"/>
                <a:tab pos="7075989"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方法：除数取余法和乘数取整法</a:t>
            </a:r>
          </a:p>
          <a:p>
            <a:pPr defTabSz="917966">
              <a:lnSpc>
                <a:spcPts val="1004"/>
              </a:lnSpc>
              <a:tabLst>
                <a:tab pos="382486" algn="l"/>
                <a:tab pos="841469" algn="l"/>
                <a:tab pos="956215" algn="l"/>
                <a:tab pos="2906893" algn="l"/>
                <a:tab pos="7075989" algn="l"/>
              </a:tabLst>
              <a:defRPr/>
            </a:pPr>
            <a:endParaRPr lang="zh-CN" altLang="en-US" sz="3200" dirty="0" smtClean="0">
              <a:solidFill>
                <a:srgbClr val="000000"/>
              </a:solidFill>
              <a:latin typeface="Times New Roman"/>
            </a:endParaRPr>
          </a:p>
          <a:p>
            <a:pPr defTabSz="917966">
              <a:lnSpc>
                <a:spcPts val="3616"/>
              </a:lnSpc>
              <a:tabLst>
                <a:tab pos="382486" algn="l"/>
                <a:tab pos="841469" algn="l"/>
                <a:tab pos="956215" algn="l"/>
                <a:tab pos="2906893" algn="l"/>
                <a:tab pos="7075989" algn="l"/>
              </a:tabLst>
              <a:defRPr/>
            </a:pPr>
            <a:r>
              <a:rPr lang="zh-CN" altLang="en-US" sz="3200" dirty="0" smtClean="0">
                <a:solidFill>
                  <a:srgbClr val="000000"/>
                </a:solidFill>
                <a:latin typeface="Times New Roman"/>
              </a:rPr>
              <a:t>	整数部分采用除数取余法</a:t>
            </a:r>
          </a:p>
          <a:p>
            <a:pPr defTabSz="917966">
              <a:lnSpc>
                <a:spcPts val="5286"/>
              </a:lnSpc>
              <a:tabLst>
                <a:tab pos="382486" algn="l"/>
                <a:tab pos="841469" algn="l"/>
                <a:tab pos="956215" algn="l"/>
                <a:tab pos="2906893" algn="l"/>
                <a:tab pos="7075989" algn="l"/>
              </a:tabLst>
              <a:defRPr/>
            </a:pPr>
            <a:r>
              <a:rPr lang="zh-CN" altLang="en-US" sz="3200" dirty="0" smtClean="0">
                <a:solidFill>
                  <a:srgbClr val="000000"/>
                </a:solidFill>
                <a:latin typeface="Times New Roman"/>
              </a:rPr>
              <a:t>			</a:t>
            </a:r>
            <a:r>
              <a:rPr lang="en-US" altLang="zh-CN" sz="3200" dirty="0" smtClean="0">
                <a:solidFill>
                  <a:srgbClr val="000000"/>
                </a:solidFill>
                <a:latin typeface="Tahoma"/>
              </a:rPr>
              <a:t>(</a:t>
            </a:r>
            <a:r>
              <a:rPr lang="en-US" altLang="zh-CN" sz="3400" dirty="0" smtClean="0">
                <a:solidFill>
                  <a:srgbClr val="000000"/>
                </a:solidFill>
                <a:latin typeface="Tahoma"/>
              </a:rPr>
              <a:t>N</a:t>
            </a:r>
            <a:r>
              <a:rPr lang="en-US" altLang="zh-CN" sz="3200" dirty="0" smtClean="0">
                <a:solidFill>
                  <a:srgbClr val="000000"/>
                </a:solidFill>
                <a:latin typeface="Tahoma"/>
              </a:rPr>
              <a:t>)</a:t>
            </a:r>
            <a:r>
              <a:rPr lang="en-US" altLang="zh-CN" sz="2200" dirty="0" smtClean="0">
                <a:solidFill>
                  <a:srgbClr val="000000"/>
                </a:solidFill>
                <a:latin typeface="Tahoma"/>
              </a:rPr>
              <a:t>A </a:t>
            </a:r>
            <a:r>
              <a:rPr lang="en-US" altLang="zh-CN" sz="3200" dirty="0" smtClean="0">
                <a:solidFill>
                  <a:srgbClr val="000000"/>
                </a:solidFill>
                <a:latin typeface="Tahoma"/>
              </a:rPr>
              <a:t>= </a:t>
            </a:r>
            <a:r>
              <a:rPr lang="en-US" altLang="zh-CN" sz="3400" dirty="0" smtClean="0">
                <a:solidFill>
                  <a:srgbClr val="000000"/>
                </a:solidFill>
                <a:latin typeface="Tahoma"/>
              </a:rPr>
              <a:t>b</a:t>
            </a:r>
            <a:r>
              <a:rPr lang="en-US" altLang="zh-CN" sz="2100" dirty="0" smtClean="0">
                <a:solidFill>
                  <a:srgbClr val="000000"/>
                </a:solidFill>
                <a:latin typeface="Tahoma"/>
              </a:rPr>
              <a:t>n-1</a:t>
            </a:r>
            <a:r>
              <a:rPr lang="en-US" altLang="zh-CN" sz="3400" dirty="0" smtClean="0">
                <a:solidFill>
                  <a:srgbClr val="000000"/>
                </a:solidFill>
                <a:latin typeface="Tahoma"/>
              </a:rPr>
              <a:t>B </a:t>
            </a:r>
            <a:r>
              <a:rPr lang="en-US" altLang="zh-CN" sz="2100" dirty="0" smtClean="0">
                <a:solidFill>
                  <a:srgbClr val="000000"/>
                </a:solidFill>
                <a:latin typeface="Tahoma"/>
              </a:rPr>
              <a:t>n-1</a:t>
            </a:r>
            <a:r>
              <a:rPr lang="en-US" altLang="zh-CN" sz="3200" dirty="0" smtClean="0">
                <a:solidFill>
                  <a:srgbClr val="000000"/>
                </a:solidFill>
                <a:latin typeface="Tahoma"/>
              </a:rPr>
              <a:t>+</a:t>
            </a:r>
            <a:r>
              <a:rPr lang="en-US" altLang="zh-CN" sz="3200" dirty="0" smtClean="0">
                <a:solidFill>
                  <a:srgbClr val="000000"/>
                </a:solidFill>
                <a:latin typeface="Times New Roman"/>
              </a:rPr>
              <a:t>…</a:t>
            </a:r>
            <a:r>
              <a:rPr lang="en-US" altLang="zh-CN" sz="3200" dirty="0" smtClean="0">
                <a:solidFill>
                  <a:srgbClr val="000000"/>
                </a:solidFill>
                <a:latin typeface="Tahoma"/>
              </a:rPr>
              <a:t>+</a:t>
            </a:r>
            <a:r>
              <a:rPr lang="en-US" altLang="zh-CN" sz="3400" dirty="0" smtClean="0">
                <a:solidFill>
                  <a:srgbClr val="000000"/>
                </a:solidFill>
                <a:latin typeface="Tahoma"/>
              </a:rPr>
              <a:t>b</a:t>
            </a:r>
            <a:r>
              <a:rPr lang="en-US" altLang="zh-CN" sz="2100" dirty="0" smtClean="0">
                <a:solidFill>
                  <a:srgbClr val="000000"/>
                </a:solidFill>
                <a:latin typeface="Tahoma"/>
              </a:rPr>
              <a:t>1</a:t>
            </a:r>
            <a:r>
              <a:rPr lang="en-US" altLang="zh-CN" sz="3400" dirty="0" smtClean="0">
                <a:solidFill>
                  <a:srgbClr val="000000"/>
                </a:solidFill>
                <a:latin typeface="Tahoma"/>
              </a:rPr>
              <a:t>B </a:t>
            </a:r>
            <a:r>
              <a:rPr lang="en-US" altLang="zh-CN" sz="2100" dirty="0" smtClean="0">
                <a:solidFill>
                  <a:srgbClr val="000000"/>
                </a:solidFill>
                <a:latin typeface="Tahoma"/>
              </a:rPr>
              <a:t>1</a:t>
            </a:r>
            <a:r>
              <a:rPr lang="en-US" altLang="zh-CN" sz="3200" dirty="0" smtClean="0">
                <a:solidFill>
                  <a:srgbClr val="000000"/>
                </a:solidFill>
                <a:latin typeface="Tahoma"/>
              </a:rPr>
              <a:t>+</a:t>
            </a:r>
            <a:r>
              <a:rPr lang="en-US" altLang="zh-CN" sz="3400" dirty="0" smtClean="0">
                <a:solidFill>
                  <a:srgbClr val="000000"/>
                </a:solidFill>
                <a:latin typeface="Tahoma"/>
              </a:rPr>
              <a:t>b</a:t>
            </a:r>
            <a:r>
              <a:rPr lang="en-US" altLang="zh-CN" sz="2100" dirty="0" smtClean="0">
                <a:solidFill>
                  <a:srgbClr val="000000"/>
                </a:solidFill>
                <a:latin typeface="Tahoma"/>
              </a:rPr>
              <a:t>0</a:t>
            </a:r>
            <a:r>
              <a:rPr lang="en-US" altLang="zh-CN" sz="3400" dirty="0" smtClean="0">
                <a:solidFill>
                  <a:srgbClr val="000000"/>
                </a:solidFill>
                <a:latin typeface="Tahoma"/>
              </a:rPr>
              <a:t>B </a:t>
            </a:r>
            <a:r>
              <a:rPr lang="en-US" altLang="zh-CN" sz="2100" dirty="0" smtClean="0">
                <a:solidFill>
                  <a:srgbClr val="000000"/>
                </a:solidFill>
                <a:latin typeface="Tahoma"/>
              </a:rPr>
              <a:t>0</a:t>
            </a:r>
          </a:p>
          <a:p>
            <a:pPr defTabSz="917966">
              <a:lnSpc>
                <a:spcPts val="4595"/>
              </a:lnSpc>
              <a:tabLst>
                <a:tab pos="382486" algn="l"/>
                <a:tab pos="841469" algn="l"/>
                <a:tab pos="956215" algn="l"/>
                <a:tab pos="2906893" algn="l"/>
                <a:tab pos="7075989" algn="l"/>
              </a:tabLst>
              <a:defRPr/>
            </a:pPr>
            <a:r>
              <a:rPr lang="en-US" altLang="zh-CN" sz="2100" dirty="0" smtClean="0">
                <a:solidFill>
                  <a:srgbClr val="000000"/>
                </a:solidFill>
                <a:latin typeface="Tahoma"/>
              </a:rPr>
              <a:t>		</a:t>
            </a:r>
            <a:r>
              <a:rPr lang="en-US" altLang="zh-CN" sz="3400" dirty="0" smtClean="0">
                <a:solidFill>
                  <a:srgbClr val="000000"/>
                </a:solidFill>
                <a:latin typeface="Tahoma"/>
              </a:rPr>
              <a:t>N</a:t>
            </a:r>
            <a:r>
              <a:rPr lang="en-US" altLang="zh-CN" sz="3200" dirty="0" smtClean="0">
                <a:solidFill>
                  <a:srgbClr val="000000"/>
                </a:solidFill>
                <a:latin typeface="Tahoma"/>
              </a:rPr>
              <a:t>/</a:t>
            </a:r>
            <a:r>
              <a:rPr lang="en-US" altLang="zh-CN" sz="3400" dirty="0" smtClean="0">
                <a:solidFill>
                  <a:srgbClr val="000000"/>
                </a:solidFill>
                <a:latin typeface="Tahoma"/>
              </a:rPr>
              <a:t>B </a:t>
            </a:r>
            <a:r>
              <a:rPr lang="en-US" altLang="zh-CN" sz="3200" dirty="0" smtClean="0">
                <a:solidFill>
                  <a:srgbClr val="000000"/>
                </a:solidFill>
                <a:latin typeface="Tahoma"/>
              </a:rPr>
              <a:t>= </a:t>
            </a:r>
            <a:r>
              <a:rPr lang="en-US" altLang="zh-CN" sz="3400" dirty="0" smtClean="0">
                <a:solidFill>
                  <a:srgbClr val="000000"/>
                </a:solidFill>
                <a:latin typeface="Tahoma"/>
              </a:rPr>
              <a:t>b</a:t>
            </a:r>
            <a:r>
              <a:rPr lang="en-US" altLang="zh-CN" sz="2100" dirty="0" smtClean="0">
                <a:solidFill>
                  <a:srgbClr val="000000"/>
                </a:solidFill>
                <a:latin typeface="Tahoma"/>
              </a:rPr>
              <a:t>n-1</a:t>
            </a:r>
            <a:r>
              <a:rPr lang="en-US" altLang="zh-CN" sz="3400" dirty="0" smtClean="0">
                <a:solidFill>
                  <a:srgbClr val="000000"/>
                </a:solidFill>
                <a:latin typeface="Tahoma"/>
              </a:rPr>
              <a:t>B </a:t>
            </a:r>
            <a:r>
              <a:rPr lang="en-US" altLang="zh-CN" sz="2100" dirty="0" smtClean="0">
                <a:solidFill>
                  <a:srgbClr val="000000"/>
                </a:solidFill>
                <a:latin typeface="Tahoma"/>
              </a:rPr>
              <a:t>n-2 </a:t>
            </a:r>
            <a:r>
              <a:rPr lang="en-US" altLang="zh-CN" sz="3200" dirty="0" smtClean="0">
                <a:solidFill>
                  <a:srgbClr val="000000"/>
                </a:solidFill>
                <a:latin typeface="Tahoma"/>
              </a:rPr>
              <a:t>+ </a:t>
            </a:r>
            <a:r>
              <a:rPr lang="en-US" altLang="zh-CN" sz="3200" dirty="0" smtClean="0">
                <a:solidFill>
                  <a:srgbClr val="000000"/>
                </a:solidFill>
                <a:latin typeface="Times New Roman"/>
              </a:rPr>
              <a:t>… </a:t>
            </a:r>
            <a:r>
              <a:rPr lang="en-US" altLang="zh-CN" sz="3200" dirty="0" smtClean="0">
                <a:solidFill>
                  <a:srgbClr val="000000"/>
                </a:solidFill>
                <a:latin typeface="Tahoma"/>
              </a:rPr>
              <a:t>+ </a:t>
            </a:r>
            <a:r>
              <a:rPr lang="en-US" altLang="zh-CN" sz="3400" dirty="0" smtClean="0">
                <a:solidFill>
                  <a:srgbClr val="000000"/>
                </a:solidFill>
                <a:latin typeface="Tahoma"/>
              </a:rPr>
              <a:t>b</a:t>
            </a:r>
            <a:r>
              <a:rPr lang="en-US" altLang="zh-CN" sz="2100" dirty="0" smtClean="0">
                <a:solidFill>
                  <a:srgbClr val="000000"/>
                </a:solidFill>
                <a:latin typeface="Tahoma"/>
              </a:rPr>
              <a:t>1</a:t>
            </a:r>
            <a:r>
              <a:rPr lang="en-US" altLang="zh-CN" sz="3400" dirty="0" smtClean="0">
                <a:solidFill>
                  <a:srgbClr val="000000"/>
                </a:solidFill>
                <a:latin typeface="Tahoma"/>
              </a:rPr>
              <a:t>B </a:t>
            </a:r>
            <a:r>
              <a:rPr lang="en-US" altLang="zh-CN" sz="2100" dirty="0" smtClean="0">
                <a:solidFill>
                  <a:srgbClr val="000000"/>
                </a:solidFill>
                <a:latin typeface="Tahoma"/>
              </a:rPr>
              <a:t>0 </a:t>
            </a:r>
            <a:r>
              <a:rPr lang="en-US" altLang="zh-CN" sz="3200" dirty="0" smtClean="0">
                <a:solidFill>
                  <a:srgbClr val="000000"/>
                </a:solidFill>
                <a:latin typeface="Tahoma"/>
              </a:rPr>
              <a:t>+ (</a:t>
            </a:r>
            <a:r>
              <a:rPr lang="en-US" altLang="zh-CN" sz="3400" dirty="0" smtClean="0">
                <a:solidFill>
                  <a:srgbClr val="000000"/>
                </a:solidFill>
                <a:latin typeface="Tahoma"/>
              </a:rPr>
              <a:t>b </a:t>
            </a:r>
            <a:r>
              <a:rPr lang="en-US" altLang="zh-CN" sz="2100" dirty="0" smtClean="0">
                <a:solidFill>
                  <a:srgbClr val="000000"/>
                </a:solidFill>
                <a:latin typeface="Tahoma"/>
              </a:rPr>
              <a:t>0</a:t>
            </a:r>
            <a:r>
              <a:rPr lang="en-US" altLang="zh-CN" sz="3200" dirty="0" smtClean="0">
                <a:solidFill>
                  <a:srgbClr val="000000"/>
                </a:solidFill>
                <a:latin typeface="Tahoma"/>
              </a:rPr>
              <a:t>B</a:t>
            </a:r>
            <a:r>
              <a:rPr lang="en-US" altLang="zh-CN" sz="2100" dirty="0" smtClean="0">
                <a:solidFill>
                  <a:srgbClr val="000000"/>
                </a:solidFill>
                <a:latin typeface="Tahoma"/>
              </a:rPr>
              <a:t>-1</a:t>
            </a:r>
            <a:r>
              <a:rPr lang="en-US" altLang="zh-CN" sz="3200" dirty="0" smtClean="0">
                <a:solidFill>
                  <a:srgbClr val="000000"/>
                </a:solidFill>
                <a:latin typeface="Tahoma"/>
              </a:rPr>
              <a:t>)</a:t>
            </a:r>
          </a:p>
          <a:p>
            <a:pPr defTabSz="917966">
              <a:lnSpc>
                <a:spcPts val="2029"/>
              </a:lnSpc>
              <a:tabLst>
                <a:tab pos="382486" algn="l"/>
                <a:tab pos="841469" algn="l"/>
                <a:tab pos="956215" algn="l"/>
                <a:tab pos="2906893" algn="l"/>
                <a:tab pos="7075989" algn="l"/>
              </a:tabLst>
              <a:defRPr/>
            </a:pPr>
            <a:r>
              <a:rPr lang="en-US" altLang="zh-CN" sz="3200" dirty="0" smtClean="0">
                <a:solidFill>
                  <a:srgbClr val="000000"/>
                </a:solidFill>
                <a:latin typeface="Tahoma"/>
              </a:rPr>
              <a:t>					</a:t>
            </a:r>
            <a:r>
              <a:rPr lang="zh-CN" altLang="en-US" sz="2400" dirty="0" smtClean="0">
                <a:solidFill>
                  <a:srgbClr val="000000"/>
                </a:solidFill>
                <a:latin typeface="Times New Roman"/>
              </a:rPr>
              <a:t>余数</a:t>
            </a:r>
          </a:p>
          <a:p>
            <a:pPr defTabSz="917966">
              <a:lnSpc>
                <a:spcPts val="1004"/>
              </a:lnSpc>
              <a:tabLst>
                <a:tab pos="382486" algn="l"/>
                <a:tab pos="841469" algn="l"/>
                <a:tab pos="956215" algn="l"/>
                <a:tab pos="2906893" algn="l"/>
                <a:tab pos="7075989" algn="l"/>
              </a:tabLst>
              <a:defRPr/>
            </a:pPr>
            <a:endParaRPr lang="zh-CN" altLang="en-US" sz="2400" dirty="0" smtClean="0">
              <a:solidFill>
                <a:srgbClr val="000000"/>
              </a:solidFill>
              <a:latin typeface="Times New Roman"/>
            </a:endParaRPr>
          </a:p>
          <a:p>
            <a:pPr defTabSz="917966">
              <a:lnSpc>
                <a:spcPts val="1004"/>
              </a:lnSpc>
              <a:tabLst>
                <a:tab pos="382486" algn="l"/>
                <a:tab pos="841469" algn="l"/>
                <a:tab pos="956215" algn="l"/>
                <a:tab pos="2906893" algn="l"/>
                <a:tab pos="7075989" algn="l"/>
              </a:tabLst>
              <a:defRPr/>
            </a:pPr>
            <a:endParaRPr lang="zh-CN" altLang="en-US" sz="2400" dirty="0" smtClean="0">
              <a:solidFill>
                <a:srgbClr val="000000"/>
              </a:solidFill>
              <a:latin typeface="Times New Roman"/>
            </a:endParaRPr>
          </a:p>
          <a:p>
            <a:pPr defTabSz="917966">
              <a:lnSpc>
                <a:spcPts val="1004"/>
              </a:lnSpc>
              <a:tabLst>
                <a:tab pos="382486" algn="l"/>
                <a:tab pos="841469" algn="l"/>
                <a:tab pos="956215" algn="l"/>
                <a:tab pos="2906893" algn="l"/>
                <a:tab pos="7075989" algn="l"/>
              </a:tabLst>
              <a:defRPr/>
            </a:pPr>
            <a:endParaRPr lang="zh-CN" altLang="en-US" sz="2400" dirty="0" smtClean="0">
              <a:solidFill>
                <a:srgbClr val="000000"/>
              </a:solidFill>
              <a:latin typeface="Times New Roman"/>
            </a:endParaRPr>
          </a:p>
          <a:p>
            <a:pPr defTabSz="917966">
              <a:lnSpc>
                <a:spcPts val="4144"/>
              </a:lnSpc>
              <a:tabLst>
                <a:tab pos="382486" algn="l"/>
                <a:tab pos="841469" algn="l"/>
                <a:tab pos="956215" algn="l"/>
                <a:tab pos="2906893" algn="l"/>
                <a:tab pos="7075989" algn="l"/>
              </a:tabLst>
              <a:defRPr/>
            </a:pPr>
            <a:r>
              <a:rPr lang="zh-CN" altLang="en-US" sz="2400" dirty="0" smtClean="0">
                <a:solidFill>
                  <a:srgbClr val="000000"/>
                </a:solidFill>
                <a:latin typeface="Times New Roman"/>
              </a:rPr>
              <a:t>			</a:t>
            </a:r>
            <a:r>
              <a:rPr lang="en-US" altLang="zh-CN" sz="3200" dirty="0" smtClean="0">
                <a:solidFill>
                  <a:srgbClr val="000000"/>
                </a:solidFill>
                <a:latin typeface="Times New Roman"/>
              </a:rPr>
              <a:t>(</a:t>
            </a:r>
            <a:r>
              <a:rPr lang="en-US" altLang="zh-CN" sz="3200" i="1" dirty="0" smtClean="0">
                <a:solidFill>
                  <a:srgbClr val="000000"/>
                </a:solidFill>
                <a:latin typeface="Times New Roman"/>
              </a:rPr>
              <a:t>N</a:t>
            </a:r>
            <a:r>
              <a:rPr lang="en-US" altLang="zh-CN" sz="3200" dirty="0" smtClean="0">
                <a:solidFill>
                  <a:srgbClr val="000000"/>
                </a:solidFill>
                <a:latin typeface="Times New Roman"/>
              </a:rPr>
              <a:t>)</a:t>
            </a:r>
            <a:r>
              <a:rPr lang="en-US" altLang="zh-CN" sz="2100" i="1" dirty="0" smtClean="0">
                <a:solidFill>
                  <a:srgbClr val="000000"/>
                </a:solidFill>
                <a:latin typeface="Times New Roman"/>
              </a:rPr>
              <a:t>A </a:t>
            </a:r>
            <a:r>
              <a:rPr lang="en-US" altLang="zh-CN" sz="3200" dirty="0" smtClean="0">
                <a:solidFill>
                  <a:srgbClr val="000000"/>
                </a:solidFill>
                <a:latin typeface="Times New Roman"/>
              </a:rPr>
              <a:t>= </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-1</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-1</a:t>
            </a:r>
            <a:r>
              <a:rPr lang="en-US" altLang="zh-CN" sz="3200" dirty="0" smtClean="0">
                <a:solidFill>
                  <a:srgbClr val="000000"/>
                </a:solidFill>
                <a:latin typeface="Times New Roman"/>
              </a:rPr>
              <a:t>+ </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-2</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-2</a:t>
            </a:r>
            <a:r>
              <a:rPr lang="en-US" altLang="zh-CN" sz="3200" dirty="0" smtClean="0">
                <a:solidFill>
                  <a:srgbClr val="000000"/>
                </a:solidFill>
                <a:latin typeface="Times New Roman"/>
              </a:rPr>
              <a:t>… + </a:t>
            </a:r>
            <a:r>
              <a:rPr lang="en-US" altLang="zh-CN" sz="3200" i="1" dirty="0" smtClean="0">
                <a:solidFill>
                  <a:srgbClr val="000000"/>
                </a:solidFill>
                <a:latin typeface="Times New Roman"/>
              </a:rPr>
              <a:t>b </a:t>
            </a:r>
            <a:r>
              <a:rPr lang="en-US" altLang="zh-CN" sz="2100" dirty="0" smtClean="0">
                <a:solidFill>
                  <a:srgbClr val="000000"/>
                </a:solidFill>
                <a:latin typeface="Times New Roman"/>
              </a:rPr>
              <a:t>-</a:t>
            </a:r>
            <a:r>
              <a:rPr lang="en-US" altLang="zh-CN" sz="2100" i="1" dirty="0" smtClean="0">
                <a:solidFill>
                  <a:srgbClr val="000000"/>
                </a:solidFill>
                <a:latin typeface="Times New Roman"/>
              </a:rPr>
              <a:t>m </a:t>
            </a:r>
            <a:r>
              <a:rPr lang="en-US" altLang="zh-CN" sz="3200" i="1" dirty="0" smtClean="0">
                <a:solidFill>
                  <a:srgbClr val="000000"/>
                </a:solidFill>
                <a:latin typeface="Times New Roman"/>
              </a:rPr>
              <a:t>B </a:t>
            </a:r>
            <a:r>
              <a:rPr lang="en-US" altLang="zh-CN" sz="2100" i="1" dirty="0" smtClean="0">
                <a:solidFill>
                  <a:srgbClr val="000000"/>
                </a:solidFill>
                <a:latin typeface="Times New Roman"/>
              </a:rPr>
              <a:t>-m</a:t>
            </a:r>
          </a:p>
          <a:p>
            <a:pPr defTabSz="917966">
              <a:lnSpc>
                <a:spcPts val="4620"/>
              </a:lnSpc>
              <a:tabLst>
                <a:tab pos="382486" algn="l"/>
                <a:tab pos="841469" algn="l"/>
                <a:tab pos="956215" algn="l"/>
                <a:tab pos="2906893" algn="l"/>
                <a:tab pos="7075989" algn="l"/>
              </a:tabLst>
              <a:defRPr/>
            </a:pPr>
            <a:r>
              <a:rPr lang="en-US" altLang="zh-CN" sz="2100" i="1" dirty="0" smtClean="0">
                <a:solidFill>
                  <a:srgbClr val="000000"/>
                </a:solidFill>
                <a:latin typeface="Times New Roman"/>
              </a:rPr>
              <a:t>			</a:t>
            </a:r>
            <a:r>
              <a:rPr lang="en-US" altLang="zh-CN" sz="3200" i="1" dirty="0" smtClean="0">
                <a:solidFill>
                  <a:srgbClr val="000000"/>
                </a:solidFill>
                <a:latin typeface="Times New Roman"/>
              </a:rPr>
              <a:t>N</a:t>
            </a:r>
            <a:r>
              <a:rPr lang="en-US" altLang="zh-CN" sz="2400" dirty="0" smtClean="0">
                <a:solidFill>
                  <a:srgbClr val="000000"/>
                </a:solidFill>
                <a:latin typeface="Times New Roman"/>
              </a:rPr>
              <a:t>×</a:t>
            </a:r>
            <a:r>
              <a:rPr lang="en-US" altLang="zh-CN" sz="3200" i="1" dirty="0" smtClean="0">
                <a:solidFill>
                  <a:srgbClr val="000000"/>
                </a:solidFill>
                <a:latin typeface="Times New Roman"/>
              </a:rPr>
              <a:t>B </a:t>
            </a:r>
            <a:r>
              <a:rPr lang="en-US" altLang="zh-CN" sz="3200" dirty="0" smtClean="0">
                <a:solidFill>
                  <a:srgbClr val="000000"/>
                </a:solidFill>
                <a:latin typeface="Times New Roman"/>
              </a:rPr>
              <a:t>= </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-1</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0 </a:t>
            </a:r>
            <a:r>
              <a:rPr lang="en-US" altLang="zh-CN" sz="3200" dirty="0" smtClean="0">
                <a:solidFill>
                  <a:srgbClr val="000000"/>
                </a:solidFill>
                <a:latin typeface="Times New Roman"/>
              </a:rPr>
              <a:t>+ </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-2</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-1 </a:t>
            </a:r>
            <a:r>
              <a:rPr lang="en-US" altLang="zh-CN" sz="3200" dirty="0" smtClean="0">
                <a:solidFill>
                  <a:srgbClr val="000000"/>
                </a:solidFill>
                <a:latin typeface="Times New Roman"/>
              </a:rPr>
              <a:t>+ … + </a:t>
            </a:r>
            <a:r>
              <a:rPr lang="en-US" altLang="zh-CN" sz="3200" i="1" dirty="0" smtClean="0">
                <a:solidFill>
                  <a:srgbClr val="000000"/>
                </a:solidFill>
                <a:latin typeface="Times New Roman"/>
              </a:rPr>
              <a:t>b</a:t>
            </a:r>
            <a:r>
              <a:rPr lang="en-US" altLang="zh-CN" sz="2100" dirty="0" smtClean="0">
                <a:solidFill>
                  <a:srgbClr val="000000"/>
                </a:solidFill>
                <a:latin typeface="Times New Roman"/>
              </a:rPr>
              <a:t>-</a:t>
            </a:r>
            <a:r>
              <a:rPr lang="en-US" altLang="zh-CN" sz="2100" i="1" dirty="0" err="1" smtClean="0">
                <a:solidFill>
                  <a:srgbClr val="000000"/>
                </a:solidFill>
                <a:latin typeface="Times New Roman"/>
              </a:rPr>
              <a:t>m</a:t>
            </a:r>
            <a:r>
              <a:rPr lang="en-US" altLang="zh-CN" sz="3200" i="1" dirty="0" err="1" smtClean="0">
                <a:solidFill>
                  <a:srgbClr val="000000"/>
                </a:solidFill>
                <a:latin typeface="Times New Roman"/>
              </a:rPr>
              <a:t>B</a:t>
            </a:r>
            <a:r>
              <a:rPr lang="en-US" altLang="zh-CN" sz="2100" dirty="0" smtClean="0">
                <a:solidFill>
                  <a:srgbClr val="000000"/>
                </a:solidFill>
                <a:latin typeface="Times New Roman"/>
              </a:rPr>
              <a:t>-(</a:t>
            </a:r>
            <a:r>
              <a:rPr lang="en-US" altLang="zh-CN" sz="2100" i="1" dirty="0" smtClean="0">
                <a:solidFill>
                  <a:srgbClr val="000000"/>
                </a:solidFill>
                <a:latin typeface="Times New Roman"/>
              </a:rPr>
              <a:t>m</a:t>
            </a:r>
            <a:r>
              <a:rPr lang="en-US" altLang="zh-CN" sz="2100" dirty="0" smtClean="0">
                <a:solidFill>
                  <a:srgbClr val="000000"/>
                </a:solidFill>
                <a:latin typeface="Times New Roman"/>
              </a:rPr>
              <a:t>-1)</a:t>
            </a:r>
          </a:p>
          <a:p>
            <a:pPr defTabSz="917966">
              <a:lnSpc>
                <a:spcPts val="2680"/>
              </a:lnSpc>
              <a:tabLst>
                <a:tab pos="382486" algn="l"/>
                <a:tab pos="841469" algn="l"/>
                <a:tab pos="956215" algn="l"/>
                <a:tab pos="2906893" algn="l"/>
                <a:tab pos="7075989" algn="l"/>
              </a:tabLst>
              <a:defRPr/>
            </a:pPr>
            <a:r>
              <a:rPr lang="en-US" altLang="zh-CN" sz="2100" dirty="0" smtClean="0">
                <a:solidFill>
                  <a:srgbClr val="000000"/>
                </a:solidFill>
                <a:latin typeface="Times New Roman"/>
              </a:rPr>
              <a:t>				</a:t>
            </a:r>
            <a:r>
              <a:rPr lang="zh-CN" altLang="en-US" sz="2400" dirty="0" smtClean="0">
                <a:solidFill>
                  <a:srgbClr val="000000"/>
                </a:solidFill>
                <a:latin typeface="Times New Roman"/>
              </a:rPr>
              <a:t>整数</a:t>
            </a:r>
            <a:endParaRPr lang="zh-CN" altLang="en-US" sz="2400" dirty="0">
              <a:solidFill>
                <a:srgbClr val="000000"/>
              </a:solidFill>
              <a:latin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E.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19</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484019"/>
            <a:ext cx="8083957" cy="5429076"/>
          </a:xfrm>
          <a:prstGeom prst="rect">
            <a:avLst/>
          </a:prstGeom>
          <a:noFill/>
        </p:spPr>
        <p:txBody>
          <a:bodyPr vert="horz" wrap="none" lIns="0" tIns="0" rIns="0" bIns="0" rtlCol="0">
            <a:spAutoFit/>
          </a:bodyPr>
          <a:lstStyle/>
          <a:p>
            <a:pPr defTabSz="917966">
              <a:lnSpc>
                <a:spcPts val="5325"/>
              </a:lnSpc>
              <a:tabLst>
                <a:tab pos="165744" algn="l"/>
                <a:tab pos="573729" algn="l"/>
              </a:tabLst>
              <a:defRPr/>
            </a:pPr>
            <a:r>
              <a:rPr lang="en-US" altLang="zh-CN" sz="4400" dirty="0" smtClean="0">
                <a:solidFill>
                  <a:srgbClr val="33339A"/>
                </a:solidFill>
                <a:latin typeface="Tahoma"/>
              </a:rPr>
              <a:t>A</a:t>
            </a:r>
            <a:r>
              <a:rPr lang="zh-CN" altLang="en-US" sz="4400" dirty="0" smtClean="0">
                <a:solidFill>
                  <a:srgbClr val="33339A"/>
                </a:solidFill>
                <a:latin typeface="Times New Roman"/>
              </a:rPr>
              <a:t>进制转换到</a:t>
            </a:r>
            <a:r>
              <a:rPr lang="en-US" altLang="zh-CN" sz="4400" dirty="0" smtClean="0">
                <a:solidFill>
                  <a:srgbClr val="33339A"/>
                </a:solidFill>
                <a:latin typeface="Tahoma"/>
              </a:rPr>
              <a:t>B</a:t>
            </a:r>
            <a:r>
              <a:rPr lang="zh-CN" altLang="en-US" sz="4400" dirty="0" smtClean="0">
                <a:solidFill>
                  <a:srgbClr val="33339A"/>
                </a:solidFill>
                <a:latin typeface="Times New Roman"/>
              </a:rPr>
              <a:t>进制的步骤</a:t>
            </a:r>
          </a:p>
          <a:p>
            <a:pPr defTabSz="917966">
              <a:lnSpc>
                <a:spcPts val="1004"/>
              </a:lnSpc>
              <a:tabLst>
                <a:tab pos="165744" algn="l"/>
                <a:tab pos="573729" algn="l"/>
              </a:tabLst>
              <a:defRPr/>
            </a:pPr>
            <a:endParaRPr lang="zh-CN" altLang="en-US" sz="4400" dirty="0" smtClean="0">
              <a:solidFill>
                <a:srgbClr val="33339A"/>
              </a:solidFill>
              <a:latin typeface="Times New Roman"/>
            </a:endParaRPr>
          </a:p>
          <a:p>
            <a:pPr defTabSz="917966">
              <a:lnSpc>
                <a:spcPts val="1004"/>
              </a:lnSpc>
              <a:tabLst>
                <a:tab pos="165744" algn="l"/>
                <a:tab pos="573729" algn="l"/>
              </a:tabLst>
              <a:defRPr/>
            </a:pPr>
            <a:endParaRPr lang="zh-CN" altLang="en-US" sz="4400" dirty="0" smtClean="0">
              <a:solidFill>
                <a:srgbClr val="33339A"/>
              </a:solidFill>
              <a:latin typeface="Times New Roman"/>
            </a:endParaRPr>
          </a:p>
          <a:p>
            <a:pPr defTabSz="917966">
              <a:lnSpc>
                <a:spcPts val="3524"/>
              </a:lnSpc>
              <a:tabLst>
                <a:tab pos="165744" algn="l"/>
                <a:tab pos="573729" algn="l"/>
              </a:tabLst>
              <a:defRPr/>
            </a:pPr>
            <a:r>
              <a:rPr lang="zh-CN" altLang="en-US" sz="4400" dirty="0" smtClean="0">
                <a:solidFill>
                  <a:srgbClr val="33339A"/>
                </a:solidFill>
                <a:latin typeface="Times New Roman"/>
              </a:rPr>
              <a:t>	</a:t>
            </a:r>
            <a:r>
              <a:rPr lang="zh-CN" altLang="en-US" sz="2800" dirty="0" smtClean="0">
                <a:solidFill>
                  <a:srgbClr val="000000"/>
                </a:solidFill>
                <a:latin typeface="Times New Roman"/>
              </a:rPr>
              <a:t>整数部分：除数取余法</a:t>
            </a:r>
          </a:p>
          <a:p>
            <a:pPr defTabSz="917966">
              <a:lnSpc>
                <a:spcPts val="3690"/>
              </a:lnSpc>
              <a:tabLst>
                <a:tab pos="165744" algn="l"/>
                <a:tab pos="573729"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第</a:t>
            </a:r>
            <a:r>
              <a:rPr lang="en-US" altLang="zh-CN" sz="2400" dirty="0" smtClean="0">
                <a:solidFill>
                  <a:srgbClr val="000000"/>
                </a:solidFill>
                <a:latin typeface="Tahoma"/>
              </a:rPr>
              <a:t>0</a:t>
            </a:r>
            <a:r>
              <a:rPr lang="zh-CN" altLang="en-US" sz="2400" dirty="0" smtClean="0">
                <a:solidFill>
                  <a:srgbClr val="000000"/>
                </a:solidFill>
                <a:latin typeface="Times New Roman"/>
              </a:rPr>
              <a:t>步：数</a:t>
            </a:r>
            <a:r>
              <a:rPr lang="en-US" altLang="zh-CN" sz="2500" dirty="0" smtClean="0">
                <a:solidFill>
                  <a:srgbClr val="000000"/>
                </a:solidFill>
                <a:latin typeface="Tahoma"/>
              </a:rPr>
              <a:t>N</a:t>
            </a:r>
            <a:r>
              <a:rPr lang="zh-CN" altLang="en-US" sz="2400" dirty="0" smtClean="0">
                <a:solidFill>
                  <a:srgbClr val="000000"/>
                </a:solidFill>
                <a:latin typeface="Times New Roman"/>
              </a:rPr>
              <a:t>除以</a:t>
            </a:r>
            <a:r>
              <a:rPr lang="en-US" altLang="zh-CN" sz="2400" dirty="0" smtClean="0">
                <a:solidFill>
                  <a:srgbClr val="000000"/>
                </a:solidFill>
                <a:latin typeface="Tahoma"/>
              </a:rPr>
              <a:t>(</a:t>
            </a:r>
            <a:r>
              <a:rPr lang="en-US" altLang="zh-CN" sz="2500" dirty="0" smtClean="0">
                <a:solidFill>
                  <a:srgbClr val="000000"/>
                </a:solidFill>
                <a:latin typeface="Tahoma"/>
              </a:rPr>
              <a:t>B</a:t>
            </a:r>
            <a:r>
              <a:rPr lang="en-US" altLang="zh-CN" sz="2400" dirty="0" smtClean="0">
                <a:solidFill>
                  <a:srgbClr val="000000"/>
                </a:solidFill>
                <a:latin typeface="Tahoma"/>
              </a:rPr>
              <a:t>)</a:t>
            </a:r>
            <a:r>
              <a:rPr lang="en-US" altLang="zh-CN" sz="1600" dirty="0" smtClean="0">
                <a:solidFill>
                  <a:srgbClr val="000000"/>
                </a:solidFill>
                <a:latin typeface="Tahoma"/>
              </a:rPr>
              <a:t>A</a:t>
            </a:r>
            <a:r>
              <a:rPr lang="zh-CN" altLang="en-US" sz="2400" dirty="0" smtClean="0">
                <a:solidFill>
                  <a:srgbClr val="000000"/>
                </a:solidFill>
                <a:latin typeface="Times New Roman"/>
              </a:rPr>
              <a:t>，得商</a:t>
            </a:r>
            <a:r>
              <a:rPr lang="en-US" altLang="zh-CN" sz="2500" dirty="0" smtClean="0">
                <a:solidFill>
                  <a:srgbClr val="000000"/>
                </a:solidFill>
                <a:latin typeface="Tahoma"/>
              </a:rPr>
              <a:t>Q</a:t>
            </a:r>
            <a:r>
              <a:rPr lang="en-US" altLang="zh-CN" sz="1600" dirty="0" smtClean="0">
                <a:solidFill>
                  <a:srgbClr val="000000"/>
                </a:solidFill>
                <a:latin typeface="Tahoma"/>
              </a:rPr>
              <a:t>1</a:t>
            </a:r>
            <a:r>
              <a:rPr lang="zh-CN" altLang="en-US" sz="2400" dirty="0" smtClean="0">
                <a:solidFill>
                  <a:srgbClr val="000000"/>
                </a:solidFill>
                <a:latin typeface="Times New Roman"/>
              </a:rPr>
              <a:t>和余数</a:t>
            </a:r>
            <a:r>
              <a:rPr lang="en-US" altLang="zh-CN" sz="2500" dirty="0" smtClean="0">
                <a:solidFill>
                  <a:srgbClr val="000000"/>
                </a:solidFill>
                <a:latin typeface="Tahoma"/>
              </a:rPr>
              <a:t>R</a:t>
            </a:r>
            <a:r>
              <a:rPr lang="en-US" altLang="zh-CN" sz="1600" dirty="0" smtClean="0">
                <a:solidFill>
                  <a:srgbClr val="000000"/>
                </a:solidFill>
                <a:latin typeface="Tahoma"/>
              </a:rPr>
              <a:t>0</a:t>
            </a:r>
          </a:p>
          <a:p>
            <a:pPr defTabSz="917966">
              <a:lnSpc>
                <a:spcPts val="3193"/>
              </a:lnSpc>
              <a:tabLst>
                <a:tab pos="165744" algn="l"/>
                <a:tab pos="573729" algn="l"/>
              </a:tabLst>
              <a:defRPr/>
            </a:pPr>
            <a:r>
              <a:rPr lang="en-US" altLang="zh-CN" sz="1600" dirty="0" smtClean="0">
                <a:solidFill>
                  <a:srgbClr val="000000"/>
                </a:solidFill>
                <a:latin typeface="Tahoma"/>
              </a:rPr>
              <a:t>		</a:t>
            </a:r>
            <a:r>
              <a:rPr lang="zh-CN" altLang="en-US" sz="2400" dirty="0" smtClean="0">
                <a:solidFill>
                  <a:srgbClr val="000000"/>
                </a:solidFill>
                <a:latin typeface="Times New Roman"/>
              </a:rPr>
              <a:t>第</a:t>
            </a:r>
            <a:r>
              <a:rPr lang="en-US" altLang="zh-CN" sz="2400" dirty="0" smtClean="0">
                <a:solidFill>
                  <a:srgbClr val="000000"/>
                </a:solidFill>
                <a:latin typeface="Tahoma"/>
              </a:rPr>
              <a:t>1</a:t>
            </a:r>
            <a:r>
              <a:rPr lang="zh-CN" altLang="en-US" sz="2400" dirty="0" smtClean="0">
                <a:solidFill>
                  <a:srgbClr val="000000"/>
                </a:solidFill>
                <a:latin typeface="Times New Roman"/>
              </a:rPr>
              <a:t>到第</a:t>
            </a:r>
            <a:r>
              <a:rPr lang="en-US" altLang="zh-CN" sz="2500" dirty="0" smtClean="0">
                <a:solidFill>
                  <a:srgbClr val="000000"/>
                </a:solidFill>
                <a:latin typeface="Tahoma"/>
              </a:rPr>
              <a:t>n</a:t>
            </a:r>
            <a:r>
              <a:rPr lang="en-US" altLang="zh-CN" sz="2400" dirty="0" smtClean="0">
                <a:solidFill>
                  <a:srgbClr val="000000"/>
                </a:solidFill>
                <a:latin typeface="Tahoma"/>
              </a:rPr>
              <a:t>-1</a:t>
            </a:r>
            <a:r>
              <a:rPr lang="zh-CN" altLang="en-US" sz="2400" dirty="0" smtClean="0">
                <a:solidFill>
                  <a:srgbClr val="000000"/>
                </a:solidFill>
                <a:latin typeface="Times New Roman"/>
              </a:rPr>
              <a:t>步：数</a:t>
            </a:r>
            <a:r>
              <a:rPr lang="en-US" altLang="zh-CN" sz="2500" dirty="0" err="1" smtClean="0">
                <a:solidFill>
                  <a:srgbClr val="000000"/>
                </a:solidFill>
                <a:latin typeface="Tahoma"/>
              </a:rPr>
              <a:t>Q</a:t>
            </a:r>
            <a:r>
              <a:rPr lang="en-US" altLang="zh-CN" sz="1700" dirty="0" err="1" smtClean="0">
                <a:solidFill>
                  <a:srgbClr val="000000"/>
                </a:solidFill>
                <a:latin typeface="Tahoma"/>
              </a:rPr>
              <a:t>i</a:t>
            </a:r>
            <a:r>
              <a:rPr lang="zh-CN" altLang="en-US" sz="2400" dirty="0" smtClean="0">
                <a:solidFill>
                  <a:srgbClr val="000000"/>
                </a:solidFill>
                <a:latin typeface="Times New Roman"/>
              </a:rPr>
              <a:t>除以</a:t>
            </a:r>
            <a:r>
              <a:rPr lang="en-US" altLang="zh-CN" sz="2400" dirty="0" smtClean="0">
                <a:solidFill>
                  <a:srgbClr val="000000"/>
                </a:solidFill>
                <a:latin typeface="Tahoma"/>
              </a:rPr>
              <a:t>(</a:t>
            </a:r>
            <a:r>
              <a:rPr lang="en-US" altLang="zh-CN" sz="2500" dirty="0" smtClean="0">
                <a:solidFill>
                  <a:srgbClr val="000000"/>
                </a:solidFill>
                <a:latin typeface="Tahoma"/>
              </a:rPr>
              <a:t>B</a:t>
            </a:r>
            <a:r>
              <a:rPr lang="en-US" altLang="zh-CN" sz="2400" dirty="0" smtClean="0">
                <a:solidFill>
                  <a:srgbClr val="000000"/>
                </a:solidFill>
                <a:latin typeface="Tahoma"/>
              </a:rPr>
              <a:t>)</a:t>
            </a:r>
            <a:r>
              <a:rPr lang="en-US" altLang="zh-CN" sz="1600" dirty="0" smtClean="0">
                <a:solidFill>
                  <a:srgbClr val="000000"/>
                </a:solidFill>
                <a:latin typeface="Tahoma"/>
              </a:rPr>
              <a:t>A </a:t>
            </a:r>
            <a:r>
              <a:rPr lang="zh-CN" altLang="en-US" sz="2400" dirty="0" smtClean="0">
                <a:solidFill>
                  <a:srgbClr val="000000"/>
                </a:solidFill>
                <a:latin typeface="Times New Roman"/>
              </a:rPr>
              <a:t>，得商</a:t>
            </a:r>
            <a:r>
              <a:rPr lang="en-US" altLang="zh-CN" sz="2500" dirty="0" smtClean="0">
                <a:solidFill>
                  <a:srgbClr val="000000"/>
                </a:solidFill>
                <a:latin typeface="Tahoma"/>
              </a:rPr>
              <a:t>Q</a:t>
            </a:r>
            <a:r>
              <a:rPr lang="en-US" altLang="zh-CN" sz="1700" dirty="0" smtClean="0">
                <a:solidFill>
                  <a:srgbClr val="000000"/>
                </a:solidFill>
                <a:latin typeface="Tahoma"/>
              </a:rPr>
              <a:t>i+1</a:t>
            </a:r>
            <a:r>
              <a:rPr lang="zh-CN" altLang="en-US" sz="2400" dirty="0" smtClean="0">
                <a:solidFill>
                  <a:srgbClr val="000000"/>
                </a:solidFill>
                <a:latin typeface="Times New Roman"/>
              </a:rPr>
              <a:t>和余数</a:t>
            </a:r>
            <a:r>
              <a:rPr lang="en-US" altLang="zh-CN" sz="2500" dirty="0" smtClean="0">
                <a:solidFill>
                  <a:srgbClr val="000000"/>
                </a:solidFill>
                <a:latin typeface="Tahoma"/>
              </a:rPr>
              <a:t>R</a:t>
            </a:r>
            <a:r>
              <a:rPr lang="en-US" altLang="zh-CN" sz="1700" dirty="0" smtClean="0">
                <a:solidFill>
                  <a:srgbClr val="000000"/>
                </a:solidFill>
                <a:latin typeface="Tahoma"/>
              </a:rPr>
              <a:t>i-1</a:t>
            </a:r>
            <a:r>
              <a:rPr lang="zh-CN" altLang="en-US" sz="2400" dirty="0" smtClean="0">
                <a:solidFill>
                  <a:srgbClr val="000000"/>
                </a:solidFill>
                <a:latin typeface="Times New Roman"/>
              </a:rPr>
              <a:t>，</a:t>
            </a:r>
          </a:p>
          <a:p>
            <a:pPr defTabSz="917966">
              <a:lnSpc>
                <a:spcPts val="1716"/>
              </a:lnSpc>
              <a:tabLst>
                <a:tab pos="165744" algn="l"/>
                <a:tab pos="573729" algn="l"/>
              </a:tabLst>
              <a:defRPr/>
            </a:pPr>
            <a:r>
              <a:rPr lang="zh-CN" altLang="en-US" sz="2400" dirty="0" smtClean="0">
                <a:solidFill>
                  <a:srgbClr val="000000"/>
                </a:solidFill>
                <a:latin typeface="Times New Roman"/>
              </a:rPr>
              <a:t>		</a:t>
            </a:r>
            <a:r>
              <a:rPr lang="en-US" altLang="zh-CN" sz="2100" dirty="0" smtClean="0">
                <a:solidFill>
                  <a:srgbClr val="000000"/>
                </a:solidFill>
                <a:latin typeface="Tahoma"/>
              </a:rPr>
              <a:t>n</a:t>
            </a:r>
            <a:r>
              <a:rPr lang="en-US" altLang="zh-CN" sz="2000" dirty="0" smtClean="0">
                <a:solidFill>
                  <a:srgbClr val="000000"/>
                </a:solidFill>
                <a:latin typeface="Tahoma"/>
              </a:rPr>
              <a:t>-1 </a:t>
            </a:r>
            <a:r>
              <a:rPr lang="en-US" altLang="zh-CN" sz="2000" dirty="0" smtClean="0">
                <a:solidFill>
                  <a:srgbClr val="000000"/>
                </a:solidFill>
                <a:latin typeface="楷体_GB2312"/>
                <a:ea typeface="楷体_GB2312"/>
              </a:rPr>
              <a:t>≥</a:t>
            </a:r>
            <a:r>
              <a:rPr lang="en-US" altLang="zh-CN" sz="2000" dirty="0" smtClean="0">
                <a:solidFill>
                  <a:srgbClr val="000000"/>
                </a:solidFill>
                <a:latin typeface="Symbol"/>
              </a:rPr>
              <a:t> </a:t>
            </a:r>
            <a:r>
              <a:rPr lang="en-US" altLang="zh-CN" sz="2100" dirty="0" smtClean="0">
                <a:solidFill>
                  <a:srgbClr val="000000"/>
                </a:solidFill>
                <a:latin typeface="Tahoma"/>
              </a:rPr>
              <a:t>I </a:t>
            </a:r>
            <a:r>
              <a:rPr lang="en-US" altLang="zh-CN" sz="2100" dirty="0" smtClean="0">
                <a:solidFill>
                  <a:srgbClr val="000000"/>
                </a:solidFill>
                <a:latin typeface="楷体_GB2312"/>
                <a:ea typeface="楷体_GB2312"/>
              </a:rPr>
              <a:t>≥</a:t>
            </a:r>
            <a:r>
              <a:rPr lang="en-US" altLang="zh-CN" sz="2000" dirty="0" smtClean="0">
                <a:solidFill>
                  <a:srgbClr val="000000"/>
                </a:solidFill>
                <a:latin typeface="Tahoma"/>
              </a:rPr>
              <a:t>1</a:t>
            </a:r>
          </a:p>
          <a:p>
            <a:pPr defTabSz="917966">
              <a:lnSpc>
                <a:spcPts val="3615"/>
              </a:lnSpc>
              <a:tabLst>
                <a:tab pos="165744" algn="l"/>
                <a:tab pos="573729" algn="l"/>
              </a:tabLst>
              <a:defRPr/>
            </a:pPr>
            <a:r>
              <a:rPr lang="en-US" altLang="zh-CN" sz="2000" dirty="0" smtClean="0">
                <a:solidFill>
                  <a:srgbClr val="000000"/>
                </a:solidFill>
                <a:latin typeface="Tahoma"/>
              </a:rPr>
              <a:t>		</a:t>
            </a:r>
            <a:r>
              <a:rPr lang="zh-CN" altLang="en-US" sz="2400" dirty="0" smtClean="0">
                <a:solidFill>
                  <a:srgbClr val="000000"/>
                </a:solidFill>
                <a:latin typeface="Times New Roman"/>
              </a:rPr>
              <a:t>直到商</a:t>
            </a:r>
            <a:r>
              <a:rPr lang="en-US" altLang="zh-CN" sz="2500" dirty="0" smtClean="0">
                <a:solidFill>
                  <a:srgbClr val="000000"/>
                </a:solidFill>
                <a:latin typeface="Tahoma"/>
              </a:rPr>
              <a:t>Q</a:t>
            </a:r>
            <a:r>
              <a:rPr lang="en-US" altLang="zh-CN" sz="1700" dirty="0" smtClean="0">
                <a:solidFill>
                  <a:srgbClr val="000000"/>
                </a:solidFill>
                <a:latin typeface="Tahoma"/>
              </a:rPr>
              <a:t>i+1 </a:t>
            </a:r>
            <a:r>
              <a:rPr lang="en-US" altLang="zh-CN" sz="2400" dirty="0" smtClean="0">
                <a:solidFill>
                  <a:srgbClr val="000000"/>
                </a:solidFill>
                <a:latin typeface="Tahoma"/>
              </a:rPr>
              <a:t>= 0</a:t>
            </a:r>
            <a:r>
              <a:rPr lang="zh-CN" altLang="en-US" sz="2400" dirty="0" smtClean="0">
                <a:solidFill>
                  <a:srgbClr val="000000"/>
                </a:solidFill>
                <a:latin typeface="Times New Roman"/>
              </a:rPr>
              <a:t>，</a:t>
            </a:r>
            <a:r>
              <a:rPr lang="en-US" altLang="zh-CN" sz="2400" dirty="0" smtClean="0">
                <a:solidFill>
                  <a:srgbClr val="000000"/>
                </a:solidFill>
                <a:latin typeface="Tahoma"/>
              </a:rPr>
              <a:t>(</a:t>
            </a:r>
            <a:r>
              <a:rPr lang="en-US" altLang="zh-CN" sz="2500" dirty="0" smtClean="0">
                <a:solidFill>
                  <a:srgbClr val="000000"/>
                </a:solidFill>
                <a:latin typeface="Tahoma"/>
              </a:rPr>
              <a:t>R</a:t>
            </a:r>
            <a:r>
              <a:rPr lang="en-US" altLang="zh-CN" sz="1700" dirty="0" smtClean="0">
                <a:solidFill>
                  <a:srgbClr val="000000"/>
                </a:solidFill>
                <a:latin typeface="Tahoma"/>
              </a:rPr>
              <a:t>i-1</a:t>
            </a:r>
            <a:r>
              <a:rPr lang="en-US" altLang="zh-CN" sz="2400" dirty="0" smtClean="0">
                <a:solidFill>
                  <a:srgbClr val="000000"/>
                </a:solidFill>
                <a:latin typeface="Times New Roman"/>
              </a:rPr>
              <a:t>…</a:t>
            </a:r>
            <a:r>
              <a:rPr lang="en-US" altLang="zh-CN" sz="2500" dirty="0" smtClean="0">
                <a:solidFill>
                  <a:srgbClr val="000000"/>
                </a:solidFill>
                <a:latin typeface="Tahoma"/>
              </a:rPr>
              <a:t>R</a:t>
            </a:r>
            <a:r>
              <a:rPr lang="en-US" altLang="zh-CN" sz="1600" dirty="0" smtClean="0">
                <a:solidFill>
                  <a:srgbClr val="000000"/>
                </a:solidFill>
                <a:latin typeface="Tahoma"/>
              </a:rPr>
              <a:t>0</a:t>
            </a:r>
            <a:r>
              <a:rPr lang="en-US" altLang="zh-CN" sz="2400" dirty="0" smtClean="0">
                <a:solidFill>
                  <a:srgbClr val="000000"/>
                </a:solidFill>
                <a:latin typeface="Tahoma"/>
              </a:rPr>
              <a:t>)</a:t>
            </a:r>
            <a:r>
              <a:rPr lang="en-US" altLang="zh-CN" sz="1700" dirty="0" smtClean="0">
                <a:solidFill>
                  <a:srgbClr val="000000"/>
                </a:solidFill>
                <a:latin typeface="Tahoma"/>
              </a:rPr>
              <a:t>B</a:t>
            </a:r>
            <a:r>
              <a:rPr lang="zh-CN" altLang="en-US" sz="2400" dirty="0" smtClean="0">
                <a:solidFill>
                  <a:srgbClr val="000000"/>
                </a:solidFill>
                <a:latin typeface="Times New Roman"/>
              </a:rPr>
              <a:t>为转换结果</a:t>
            </a:r>
          </a:p>
          <a:p>
            <a:pPr defTabSz="917966">
              <a:lnSpc>
                <a:spcPts val="3194"/>
              </a:lnSpc>
              <a:tabLst>
                <a:tab pos="165744" algn="l"/>
                <a:tab pos="573729"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小数部分：乘数取整法</a:t>
            </a:r>
          </a:p>
          <a:p>
            <a:pPr defTabSz="917966">
              <a:lnSpc>
                <a:spcPts val="3690"/>
              </a:lnSpc>
              <a:tabLst>
                <a:tab pos="165744" algn="l"/>
                <a:tab pos="573729" algn="l"/>
              </a:tabLst>
              <a:defRPr/>
            </a:pPr>
            <a:r>
              <a:rPr lang="zh-CN" altLang="en-US" sz="2800" dirty="0" smtClean="0">
                <a:solidFill>
                  <a:srgbClr val="000000"/>
                </a:solidFill>
                <a:latin typeface="Times New Roman"/>
              </a:rPr>
              <a:t>		</a:t>
            </a:r>
            <a:r>
              <a:rPr lang="zh-CN" altLang="en-US" sz="2400" dirty="0" smtClean="0">
                <a:solidFill>
                  <a:srgbClr val="000000"/>
                </a:solidFill>
                <a:latin typeface="Times New Roman"/>
              </a:rPr>
              <a:t>第</a:t>
            </a:r>
            <a:r>
              <a:rPr lang="en-US" altLang="zh-CN" sz="2400" dirty="0" smtClean="0">
                <a:solidFill>
                  <a:srgbClr val="000000"/>
                </a:solidFill>
                <a:latin typeface="Tahoma"/>
              </a:rPr>
              <a:t>1</a:t>
            </a:r>
            <a:r>
              <a:rPr lang="zh-CN" altLang="en-US" sz="2400" dirty="0" smtClean="0">
                <a:solidFill>
                  <a:srgbClr val="000000"/>
                </a:solidFill>
                <a:latin typeface="Times New Roman"/>
              </a:rPr>
              <a:t>步：数</a:t>
            </a:r>
            <a:r>
              <a:rPr lang="en-US" altLang="zh-CN" sz="2500" dirty="0" smtClean="0">
                <a:solidFill>
                  <a:srgbClr val="000000"/>
                </a:solidFill>
                <a:latin typeface="Tahoma"/>
              </a:rPr>
              <a:t>N</a:t>
            </a:r>
            <a:r>
              <a:rPr lang="zh-CN" altLang="en-US" sz="2500" dirty="0" smtClean="0">
                <a:solidFill>
                  <a:srgbClr val="000000"/>
                </a:solidFill>
                <a:latin typeface="Times New Roman"/>
              </a:rPr>
              <a:t>乘</a:t>
            </a:r>
            <a:r>
              <a:rPr lang="zh-CN" altLang="en-US" sz="2400" dirty="0" smtClean="0">
                <a:solidFill>
                  <a:srgbClr val="000000"/>
                </a:solidFill>
                <a:latin typeface="Times New Roman"/>
              </a:rPr>
              <a:t>以</a:t>
            </a:r>
            <a:r>
              <a:rPr lang="en-US" altLang="zh-CN" sz="2400" dirty="0" smtClean="0">
                <a:solidFill>
                  <a:srgbClr val="000000"/>
                </a:solidFill>
                <a:latin typeface="Tahoma"/>
              </a:rPr>
              <a:t>(</a:t>
            </a:r>
            <a:r>
              <a:rPr lang="en-US" altLang="zh-CN" sz="2500" dirty="0" smtClean="0">
                <a:solidFill>
                  <a:srgbClr val="000000"/>
                </a:solidFill>
                <a:latin typeface="Tahoma"/>
              </a:rPr>
              <a:t>B</a:t>
            </a:r>
            <a:r>
              <a:rPr lang="en-US" altLang="zh-CN" sz="2400" dirty="0" smtClean="0">
                <a:solidFill>
                  <a:srgbClr val="000000"/>
                </a:solidFill>
                <a:latin typeface="Tahoma"/>
              </a:rPr>
              <a:t>)</a:t>
            </a:r>
            <a:r>
              <a:rPr lang="en-US" altLang="zh-CN" sz="1600" dirty="0" smtClean="0">
                <a:solidFill>
                  <a:srgbClr val="000000"/>
                </a:solidFill>
                <a:latin typeface="Tahoma"/>
              </a:rPr>
              <a:t>A </a:t>
            </a:r>
            <a:r>
              <a:rPr lang="zh-CN" altLang="en-US" sz="2400" dirty="0" smtClean="0">
                <a:solidFill>
                  <a:srgbClr val="000000"/>
                </a:solidFill>
                <a:latin typeface="Times New Roman"/>
              </a:rPr>
              <a:t>，乘积小数部分</a:t>
            </a:r>
            <a:r>
              <a:rPr lang="en-US" altLang="zh-CN" sz="2500" dirty="0" smtClean="0">
                <a:solidFill>
                  <a:srgbClr val="000000"/>
                </a:solidFill>
                <a:latin typeface="Tahoma"/>
              </a:rPr>
              <a:t>F</a:t>
            </a:r>
            <a:r>
              <a:rPr lang="en-US" altLang="zh-CN" sz="1600" dirty="0" smtClean="0">
                <a:solidFill>
                  <a:srgbClr val="000000"/>
                </a:solidFill>
                <a:latin typeface="Tahoma"/>
              </a:rPr>
              <a:t>-2</a:t>
            </a:r>
            <a:r>
              <a:rPr lang="zh-CN" altLang="en-US" sz="2400" dirty="0" smtClean="0">
                <a:solidFill>
                  <a:srgbClr val="000000"/>
                </a:solidFill>
                <a:latin typeface="Times New Roman"/>
              </a:rPr>
              <a:t>和整数部分</a:t>
            </a:r>
            <a:r>
              <a:rPr lang="en-US" altLang="zh-CN" sz="2500" dirty="0" smtClean="0">
                <a:solidFill>
                  <a:srgbClr val="000000"/>
                </a:solidFill>
                <a:latin typeface="Tahoma"/>
              </a:rPr>
              <a:t>R</a:t>
            </a:r>
            <a:r>
              <a:rPr lang="en-US" altLang="zh-CN" sz="1600" dirty="0" smtClean="0">
                <a:solidFill>
                  <a:srgbClr val="000000"/>
                </a:solidFill>
                <a:latin typeface="Tahoma"/>
              </a:rPr>
              <a:t>-1</a:t>
            </a:r>
          </a:p>
          <a:p>
            <a:pPr defTabSz="917966">
              <a:lnSpc>
                <a:spcPts val="3193"/>
              </a:lnSpc>
              <a:tabLst>
                <a:tab pos="165744" algn="l"/>
                <a:tab pos="573729" algn="l"/>
              </a:tabLst>
              <a:defRPr/>
            </a:pPr>
            <a:r>
              <a:rPr lang="en-US" altLang="zh-CN" sz="1600" dirty="0" smtClean="0">
                <a:solidFill>
                  <a:srgbClr val="000000"/>
                </a:solidFill>
                <a:latin typeface="Tahoma"/>
              </a:rPr>
              <a:t>		</a:t>
            </a:r>
            <a:r>
              <a:rPr lang="zh-CN" altLang="en-US" sz="2400" dirty="0" smtClean="0">
                <a:solidFill>
                  <a:srgbClr val="000000"/>
                </a:solidFill>
                <a:latin typeface="Times New Roman"/>
              </a:rPr>
              <a:t>第</a:t>
            </a:r>
            <a:r>
              <a:rPr lang="en-US" altLang="zh-CN" sz="2400" dirty="0" smtClean="0">
                <a:solidFill>
                  <a:srgbClr val="000000"/>
                </a:solidFill>
                <a:latin typeface="Tahoma"/>
              </a:rPr>
              <a:t>2</a:t>
            </a:r>
            <a:r>
              <a:rPr lang="zh-CN" altLang="en-US" sz="2400" dirty="0" smtClean="0">
                <a:solidFill>
                  <a:srgbClr val="000000"/>
                </a:solidFill>
                <a:latin typeface="Times New Roman"/>
              </a:rPr>
              <a:t>到第</a:t>
            </a:r>
            <a:r>
              <a:rPr lang="en-US" altLang="zh-CN" sz="2500" dirty="0" smtClean="0">
                <a:solidFill>
                  <a:srgbClr val="000000"/>
                </a:solidFill>
                <a:latin typeface="Tahoma"/>
              </a:rPr>
              <a:t>m</a:t>
            </a:r>
            <a:r>
              <a:rPr lang="zh-CN" altLang="en-US" sz="2400" dirty="0" smtClean="0">
                <a:solidFill>
                  <a:srgbClr val="000000"/>
                </a:solidFill>
                <a:latin typeface="Times New Roman"/>
              </a:rPr>
              <a:t>部：数</a:t>
            </a:r>
            <a:r>
              <a:rPr lang="en-US" altLang="zh-CN" sz="2500" dirty="0" smtClean="0">
                <a:solidFill>
                  <a:srgbClr val="000000"/>
                </a:solidFill>
                <a:latin typeface="Tahoma"/>
              </a:rPr>
              <a:t>F</a:t>
            </a:r>
            <a:r>
              <a:rPr lang="en-US" altLang="zh-CN" sz="1600" dirty="0" smtClean="0">
                <a:solidFill>
                  <a:srgbClr val="000000"/>
                </a:solidFill>
                <a:latin typeface="Tahoma"/>
              </a:rPr>
              <a:t>-</a:t>
            </a:r>
            <a:r>
              <a:rPr lang="en-US" altLang="zh-CN" sz="1600" dirty="0" err="1" smtClean="0">
                <a:solidFill>
                  <a:srgbClr val="000000"/>
                </a:solidFill>
                <a:latin typeface="Tahoma"/>
              </a:rPr>
              <a:t>i</a:t>
            </a:r>
            <a:r>
              <a:rPr lang="zh-CN" altLang="en-US" sz="2400" dirty="0" smtClean="0">
                <a:solidFill>
                  <a:srgbClr val="000000"/>
                </a:solidFill>
                <a:latin typeface="Times New Roman"/>
              </a:rPr>
              <a:t>乘以</a:t>
            </a:r>
            <a:r>
              <a:rPr lang="en-US" altLang="zh-CN" sz="2400" dirty="0" smtClean="0">
                <a:solidFill>
                  <a:srgbClr val="000000"/>
                </a:solidFill>
                <a:latin typeface="Tahoma"/>
              </a:rPr>
              <a:t>(</a:t>
            </a:r>
            <a:r>
              <a:rPr lang="en-US" altLang="zh-CN" sz="2500" dirty="0" smtClean="0">
                <a:solidFill>
                  <a:srgbClr val="000000"/>
                </a:solidFill>
                <a:latin typeface="Tahoma"/>
              </a:rPr>
              <a:t>B</a:t>
            </a:r>
            <a:r>
              <a:rPr lang="en-US" altLang="zh-CN" sz="2400" dirty="0" smtClean="0">
                <a:solidFill>
                  <a:srgbClr val="000000"/>
                </a:solidFill>
                <a:latin typeface="Tahoma"/>
              </a:rPr>
              <a:t>)</a:t>
            </a:r>
            <a:r>
              <a:rPr lang="en-US" altLang="zh-CN" sz="1600" dirty="0" smtClean="0">
                <a:solidFill>
                  <a:srgbClr val="000000"/>
                </a:solidFill>
                <a:latin typeface="Tahoma"/>
              </a:rPr>
              <a:t>A </a:t>
            </a:r>
            <a:r>
              <a:rPr lang="zh-CN" altLang="en-US" sz="2400" dirty="0" smtClean="0">
                <a:solidFill>
                  <a:srgbClr val="000000"/>
                </a:solidFill>
                <a:latin typeface="Times New Roman"/>
              </a:rPr>
              <a:t>，乘积小数部分</a:t>
            </a:r>
            <a:r>
              <a:rPr lang="en-US" altLang="zh-CN" sz="2500" dirty="0" smtClean="0">
                <a:solidFill>
                  <a:srgbClr val="000000"/>
                </a:solidFill>
                <a:latin typeface="Tahoma"/>
              </a:rPr>
              <a:t>F</a:t>
            </a:r>
            <a:r>
              <a:rPr lang="en-US" altLang="zh-CN" sz="1700" dirty="0" smtClean="0">
                <a:solidFill>
                  <a:srgbClr val="000000"/>
                </a:solidFill>
                <a:latin typeface="Tahoma"/>
              </a:rPr>
              <a:t>i-1</a:t>
            </a:r>
            <a:r>
              <a:rPr lang="zh-CN" altLang="en-US" sz="2400" dirty="0" smtClean="0">
                <a:solidFill>
                  <a:srgbClr val="000000"/>
                </a:solidFill>
                <a:latin typeface="Times New Roman"/>
              </a:rPr>
              <a:t>和整数</a:t>
            </a:r>
          </a:p>
          <a:p>
            <a:pPr defTabSz="917966">
              <a:lnSpc>
                <a:spcPts val="2596"/>
              </a:lnSpc>
              <a:tabLst>
                <a:tab pos="165744" algn="l"/>
                <a:tab pos="573729" algn="l"/>
              </a:tabLst>
              <a:defRPr/>
            </a:pPr>
            <a:r>
              <a:rPr lang="zh-CN" altLang="en-US" sz="2400" dirty="0" smtClean="0">
                <a:solidFill>
                  <a:srgbClr val="000000"/>
                </a:solidFill>
                <a:latin typeface="Times New Roman"/>
              </a:rPr>
              <a:t>		部分</a:t>
            </a:r>
            <a:r>
              <a:rPr lang="en-US" altLang="zh-CN" sz="2500" dirty="0" err="1" smtClean="0">
                <a:solidFill>
                  <a:srgbClr val="000000"/>
                </a:solidFill>
                <a:latin typeface="Tahoma"/>
              </a:rPr>
              <a:t>R</a:t>
            </a:r>
            <a:r>
              <a:rPr lang="en-US" altLang="zh-CN" sz="1700" dirty="0" err="1" smtClean="0">
                <a:solidFill>
                  <a:srgbClr val="000000"/>
                </a:solidFill>
                <a:latin typeface="Tahoma"/>
              </a:rPr>
              <a:t>i</a:t>
            </a:r>
            <a:r>
              <a:rPr lang="zh-CN" altLang="en-US" sz="1700" dirty="0" smtClean="0">
                <a:solidFill>
                  <a:srgbClr val="000000"/>
                </a:solidFill>
                <a:latin typeface="Times New Roman"/>
              </a:rPr>
              <a:t>，</a:t>
            </a:r>
            <a:r>
              <a:rPr lang="en-US" altLang="zh-CN" sz="2400" dirty="0" smtClean="0">
                <a:solidFill>
                  <a:srgbClr val="000000"/>
                </a:solidFill>
                <a:latin typeface="Tahoma"/>
              </a:rPr>
              <a:t>-2 </a:t>
            </a:r>
            <a:r>
              <a:rPr lang="en-US" altLang="zh-CN" sz="2400" dirty="0" smtClean="0">
                <a:solidFill>
                  <a:srgbClr val="000000"/>
                </a:solidFill>
                <a:latin typeface="楷体_GB2312"/>
                <a:ea typeface="楷体_GB2312"/>
              </a:rPr>
              <a:t>≥ </a:t>
            </a:r>
            <a:r>
              <a:rPr lang="en-US" altLang="zh-CN" sz="2100" dirty="0" smtClean="0">
                <a:solidFill>
                  <a:srgbClr val="000000"/>
                </a:solidFill>
                <a:latin typeface="Tahoma"/>
              </a:rPr>
              <a:t>I </a:t>
            </a:r>
            <a:r>
              <a:rPr lang="en-US" altLang="zh-CN" sz="2100" dirty="0" smtClean="0">
                <a:solidFill>
                  <a:srgbClr val="000000"/>
                </a:solidFill>
                <a:latin typeface="楷体_GB2312"/>
                <a:ea typeface="楷体_GB2312"/>
              </a:rPr>
              <a:t>≥</a:t>
            </a:r>
            <a:r>
              <a:rPr lang="en-US" altLang="zh-CN" sz="2000" dirty="0" smtClean="0">
                <a:solidFill>
                  <a:srgbClr val="000000"/>
                </a:solidFill>
                <a:latin typeface="Tahoma"/>
              </a:rPr>
              <a:t>-m</a:t>
            </a:r>
          </a:p>
          <a:p>
            <a:pPr defTabSz="917966">
              <a:lnSpc>
                <a:spcPts val="3162"/>
              </a:lnSpc>
              <a:tabLst>
                <a:tab pos="165744" algn="l"/>
                <a:tab pos="573729" algn="l"/>
              </a:tabLst>
              <a:defRPr/>
            </a:pPr>
            <a:r>
              <a:rPr lang="en-US" altLang="zh-CN" sz="2000" dirty="0" smtClean="0">
                <a:solidFill>
                  <a:srgbClr val="000000"/>
                </a:solidFill>
                <a:latin typeface="Tahoma"/>
              </a:rPr>
              <a:t>		</a:t>
            </a:r>
            <a:r>
              <a:rPr lang="zh-CN" altLang="en-US" sz="2400" dirty="0" smtClean="0">
                <a:solidFill>
                  <a:srgbClr val="000000"/>
                </a:solidFill>
                <a:latin typeface="Times New Roman"/>
              </a:rPr>
              <a:t>直到</a:t>
            </a:r>
            <a:r>
              <a:rPr lang="en-US" altLang="zh-CN" sz="2500" dirty="0" err="1" smtClean="0">
                <a:solidFill>
                  <a:srgbClr val="000000"/>
                </a:solidFill>
                <a:latin typeface="Tahoma"/>
              </a:rPr>
              <a:t>F</a:t>
            </a:r>
            <a:r>
              <a:rPr lang="en-US" altLang="zh-CN" sz="1700" dirty="0" err="1" smtClean="0">
                <a:solidFill>
                  <a:srgbClr val="000000"/>
                </a:solidFill>
                <a:latin typeface="Tahoma"/>
              </a:rPr>
              <a:t>i</a:t>
            </a:r>
            <a:r>
              <a:rPr lang="en-US" altLang="zh-CN" sz="1700" dirty="0" smtClean="0">
                <a:solidFill>
                  <a:srgbClr val="000000"/>
                </a:solidFill>
                <a:latin typeface="Tahoma"/>
              </a:rPr>
              <a:t> </a:t>
            </a:r>
            <a:r>
              <a:rPr lang="en-US" altLang="zh-CN" sz="2400" dirty="0" smtClean="0">
                <a:solidFill>
                  <a:srgbClr val="000000"/>
                </a:solidFill>
                <a:latin typeface="Tahoma"/>
              </a:rPr>
              <a:t>= 0</a:t>
            </a:r>
            <a:r>
              <a:rPr lang="zh-CN" altLang="en-US" sz="2400" dirty="0" smtClean="0">
                <a:solidFill>
                  <a:srgbClr val="000000"/>
                </a:solidFill>
                <a:latin typeface="Times New Roman"/>
              </a:rPr>
              <a:t>，</a:t>
            </a:r>
            <a:r>
              <a:rPr lang="en-US" altLang="zh-CN" sz="2400" dirty="0" smtClean="0">
                <a:solidFill>
                  <a:srgbClr val="000000"/>
                </a:solidFill>
                <a:latin typeface="Tahoma"/>
              </a:rPr>
              <a:t>(</a:t>
            </a:r>
            <a:r>
              <a:rPr lang="en-US" altLang="zh-CN" sz="2500" dirty="0" smtClean="0">
                <a:solidFill>
                  <a:srgbClr val="000000"/>
                </a:solidFill>
                <a:latin typeface="Tahoma"/>
              </a:rPr>
              <a:t>R</a:t>
            </a:r>
            <a:r>
              <a:rPr lang="en-US" altLang="zh-CN" sz="1600" dirty="0" smtClean="0">
                <a:solidFill>
                  <a:srgbClr val="000000"/>
                </a:solidFill>
                <a:latin typeface="Tahoma"/>
              </a:rPr>
              <a:t>-1</a:t>
            </a:r>
            <a:r>
              <a:rPr lang="en-US" altLang="zh-CN" sz="2400" dirty="0" smtClean="0">
                <a:solidFill>
                  <a:srgbClr val="000000"/>
                </a:solidFill>
                <a:latin typeface="Times New Roman"/>
              </a:rPr>
              <a:t>…</a:t>
            </a:r>
            <a:r>
              <a:rPr lang="en-US" altLang="zh-CN" sz="2500" dirty="0" smtClean="0">
                <a:solidFill>
                  <a:srgbClr val="000000"/>
                </a:solidFill>
                <a:latin typeface="Tahoma"/>
              </a:rPr>
              <a:t>R</a:t>
            </a:r>
            <a:r>
              <a:rPr lang="en-US" altLang="zh-CN" sz="1700" dirty="0" smtClean="0">
                <a:solidFill>
                  <a:srgbClr val="000000"/>
                </a:solidFill>
                <a:latin typeface="Tahoma"/>
              </a:rPr>
              <a:t>-m</a:t>
            </a:r>
            <a:r>
              <a:rPr lang="en-US" altLang="zh-CN" sz="2400" dirty="0" smtClean="0">
                <a:solidFill>
                  <a:srgbClr val="000000"/>
                </a:solidFill>
                <a:latin typeface="Tahoma"/>
              </a:rPr>
              <a:t>)</a:t>
            </a:r>
            <a:r>
              <a:rPr lang="en-US" altLang="zh-CN" sz="1700" dirty="0" smtClean="0">
                <a:solidFill>
                  <a:srgbClr val="000000"/>
                </a:solidFill>
                <a:latin typeface="Tahoma"/>
              </a:rPr>
              <a:t>B</a:t>
            </a:r>
            <a:r>
              <a:rPr lang="zh-CN" altLang="en-US" sz="2400" dirty="0" smtClean="0">
                <a:solidFill>
                  <a:srgbClr val="000000"/>
                </a:solidFill>
                <a:latin typeface="Times New Roman"/>
              </a:rPr>
              <a:t>为转换结果</a:t>
            </a:r>
          </a:p>
          <a:p>
            <a:pPr defTabSz="917966">
              <a:lnSpc>
                <a:spcPts val="3194"/>
              </a:lnSpc>
              <a:tabLst>
                <a:tab pos="165744" algn="l"/>
                <a:tab pos="573729" algn="l"/>
              </a:tabLst>
              <a:defRPr/>
            </a:pPr>
            <a:r>
              <a:rPr lang="zh-CN" altLang="en-US" sz="2400" dirty="0" smtClean="0">
                <a:solidFill>
                  <a:srgbClr val="000000"/>
                </a:solidFill>
                <a:latin typeface="Times New Roman"/>
              </a:rPr>
              <a:t>	</a:t>
            </a:r>
            <a:r>
              <a:rPr lang="zh-CN" altLang="en-US" sz="2800" dirty="0" smtClean="0">
                <a:solidFill>
                  <a:srgbClr val="000000"/>
                </a:solidFill>
                <a:latin typeface="Times New Roman"/>
              </a:rPr>
              <a:t>最终结果将两部分合并在一起，用小数点隔开</a:t>
            </a:r>
            <a:endParaRPr lang="zh-CN" altLang="en-US" sz="2800" dirty="0">
              <a:solidFill>
                <a:srgbClr val="000000"/>
              </a:solidFill>
              <a:latin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5F.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20</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1233682" y="582369"/>
            <a:ext cx="6719216" cy="4655335"/>
          </a:xfrm>
          <a:prstGeom prst="rect">
            <a:avLst/>
          </a:prstGeom>
          <a:noFill/>
        </p:spPr>
        <p:txBody>
          <a:bodyPr vert="horz" wrap="none" lIns="0" tIns="0" rIns="0" bIns="0" rtlCol="0">
            <a:spAutoFit/>
          </a:bodyPr>
          <a:lstStyle/>
          <a:p>
            <a:pPr defTabSz="917966">
              <a:lnSpc>
                <a:spcPts val="4411"/>
              </a:lnSpc>
              <a:tabLst>
                <a:tab pos="382486" algn="l"/>
                <a:tab pos="777721" algn="l"/>
              </a:tabLst>
              <a:defRPr/>
            </a:pPr>
            <a:r>
              <a:rPr lang="zh-CN" altLang="en-US" sz="4400" dirty="0" smtClean="0">
                <a:solidFill>
                  <a:srgbClr val="33339A"/>
                </a:solidFill>
                <a:latin typeface="Times New Roman"/>
              </a:rPr>
              <a:t>通用的转换算法</a:t>
            </a: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1004"/>
              </a:lnSpc>
              <a:tabLst>
                <a:tab pos="382486" algn="l"/>
                <a:tab pos="777721" algn="l"/>
              </a:tabLst>
              <a:defRPr/>
            </a:pPr>
            <a:endParaRPr lang="zh-CN" altLang="en-US" sz="4400" dirty="0" smtClean="0">
              <a:solidFill>
                <a:srgbClr val="33339A"/>
              </a:solidFill>
              <a:latin typeface="Times New Roman"/>
            </a:endParaRPr>
          </a:p>
          <a:p>
            <a:pPr defTabSz="917966">
              <a:lnSpc>
                <a:spcPts val="4511"/>
              </a:lnSpc>
              <a:tabLst>
                <a:tab pos="382486" algn="l"/>
                <a:tab pos="777721"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命题：将一个</a:t>
            </a:r>
            <a:r>
              <a:rPr lang="en-US" altLang="zh-CN" sz="3200" dirty="0" smtClean="0">
                <a:solidFill>
                  <a:srgbClr val="000000"/>
                </a:solidFill>
                <a:latin typeface="Tahoma"/>
              </a:rPr>
              <a:t>A</a:t>
            </a:r>
            <a:r>
              <a:rPr lang="zh-CN" altLang="en-US" sz="3200" dirty="0" smtClean="0">
                <a:solidFill>
                  <a:srgbClr val="000000"/>
                </a:solidFill>
                <a:latin typeface="Times New Roman"/>
              </a:rPr>
              <a:t>进制数转换为</a:t>
            </a:r>
            <a:r>
              <a:rPr lang="en-US" altLang="zh-CN" sz="3200" dirty="0" smtClean="0">
                <a:solidFill>
                  <a:srgbClr val="000000"/>
                </a:solidFill>
                <a:latin typeface="Tahoma"/>
              </a:rPr>
              <a:t>B</a:t>
            </a:r>
            <a:r>
              <a:rPr lang="zh-CN" altLang="en-US" sz="3200" dirty="0" smtClean="0">
                <a:solidFill>
                  <a:srgbClr val="000000"/>
                </a:solidFill>
                <a:latin typeface="Times New Roman"/>
              </a:rPr>
              <a:t>进制</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525"/>
              </a:lnSpc>
              <a:tabLst>
                <a:tab pos="382486" algn="l"/>
                <a:tab pos="777721" algn="l"/>
              </a:tabLst>
              <a:defRPr/>
            </a:pPr>
            <a:r>
              <a:rPr lang="zh-CN" altLang="en-US" sz="3200" dirty="0" smtClean="0">
                <a:solidFill>
                  <a:srgbClr val="000000"/>
                </a:solidFill>
                <a:latin typeface="Times New Roman"/>
              </a:rPr>
              <a:t>	算法一：</a:t>
            </a:r>
          </a:p>
          <a:p>
            <a:pPr defTabSz="917966">
              <a:lnSpc>
                <a:spcPts val="1004"/>
              </a:lnSpc>
              <a:tabLst>
                <a:tab pos="382486" algn="l"/>
                <a:tab pos="777721" algn="l"/>
              </a:tabLst>
              <a:defRPr/>
            </a:pPr>
            <a:endParaRPr lang="zh-CN" altLang="en-US" sz="3200" dirty="0" smtClean="0">
              <a:solidFill>
                <a:srgbClr val="000000"/>
              </a:solidFill>
              <a:latin typeface="Times New Roman"/>
            </a:endParaRPr>
          </a:p>
          <a:p>
            <a:pPr defTabSz="917966">
              <a:lnSpc>
                <a:spcPts val="3061"/>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采用逐步代入法；</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050"/>
              </a:lnSpc>
              <a:tabLst>
                <a:tab pos="382486" algn="l"/>
                <a:tab pos="777721" algn="l"/>
              </a:tabLst>
              <a:defRPr/>
            </a:pPr>
            <a:r>
              <a:rPr lang="zh-CN" altLang="en-US" sz="2800" dirty="0" smtClean="0">
                <a:solidFill>
                  <a:srgbClr val="000000"/>
                </a:solidFill>
                <a:latin typeface="Times New Roman"/>
              </a:rPr>
              <a:t>		采用除数取余法和乘数取整法；</a:t>
            </a:r>
          </a:p>
          <a:p>
            <a:pPr defTabSz="917966">
              <a:lnSpc>
                <a:spcPts val="1004"/>
              </a:lnSpc>
              <a:tabLst>
                <a:tab pos="382486" algn="l"/>
                <a:tab pos="777721" algn="l"/>
              </a:tabLst>
              <a:defRPr/>
            </a:pPr>
            <a:endParaRPr lang="zh-CN" altLang="en-US" sz="2800" dirty="0" smtClean="0">
              <a:solidFill>
                <a:srgbClr val="000000"/>
              </a:solidFill>
              <a:latin typeface="Times New Roman"/>
            </a:endParaRPr>
          </a:p>
          <a:p>
            <a:pPr defTabSz="917966">
              <a:lnSpc>
                <a:spcPts val="3599"/>
              </a:lnSpc>
              <a:tabLst>
                <a:tab pos="382486" algn="l"/>
                <a:tab pos="777721" algn="l"/>
              </a:tabLst>
              <a:defRPr/>
            </a:pPr>
            <a:r>
              <a:rPr lang="zh-CN" altLang="en-US" sz="2800" dirty="0" smtClean="0">
                <a:solidFill>
                  <a:srgbClr val="000000"/>
                </a:solidFill>
                <a:latin typeface="Times New Roman"/>
              </a:rPr>
              <a:t>	</a:t>
            </a:r>
            <a:r>
              <a:rPr lang="zh-CN" altLang="en-US" sz="3200" dirty="0" smtClean="0">
                <a:solidFill>
                  <a:srgbClr val="000000"/>
                </a:solidFill>
                <a:latin typeface="Times New Roman"/>
              </a:rPr>
              <a:t>算法二：</a:t>
            </a:r>
          </a:p>
          <a:p>
            <a:pPr defTabSz="917966">
              <a:lnSpc>
                <a:spcPts val="4147"/>
              </a:lnSpc>
              <a:tabLst>
                <a:tab pos="382486" algn="l"/>
                <a:tab pos="777721" algn="l"/>
              </a:tabLst>
              <a:defRPr/>
            </a:pPr>
            <a:r>
              <a:rPr lang="zh-CN" altLang="en-US" sz="3200" dirty="0" smtClean="0">
                <a:solidFill>
                  <a:srgbClr val="000000"/>
                </a:solidFill>
                <a:latin typeface="Times New Roman"/>
              </a:rPr>
              <a:t>		</a:t>
            </a:r>
            <a:r>
              <a:rPr lang="zh-CN" altLang="en-US" sz="2800" dirty="0" smtClean="0">
                <a:solidFill>
                  <a:srgbClr val="000000"/>
                </a:solidFill>
                <a:latin typeface="Times New Roman"/>
              </a:rPr>
              <a:t>先将</a:t>
            </a:r>
            <a:r>
              <a:rPr lang="en-US" altLang="zh-CN" sz="2800" dirty="0" smtClean="0">
                <a:solidFill>
                  <a:srgbClr val="000000"/>
                </a:solidFill>
                <a:latin typeface="Tahoma"/>
              </a:rPr>
              <a:t>A</a:t>
            </a:r>
            <a:r>
              <a:rPr lang="zh-CN" altLang="en-US" sz="2800" dirty="0" smtClean="0">
                <a:solidFill>
                  <a:srgbClr val="000000"/>
                </a:solidFill>
                <a:latin typeface="Times New Roman"/>
              </a:rPr>
              <a:t>进制数转换成十进制数；</a:t>
            </a:r>
          </a:p>
          <a:p>
            <a:pPr defTabSz="917966">
              <a:lnSpc>
                <a:spcPts val="4054"/>
              </a:lnSpc>
              <a:tabLst>
                <a:tab pos="382486" algn="l"/>
                <a:tab pos="777721" algn="l"/>
              </a:tabLst>
              <a:defRPr/>
            </a:pPr>
            <a:r>
              <a:rPr lang="zh-CN" altLang="en-US" sz="2800" dirty="0" smtClean="0">
                <a:solidFill>
                  <a:srgbClr val="000000"/>
                </a:solidFill>
                <a:latin typeface="Times New Roman"/>
              </a:rPr>
              <a:t>		再将十进制数转换成</a:t>
            </a:r>
            <a:r>
              <a:rPr lang="en-US" altLang="zh-CN" sz="2800" dirty="0" smtClean="0">
                <a:solidFill>
                  <a:srgbClr val="000000"/>
                </a:solidFill>
                <a:latin typeface="Tahoma"/>
              </a:rPr>
              <a:t>B</a:t>
            </a:r>
            <a:r>
              <a:rPr lang="zh-CN" altLang="en-US" sz="2800" dirty="0" smtClean="0">
                <a:solidFill>
                  <a:srgbClr val="000000"/>
                </a:solidFill>
                <a:latin typeface="Times New Roman"/>
              </a:rPr>
              <a:t>进制数。</a:t>
            </a:r>
            <a:endParaRPr lang="zh-CN" altLang="en-US" sz="2800" dirty="0">
              <a:solidFill>
                <a:srgbClr val="000000"/>
              </a:solidFill>
              <a:latin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934389" y="3884667"/>
            <a:ext cx="512727" cy="228346"/>
          </a:xfrm>
          <a:custGeom>
            <a:avLst/>
            <a:gdLst/>
            <a:ahLst/>
            <a:cxnLst/>
            <a:rect l="0" t="0" r="0" b="0"/>
            <a:pathLst>
              <a:path w="511303" h="227077">
                <a:moveTo>
                  <a:pt x="0" y="0"/>
                </a:moveTo>
                <a:lnTo>
                  <a:pt x="0" y="227076"/>
                </a:lnTo>
                <a:lnTo>
                  <a:pt x="511302" y="227076"/>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6" name="任意多边形 5"/>
          <p:cNvSpPr/>
          <p:nvPr/>
        </p:nvSpPr>
        <p:spPr>
          <a:xfrm>
            <a:off x="2104788" y="4198067"/>
            <a:ext cx="342328" cy="199227"/>
          </a:xfrm>
          <a:custGeom>
            <a:avLst/>
            <a:gdLst/>
            <a:ahLst/>
            <a:cxnLst/>
            <a:rect l="0" t="0" r="0" b="0"/>
            <a:pathLst>
              <a:path w="341377" h="198120">
                <a:moveTo>
                  <a:pt x="0" y="0"/>
                </a:moveTo>
                <a:lnTo>
                  <a:pt x="0" y="198119"/>
                </a:lnTo>
                <a:lnTo>
                  <a:pt x="341376" y="198119"/>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7" name="任意多边形 6"/>
          <p:cNvSpPr/>
          <p:nvPr/>
        </p:nvSpPr>
        <p:spPr>
          <a:xfrm>
            <a:off x="2218642" y="4454762"/>
            <a:ext cx="228474" cy="170110"/>
          </a:xfrm>
          <a:custGeom>
            <a:avLst/>
            <a:gdLst/>
            <a:ahLst/>
            <a:cxnLst/>
            <a:rect l="0" t="0" r="0" b="0"/>
            <a:pathLst>
              <a:path w="227839" h="169165">
                <a:moveTo>
                  <a:pt x="0" y="0"/>
                </a:moveTo>
                <a:lnTo>
                  <a:pt x="0" y="169164"/>
                </a:lnTo>
                <a:lnTo>
                  <a:pt x="227838" y="169164"/>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8" name="任意多边形 7"/>
          <p:cNvSpPr/>
          <p:nvPr/>
        </p:nvSpPr>
        <p:spPr>
          <a:xfrm>
            <a:off x="2989642" y="3955928"/>
            <a:ext cx="1" cy="727180"/>
          </a:xfrm>
          <a:custGeom>
            <a:avLst/>
            <a:gdLst/>
            <a:ahLst/>
            <a:cxnLst/>
            <a:rect l="0" t="0" r="0" b="0"/>
            <a:pathLst>
              <a:path w="1" h="723140">
                <a:moveTo>
                  <a:pt x="0" y="0"/>
                </a:moveTo>
                <a:lnTo>
                  <a:pt x="0" y="723139"/>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9" name="任意多边形 8"/>
          <p:cNvSpPr/>
          <p:nvPr/>
        </p:nvSpPr>
        <p:spPr>
          <a:xfrm>
            <a:off x="2948380" y="3884666"/>
            <a:ext cx="81762" cy="81992"/>
          </a:xfrm>
          <a:custGeom>
            <a:avLst/>
            <a:gdLst/>
            <a:ahLst/>
            <a:cxnLst/>
            <a:rect l="0" t="0" r="0" b="0"/>
            <a:pathLst>
              <a:path w="81535" h="81536">
                <a:moveTo>
                  <a:pt x="0" y="81535"/>
                </a:moveTo>
                <a:lnTo>
                  <a:pt x="41148" y="0"/>
                </a:lnTo>
                <a:lnTo>
                  <a:pt x="81534" y="81535"/>
                </a:lnTo>
                <a:close/>
              </a:path>
            </a:pathLst>
          </a:custGeom>
          <a:solidFill>
            <a:srgbClr val="000000"/>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10" name="任意多边形 9"/>
          <p:cNvSpPr/>
          <p:nvPr/>
        </p:nvSpPr>
        <p:spPr>
          <a:xfrm>
            <a:off x="4723436" y="3884667"/>
            <a:ext cx="513492" cy="228346"/>
          </a:xfrm>
          <a:custGeom>
            <a:avLst/>
            <a:gdLst/>
            <a:ahLst/>
            <a:cxnLst/>
            <a:rect l="0" t="0" r="0" b="0"/>
            <a:pathLst>
              <a:path w="512066" h="227077">
                <a:moveTo>
                  <a:pt x="0" y="0"/>
                </a:moveTo>
                <a:lnTo>
                  <a:pt x="0" y="227076"/>
                </a:lnTo>
                <a:lnTo>
                  <a:pt x="512065" y="227076"/>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1" name="任意多边形 10"/>
          <p:cNvSpPr/>
          <p:nvPr/>
        </p:nvSpPr>
        <p:spPr>
          <a:xfrm>
            <a:off x="4893837" y="4198067"/>
            <a:ext cx="343092" cy="199227"/>
          </a:xfrm>
          <a:custGeom>
            <a:avLst/>
            <a:gdLst/>
            <a:ahLst/>
            <a:cxnLst/>
            <a:rect l="0" t="0" r="0" b="0"/>
            <a:pathLst>
              <a:path w="342139" h="198120">
                <a:moveTo>
                  <a:pt x="0" y="0"/>
                </a:moveTo>
                <a:lnTo>
                  <a:pt x="0" y="198119"/>
                </a:lnTo>
                <a:lnTo>
                  <a:pt x="342138" y="198119"/>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2" name="任意多边形 11"/>
          <p:cNvSpPr/>
          <p:nvPr/>
        </p:nvSpPr>
        <p:spPr>
          <a:xfrm>
            <a:off x="5008455" y="4454762"/>
            <a:ext cx="228474" cy="170110"/>
          </a:xfrm>
          <a:custGeom>
            <a:avLst/>
            <a:gdLst/>
            <a:ahLst/>
            <a:cxnLst/>
            <a:rect l="0" t="0" r="0" b="0"/>
            <a:pathLst>
              <a:path w="227839" h="169165">
                <a:moveTo>
                  <a:pt x="0" y="0"/>
                </a:moveTo>
                <a:lnTo>
                  <a:pt x="0" y="169164"/>
                </a:lnTo>
                <a:lnTo>
                  <a:pt x="227838" y="169164"/>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3" name="任意多边形 12"/>
          <p:cNvSpPr/>
          <p:nvPr/>
        </p:nvSpPr>
        <p:spPr>
          <a:xfrm>
            <a:off x="5778677" y="3955928"/>
            <a:ext cx="1" cy="727180"/>
          </a:xfrm>
          <a:custGeom>
            <a:avLst/>
            <a:gdLst/>
            <a:ahLst/>
            <a:cxnLst/>
            <a:rect l="0" t="0" r="0" b="0"/>
            <a:pathLst>
              <a:path w="1" h="723140">
                <a:moveTo>
                  <a:pt x="0" y="0"/>
                </a:moveTo>
                <a:lnTo>
                  <a:pt x="0" y="723139"/>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4" name="任意多边形 13"/>
          <p:cNvSpPr/>
          <p:nvPr/>
        </p:nvSpPr>
        <p:spPr>
          <a:xfrm>
            <a:off x="5737414" y="3884666"/>
            <a:ext cx="82525" cy="81992"/>
          </a:xfrm>
          <a:custGeom>
            <a:avLst/>
            <a:gdLst/>
            <a:ahLst/>
            <a:cxnLst/>
            <a:rect l="0" t="0" r="0" b="0"/>
            <a:pathLst>
              <a:path w="82296" h="81536">
                <a:moveTo>
                  <a:pt x="0" y="81535"/>
                </a:moveTo>
                <a:lnTo>
                  <a:pt x="41148" y="0"/>
                </a:lnTo>
                <a:lnTo>
                  <a:pt x="82295" y="81535"/>
                </a:lnTo>
                <a:close/>
              </a:path>
            </a:pathLst>
          </a:custGeom>
          <a:solidFill>
            <a:srgbClr val="000000"/>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pic>
        <p:nvPicPr>
          <p:cNvPr id="15" name="图片 14" descr="ws_260.tmp"/>
          <p:cNvPicPr>
            <a:picLocks/>
          </p:cNvPicPr>
          <p:nvPr/>
        </p:nvPicPr>
        <p:blipFill>
          <a:blip r:embed="rId2"/>
          <a:stretch>
            <a:fillRect/>
          </a:stretch>
        </p:blipFill>
        <p:spPr>
          <a:xfrm>
            <a:off x="101883" y="523609"/>
            <a:ext cx="8596379" cy="932279"/>
          </a:xfrm>
          <a:prstGeom prst="rect">
            <a:avLst/>
          </a:prstGeom>
        </p:spPr>
      </p:pic>
      <p:sp>
        <p:nvSpPr>
          <p:cNvPr id="16" name="TextBox 1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21</a:t>
            </a:r>
            <a:endParaRPr lang="zh-CN" altLang="en-US" sz="1400" dirty="0">
              <a:solidFill>
                <a:srgbClr val="000000"/>
              </a:solidFill>
              <a:latin typeface="Tahoma"/>
            </a:endParaRPr>
          </a:p>
        </p:txBody>
      </p:sp>
      <p:sp>
        <p:nvSpPr>
          <p:cNvPr id="17" name="TextBox 1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18" name="TextBox 17"/>
          <p:cNvSpPr txBox="1"/>
          <p:nvPr/>
        </p:nvSpPr>
        <p:spPr>
          <a:xfrm>
            <a:off x="1233682" y="484019"/>
            <a:ext cx="5431635" cy="2682299"/>
          </a:xfrm>
          <a:prstGeom prst="rect">
            <a:avLst/>
          </a:prstGeom>
          <a:noFill/>
        </p:spPr>
        <p:txBody>
          <a:bodyPr vert="horz" wrap="none" lIns="0" tIns="0" rIns="0" bIns="0" rtlCol="0">
            <a:spAutoFit/>
          </a:bodyPr>
          <a:lstStyle/>
          <a:p>
            <a:pPr defTabSz="917966">
              <a:lnSpc>
                <a:spcPts val="5325"/>
              </a:lnSpc>
              <a:tabLst>
                <a:tab pos="382486" algn="l"/>
              </a:tabLst>
              <a:defRPr/>
            </a:pPr>
            <a:r>
              <a:rPr lang="zh-CN" altLang="en-US" sz="4400" dirty="0" smtClean="0">
                <a:solidFill>
                  <a:srgbClr val="33339A"/>
                </a:solidFill>
                <a:latin typeface="Times New Roman"/>
              </a:rPr>
              <a:t>十进制向</a:t>
            </a:r>
            <a:r>
              <a:rPr lang="en-US" altLang="zh-CN" sz="4400" dirty="0" smtClean="0">
                <a:solidFill>
                  <a:srgbClr val="33339A"/>
                </a:solidFill>
                <a:latin typeface="Tahoma"/>
              </a:rPr>
              <a:t>A</a:t>
            </a:r>
            <a:r>
              <a:rPr lang="zh-CN" altLang="en-US" sz="4400" dirty="0" smtClean="0">
                <a:solidFill>
                  <a:srgbClr val="33339A"/>
                </a:solidFill>
                <a:latin typeface="Times New Roman"/>
              </a:rPr>
              <a:t>进制的转换</a:t>
            </a: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1004"/>
              </a:lnSpc>
              <a:tabLst>
                <a:tab pos="382486" algn="l"/>
              </a:tabLst>
              <a:defRPr/>
            </a:pPr>
            <a:endParaRPr lang="zh-CN" altLang="en-US" sz="4400" dirty="0" smtClean="0">
              <a:solidFill>
                <a:srgbClr val="33339A"/>
              </a:solidFill>
              <a:latin typeface="Times New Roman"/>
            </a:endParaRPr>
          </a:p>
          <a:p>
            <a:pPr defTabSz="917966">
              <a:lnSpc>
                <a:spcPts val="3275"/>
              </a:lnSpc>
              <a:tabLst>
                <a:tab pos="382486" algn="l"/>
              </a:tabLst>
              <a:defRPr/>
            </a:pPr>
            <a:r>
              <a:rPr lang="zh-CN" altLang="en-US" sz="4400" dirty="0" smtClean="0">
                <a:solidFill>
                  <a:srgbClr val="33339A"/>
                </a:solidFill>
                <a:latin typeface="Times New Roman"/>
              </a:rPr>
              <a:t>	</a:t>
            </a:r>
            <a:r>
              <a:rPr lang="zh-CN" altLang="en-US" sz="3200" dirty="0" smtClean="0">
                <a:solidFill>
                  <a:srgbClr val="000000"/>
                </a:solidFill>
                <a:latin typeface="Times New Roman"/>
              </a:rPr>
              <a:t>十进制转换成二进制</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6"/>
              </a:lnSpc>
              <a:tabLst>
                <a:tab pos="382486" algn="l"/>
              </a:tabLst>
              <a:defRPr/>
            </a:pPr>
            <a:r>
              <a:rPr lang="zh-CN" altLang="en-US" sz="3200" dirty="0" smtClean="0">
                <a:solidFill>
                  <a:srgbClr val="000000"/>
                </a:solidFill>
                <a:latin typeface="Times New Roman"/>
              </a:rPr>
              <a:t>	十进制转换成八进制</a:t>
            </a:r>
          </a:p>
          <a:p>
            <a:pPr defTabSz="917966">
              <a:lnSpc>
                <a:spcPts val="1004"/>
              </a:lnSpc>
              <a:tabLst>
                <a:tab pos="382486" algn="l"/>
              </a:tabLst>
              <a:defRPr/>
            </a:pPr>
            <a:endParaRPr lang="zh-CN" altLang="en-US" sz="3200" dirty="0" smtClean="0">
              <a:solidFill>
                <a:srgbClr val="000000"/>
              </a:solidFill>
              <a:latin typeface="Times New Roman"/>
            </a:endParaRPr>
          </a:p>
          <a:p>
            <a:pPr defTabSz="917966">
              <a:lnSpc>
                <a:spcPts val="3610"/>
              </a:lnSpc>
              <a:tabLst>
                <a:tab pos="382486" algn="l"/>
              </a:tabLst>
              <a:defRPr/>
            </a:pPr>
            <a:r>
              <a:rPr lang="zh-CN" altLang="en-US" sz="3200" dirty="0" smtClean="0">
                <a:solidFill>
                  <a:srgbClr val="000000"/>
                </a:solidFill>
                <a:latin typeface="Times New Roman"/>
              </a:rPr>
              <a:t>	十进制转换成十六进制</a:t>
            </a:r>
            <a:endParaRPr lang="zh-CN" altLang="en-US" sz="3200" dirty="0">
              <a:solidFill>
                <a:srgbClr val="000000"/>
              </a:solidFill>
              <a:latin typeface="Times New Roman"/>
            </a:endParaRPr>
          </a:p>
        </p:txBody>
      </p:sp>
      <p:sp>
        <p:nvSpPr>
          <p:cNvPr id="19" name="TextBox 18"/>
          <p:cNvSpPr txBox="1"/>
          <p:nvPr/>
        </p:nvSpPr>
        <p:spPr>
          <a:xfrm>
            <a:off x="1598169" y="3917139"/>
            <a:ext cx="781229" cy="747948"/>
          </a:xfrm>
          <a:prstGeom prst="rect">
            <a:avLst/>
          </a:prstGeom>
          <a:noFill/>
        </p:spPr>
        <p:txBody>
          <a:bodyPr vert="horz" wrap="none" lIns="0" tIns="0" rIns="0" bIns="0" rtlCol="0">
            <a:spAutoFit/>
          </a:bodyPr>
          <a:lstStyle/>
          <a:p>
            <a:pPr defTabSz="917966">
              <a:lnSpc>
                <a:spcPts val="1766"/>
              </a:lnSpc>
              <a:tabLst>
                <a:tab pos="203992" algn="l"/>
                <a:tab pos="318738" algn="l"/>
              </a:tabLst>
              <a:defRPr/>
            </a:pPr>
            <a:r>
              <a:rPr lang="en-US" altLang="zh-CN" dirty="0" smtClean="0">
                <a:solidFill>
                  <a:srgbClr val="000000"/>
                </a:solidFill>
                <a:latin typeface="Times New Roman"/>
              </a:rPr>
              <a:t>16  315</a:t>
            </a:r>
          </a:p>
          <a:p>
            <a:pPr defTabSz="917966">
              <a:lnSpc>
                <a:spcPts val="2018"/>
              </a:lnSpc>
              <a:tabLst>
                <a:tab pos="203992" algn="l"/>
                <a:tab pos="318738" algn="l"/>
              </a:tabLst>
              <a:defRPr/>
            </a:pPr>
            <a:r>
              <a:rPr lang="en-US" altLang="zh-CN" dirty="0" smtClean="0">
                <a:solidFill>
                  <a:srgbClr val="000000"/>
                </a:solidFill>
                <a:latin typeface="Times New Roman"/>
              </a:rPr>
              <a:t>	16  19</a:t>
            </a:r>
          </a:p>
          <a:p>
            <a:pPr defTabSz="917966">
              <a:lnSpc>
                <a:spcPts val="2018"/>
              </a:lnSpc>
              <a:tabLst>
                <a:tab pos="203992" algn="l"/>
                <a:tab pos="318738" algn="l"/>
              </a:tabLst>
              <a:defRPr/>
            </a:pPr>
            <a:r>
              <a:rPr lang="en-US" altLang="zh-CN" dirty="0" smtClean="0">
                <a:solidFill>
                  <a:srgbClr val="000000"/>
                </a:solidFill>
                <a:latin typeface="Times New Roman"/>
              </a:rPr>
              <a:t>		16  1</a:t>
            </a:r>
            <a:endParaRPr lang="zh-CN" altLang="en-US" dirty="0">
              <a:solidFill>
                <a:srgbClr val="000000"/>
              </a:solidFill>
              <a:latin typeface="Times New Roman"/>
            </a:endParaRPr>
          </a:p>
        </p:txBody>
      </p:sp>
      <p:sp>
        <p:nvSpPr>
          <p:cNvPr id="20" name="TextBox 19"/>
          <p:cNvSpPr txBox="1"/>
          <p:nvPr/>
        </p:nvSpPr>
        <p:spPr>
          <a:xfrm>
            <a:off x="2311850" y="4672669"/>
            <a:ext cx="117346" cy="225674"/>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0</a:t>
            </a:r>
            <a:endParaRPr lang="zh-CN" altLang="en-US" dirty="0">
              <a:solidFill>
                <a:srgbClr val="000000"/>
              </a:solidFill>
              <a:latin typeface="Times New Roman"/>
            </a:endParaRPr>
          </a:p>
        </p:txBody>
      </p:sp>
      <p:sp>
        <p:nvSpPr>
          <p:cNvPr id="21" name="TextBox 20"/>
          <p:cNvSpPr txBox="1"/>
          <p:nvPr/>
        </p:nvSpPr>
        <p:spPr>
          <a:xfrm>
            <a:off x="2726008" y="3930932"/>
            <a:ext cx="152710" cy="735053"/>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B</a:t>
            </a:r>
          </a:p>
          <a:p>
            <a:pPr>
              <a:lnSpc>
                <a:spcPts val="2018"/>
              </a:lnSpc>
            </a:pPr>
            <a:r>
              <a:rPr lang="en-US" altLang="zh-CN" dirty="0" smtClean="0">
                <a:solidFill>
                  <a:srgbClr val="000000"/>
                </a:solidFill>
                <a:latin typeface="Times New Roman"/>
              </a:rPr>
              <a:t>3</a:t>
            </a:r>
          </a:p>
          <a:p>
            <a:pPr>
              <a:lnSpc>
                <a:spcPts val="2018"/>
              </a:lnSpc>
            </a:pPr>
            <a:r>
              <a:rPr lang="en-US" altLang="zh-CN" dirty="0" smtClean="0">
                <a:solidFill>
                  <a:srgbClr val="000000"/>
                </a:solidFill>
                <a:latin typeface="Times New Roman"/>
              </a:rPr>
              <a:t>1</a:t>
            </a:r>
            <a:endParaRPr lang="zh-CN" altLang="en-US" dirty="0">
              <a:solidFill>
                <a:srgbClr val="000000"/>
              </a:solidFill>
              <a:latin typeface="Times New Roman"/>
            </a:endParaRPr>
          </a:p>
        </p:txBody>
      </p:sp>
      <p:sp>
        <p:nvSpPr>
          <p:cNvPr id="22" name="TextBox 21"/>
          <p:cNvSpPr txBox="1"/>
          <p:nvPr/>
        </p:nvSpPr>
        <p:spPr>
          <a:xfrm>
            <a:off x="3182958" y="3946256"/>
            <a:ext cx="496708" cy="722157"/>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LSD</a:t>
            </a:r>
          </a:p>
          <a:p>
            <a:pPr>
              <a:lnSpc>
                <a:spcPts val="1004"/>
              </a:lnSpc>
            </a:pPr>
            <a:endParaRPr lang="en-US" altLang="zh-CN" dirty="0" smtClean="0">
              <a:solidFill>
                <a:srgbClr val="000000"/>
              </a:solidFill>
              <a:latin typeface="Times New Roman"/>
            </a:endParaRPr>
          </a:p>
          <a:p>
            <a:pPr>
              <a:lnSpc>
                <a:spcPts val="1004"/>
              </a:lnSpc>
            </a:pPr>
            <a:endParaRPr lang="en-US" altLang="zh-CN" dirty="0" smtClean="0">
              <a:solidFill>
                <a:srgbClr val="000000"/>
              </a:solidFill>
              <a:latin typeface="Times New Roman"/>
            </a:endParaRPr>
          </a:p>
          <a:p>
            <a:pPr>
              <a:lnSpc>
                <a:spcPts val="1907"/>
              </a:lnSpc>
            </a:pPr>
            <a:r>
              <a:rPr lang="en-US" altLang="zh-CN" dirty="0" smtClean="0">
                <a:solidFill>
                  <a:srgbClr val="000000"/>
                </a:solidFill>
                <a:latin typeface="Times New Roman"/>
              </a:rPr>
              <a:t>MSD</a:t>
            </a:r>
            <a:endParaRPr lang="zh-CN" altLang="en-US" dirty="0">
              <a:solidFill>
                <a:srgbClr val="000000"/>
              </a:solidFill>
              <a:latin typeface="Times New Roman"/>
            </a:endParaRPr>
          </a:p>
        </p:txBody>
      </p:sp>
      <p:sp>
        <p:nvSpPr>
          <p:cNvPr id="23" name="TextBox 22"/>
          <p:cNvSpPr txBox="1"/>
          <p:nvPr/>
        </p:nvSpPr>
        <p:spPr>
          <a:xfrm>
            <a:off x="4501835" y="3917139"/>
            <a:ext cx="675136" cy="747948"/>
          </a:xfrm>
          <a:prstGeom prst="rect">
            <a:avLst/>
          </a:prstGeom>
          <a:noFill/>
        </p:spPr>
        <p:txBody>
          <a:bodyPr vert="horz" wrap="none" lIns="0" tIns="0" rIns="0" bIns="0" rtlCol="0">
            <a:spAutoFit/>
          </a:bodyPr>
          <a:lstStyle/>
          <a:p>
            <a:pPr defTabSz="917966">
              <a:lnSpc>
                <a:spcPts val="1766"/>
              </a:lnSpc>
              <a:tabLst>
                <a:tab pos="203992" algn="l"/>
                <a:tab pos="331488" algn="l"/>
              </a:tabLst>
              <a:defRPr/>
            </a:pPr>
            <a:r>
              <a:rPr lang="en-US" altLang="zh-CN" dirty="0" smtClean="0">
                <a:solidFill>
                  <a:srgbClr val="000000"/>
                </a:solidFill>
                <a:latin typeface="Times New Roman"/>
              </a:rPr>
              <a:t>8   315</a:t>
            </a:r>
          </a:p>
          <a:p>
            <a:pPr defTabSz="917966">
              <a:lnSpc>
                <a:spcPts val="2018"/>
              </a:lnSpc>
              <a:tabLst>
                <a:tab pos="203992" algn="l"/>
                <a:tab pos="331488" algn="l"/>
              </a:tabLst>
              <a:defRPr/>
            </a:pPr>
            <a:r>
              <a:rPr lang="en-US" altLang="zh-CN" dirty="0" smtClean="0">
                <a:solidFill>
                  <a:srgbClr val="000000"/>
                </a:solidFill>
                <a:latin typeface="Times New Roman"/>
              </a:rPr>
              <a:t>	8  39</a:t>
            </a:r>
          </a:p>
          <a:p>
            <a:pPr defTabSz="917966">
              <a:lnSpc>
                <a:spcPts val="2018"/>
              </a:lnSpc>
              <a:tabLst>
                <a:tab pos="203992" algn="l"/>
                <a:tab pos="331488" algn="l"/>
              </a:tabLst>
              <a:defRPr/>
            </a:pPr>
            <a:r>
              <a:rPr lang="en-US" altLang="zh-CN" dirty="0" smtClean="0">
                <a:solidFill>
                  <a:srgbClr val="000000"/>
                </a:solidFill>
                <a:latin typeface="Times New Roman"/>
              </a:rPr>
              <a:t>		8  4</a:t>
            </a:r>
            <a:endParaRPr lang="zh-CN" altLang="en-US" dirty="0">
              <a:solidFill>
                <a:srgbClr val="000000"/>
              </a:solidFill>
              <a:latin typeface="Times New Roman"/>
            </a:endParaRPr>
          </a:p>
        </p:txBody>
      </p:sp>
      <p:sp>
        <p:nvSpPr>
          <p:cNvPr id="24" name="TextBox 23"/>
          <p:cNvSpPr txBox="1"/>
          <p:nvPr/>
        </p:nvSpPr>
        <p:spPr>
          <a:xfrm>
            <a:off x="5100905" y="4672669"/>
            <a:ext cx="117346" cy="225674"/>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0</a:t>
            </a:r>
            <a:endParaRPr lang="zh-CN" altLang="en-US" dirty="0">
              <a:solidFill>
                <a:srgbClr val="000000"/>
              </a:solidFill>
              <a:latin typeface="Times New Roman"/>
            </a:endParaRPr>
          </a:p>
        </p:txBody>
      </p:sp>
      <p:sp>
        <p:nvSpPr>
          <p:cNvPr id="25" name="TextBox 24"/>
          <p:cNvSpPr txBox="1"/>
          <p:nvPr/>
        </p:nvSpPr>
        <p:spPr>
          <a:xfrm>
            <a:off x="5515049" y="3930932"/>
            <a:ext cx="117346" cy="735053"/>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3</a:t>
            </a:r>
          </a:p>
          <a:p>
            <a:pPr>
              <a:lnSpc>
                <a:spcPts val="2018"/>
              </a:lnSpc>
            </a:pPr>
            <a:r>
              <a:rPr lang="en-US" altLang="zh-CN" dirty="0" smtClean="0">
                <a:solidFill>
                  <a:srgbClr val="000000"/>
                </a:solidFill>
                <a:latin typeface="Times New Roman"/>
              </a:rPr>
              <a:t>7</a:t>
            </a:r>
          </a:p>
          <a:p>
            <a:pPr>
              <a:lnSpc>
                <a:spcPts val="2018"/>
              </a:lnSpc>
            </a:pPr>
            <a:r>
              <a:rPr lang="en-US" altLang="zh-CN" dirty="0" smtClean="0">
                <a:solidFill>
                  <a:srgbClr val="000000"/>
                </a:solidFill>
                <a:latin typeface="Times New Roman"/>
              </a:rPr>
              <a:t>4</a:t>
            </a:r>
            <a:endParaRPr lang="zh-CN" altLang="en-US" dirty="0">
              <a:solidFill>
                <a:srgbClr val="000000"/>
              </a:solidFill>
              <a:latin typeface="Times New Roman"/>
            </a:endParaRPr>
          </a:p>
        </p:txBody>
      </p:sp>
      <p:sp>
        <p:nvSpPr>
          <p:cNvPr id="26" name="TextBox 25"/>
          <p:cNvSpPr txBox="1"/>
          <p:nvPr/>
        </p:nvSpPr>
        <p:spPr>
          <a:xfrm>
            <a:off x="5972006" y="3946256"/>
            <a:ext cx="496708" cy="722157"/>
          </a:xfrm>
          <a:prstGeom prst="rect">
            <a:avLst/>
          </a:prstGeom>
          <a:noFill/>
        </p:spPr>
        <p:txBody>
          <a:bodyPr vert="horz" wrap="none" lIns="0" tIns="0" rIns="0" bIns="0" rtlCol="0">
            <a:spAutoFit/>
          </a:bodyPr>
          <a:lstStyle/>
          <a:p>
            <a:pPr>
              <a:lnSpc>
                <a:spcPts val="1657"/>
              </a:lnSpc>
            </a:pPr>
            <a:r>
              <a:rPr lang="en-US" altLang="zh-CN" dirty="0" smtClean="0">
                <a:solidFill>
                  <a:srgbClr val="000000"/>
                </a:solidFill>
                <a:latin typeface="Times New Roman"/>
              </a:rPr>
              <a:t>LSD</a:t>
            </a:r>
          </a:p>
          <a:p>
            <a:pPr>
              <a:lnSpc>
                <a:spcPts val="1004"/>
              </a:lnSpc>
            </a:pPr>
            <a:endParaRPr lang="en-US" altLang="zh-CN" dirty="0" smtClean="0">
              <a:solidFill>
                <a:srgbClr val="000000"/>
              </a:solidFill>
              <a:latin typeface="Times New Roman"/>
            </a:endParaRPr>
          </a:p>
          <a:p>
            <a:pPr>
              <a:lnSpc>
                <a:spcPts val="1004"/>
              </a:lnSpc>
            </a:pPr>
            <a:endParaRPr lang="en-US" altLang="zh-CN" dirty="0" smtClean="0">
              <a:solidFill>
                <a:srgbClr val="000000"/>
              </a:solidFill>
              <a:latin typeface="Times New Roman"/>
            </a:endParaRPr>
          </a:p>
          <a:p>
            <a:pPr>
              <a:lnSpc>
                <a:spcPts val="1907"/>
              </a:lnSpc>
            </a:pPr>
            <a:r>
              <a:rPr lang="en-US" altLang="zh-CN" dirty="0" smtClean="0">
                <a:solidFill>
                  <a:srgbClr val="000000"/>
                </a:solidFill>
                <a:latin typeface="Times New Roman"/>
              </a:rPr>
              <a:t>MSD</a:t>
            </a:r>
            <a:endParaRPr lang="zh-CN" altLang="en-US" dirty="0">
              <a:solidFill>
                <a:srgbClr val="000000"/>
              </a:solidFill>
              <a:latin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5" name="图片 4" descr="ws_261.tmp"/>
          <p:cNvPicPr>
            <a:picLocks/>
          </p:cNvPicPr>
          <p:nvPr/>
        </p:nvPicPr>
        <p:blipFill>
          <a:blip r:embed="rId2"/>
          <a:stretch>
            <a:fillRect/>
          </a:stretch>
        </p:blipFill>
        <p:spPr>
          <a:xfrm>
            <a:off x="101883" y="523609"/>
            <a:ext cx="8596379" cy="932279"/>
          </a:xfrm>
          <a:prstGeom prst="rect">
            <a:avLst/>
          </a:prstGeom>
        </p:spPr>
      </p:pic>
      <p:sp>
        <p:nvSpPr>
          <p:cNvPr id="6" name="TextBox 5"/>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22</a:t>
            </a:r>
            <a:endParaRPr lang="zh-CN" altLang="en-US" sz="1400" dirty="0">
              <a:solidFill>
                <a:srgbClr val="000000"/>
              </a:solidFill>
              <a:latin typeface="Tahoma"/>
            </a:endParaRPr>
          </a:p>
        </p:txBody>
      </p:sp>
      <p:sp>
        <p:nvSpPr>
          <p:cNvPr id="7" name="TextBox 6"/>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8" name="TextBox 7"/>
          <p:cNvSpPr txBox="1"/>
          <p:nvPr/>
        </p:nvSpPr>
        <p:spPr>
          <a:xfrm>
            <a:off x="958598" y="484020"/>
            <a:ext cx="8241490" cy="5080892"/>
          </a:xfrm>
          <a:prstGeom prst="rect">
            <a:avLst/>
          </a:prstGeom>
          <a:noFill/>
        </p:spPr>
        <p:txBody>
          <a:bodyPr vert="horz" wrap="none" lIns="0" tIns="0" rIns="0" bIns="0" rtlCol="0">
            <a:spAutoFit/>
          </a:bodyPr>
          <a:lstStyle/>
          <a:p>
            <a:pPr defTabSz="917966">
              <a:lnSpc>
                <a:spcPts val="5325"/>
              </a:lnSpc>
              <a:tabLst>
                <a:tab pos="267740" algn="l"/>
                <a:tab pos="395235" algn="l"/>
              </a:tabLst>
              <a:defRPr/>
            </a:pPr>
            <a:r>
              <a:rPr lang="zh-CN" altLang="en-US" dirty="0" smtClean="0"/>
              <a:t>	</a:t>
            </a:r>
            <a:r>
              <a:rPr lang="en-US" altLang="zh-CN" sz="4400" dirty="0" smtClean="0">
                <a:solidFill>
                  <a:srgbClr val="33339A"/>
                </a:solidFill>
                <a:latin typeface="Tahoma"/>
              </a:rPr>
              <a:t>A</a:t>
            </a:r>
            <a:r>
              <a:rPr lang="zh-CN" altLang="en-US" sz="4400" dirty="0" smtClean="0">
                <a:solidFill>
                  <a:srgbClr val="33339A"/>
                </a:solidFill>
                <a:latin typeface="Times New Roman"/>
              </a:rPr>
              <a:t>向</a:t>
            </a:r>
            <a:r>
              <a:rPr lang="en-US" altLang="zh-CN" sz="4400" dirty="0" err="1" smtClean="0">
                <a:solidFill>
                  <a:srgbClr val="33339A"/>
                </a:solidFill>
                <a:latin typeface="Tahoma"/>
              </a:rPr>
              <a:t>A</a:t>
            </a:r>
            <a:r>
              <a:rPr lang="en-US" altLang="zh-CN" sz="3100" dirty="0" err="1" smtClean="0">
                <a:solidFill>
                  <a:srgbClr val="33339A"/>
                </a:solidFill>
                <a:latin typeface="Tahoma"/>
              </a:rPr>
              <a:t>k</a:t>
            </a:r>
            <a:r>
              <a:rPr lang="zh-CN" altLang="en-US" sz="4400" dirty="0" smtClean="0">
                <a:solidFill>
                  <a:srgbClr val="33339A"/>
                </a:solidFill>
                <a:latin typeface="Times New Roman"/>
              </a:rPr>
              <a:t>进制数的转换</a:t>
            </a:r>
          </a:p>
          <a:p>
            <a:pPr defTabSz="917966">
              <a:lnSpc>
                <a:spcPts val="1004"/>
              </a:lnSpc>
              <a:tabLst>
                <a:tab pos="267740" algn="l"/>
                <a:tab pos="395235" algn="l"/>
              </a:tabLst>
              <a:defRPr/>
            </a:pPr>
            <a:endParaRPr lang="zh-CN" altLang="en-US" sz="4400" dirty="0" smtClean="0">
              <a:solidFill>
                <a:srgbClr val="33339A"/>
              </a:solidFill>
              <a:latin typeface="Times New Roman"/>
            </a:endParaRPr>
          </a:p>
          <a:p>
            <a:pPr defTabSz="917966">
              <a:lnSpc>
                <a:spcPts val="4206"/>
              </a:lnSpc>
              <a:tabLst>
                <a:tab pos="267740" algn="l"/>
                <a:tab pos="395235" algn="l"/>
              </a:tabLst>
              <a:defRPr/>
            </a:pPr>
            <a:r>
              <a:rPr lang="zh-CN" altLang="en-US" sz="3200" dirty="0" smtClean="0">
                <a:solidFill>
                  <a:srgbClr val="000000"/>
                </a:solidFill>
                <a:latin typeface="Times New Roman"/>
              </a:rPr>
              <a:t>设</a:t>
            </a:r>
            <a:r>
              <a:rPr lang="en-US" altLang="zh-CN" sz="3400" dirty="0" smtClean="0">
                <a:solidFill>
                  <a:srgbClr val="000000"/>
                </a:solidFill>
                <a:latin typeface="Tahoma"/>
              </a:rPr>
              <a:t>N</a:t>
            </a:r>
            <a:r>
              <a:rPr lang="zh-CN" altLang="en-US" sz="3200" dirty="0" smtClean="0">
                <a:solidFill>
                  <a:srgbClr val="000000"/>
                </a:solidFill>
                <a:latin typeface="Times New Roman"/>
              </a:rPr>
              <a:t>为一个</a:t>
            </a:r>
            <a:r>
              <a:rPr lang="en-US" altLang="zh-CN" sz="3200" dirty="0" smtClean="0">
                <a:solidFill>
                  <a:srgbClr val="000000"/>
                </a:solidFill>
                <a:latin typeface="Tahoma"/>
              </a:rPr>
              <a:t>A</a:t>
            </a:r>
            <a:r>
              <a:rPr lang="zh-CN" altLang="en-US" sz="3200" dirty="0" smtClean="0">
                <a:solidFill>
                  <a:srgbClr val="000000"/>
                </a:solidFill>
                <a:latin typeface="Times New Roman"/>
              </a:rPr>
              <a:t>进制数，将</a:t>
            </a:r>
            <a:r>
              <a:rPr lang="en-US" altLang="zh-CN" sz="3400" dirty="0" smtClean="0">
                <a:solidFill>
                  <a:srgbClr val="000000"/>
                </a:solidFill>
                <a:latin typeface="Tahoma"/>
              </a:rPr>
              <a:t>N</a:t>
            </a:r>
            <a:r>
              <a:rPr lang="zh-CN" altLang="en-US" sz="3200" dirty="0" smtClean="0">
                <a:solidFill>
                  <a:srgbClr val="000000"/>
                </a:solidFill>
                <a:latin typeface="Times New Roman"/>
              </a:rPr>
              <a:t>中的每</a:t>
            </a:r>
            <a:r>
              <a:rPr lang="en-US" altLang="zh-CN" sz="3400" dirty="0" smtClean="0">
                <a:solidFill>
                  <a:srgbClr val="000000"/>
                </a:solidFill>
                <a:latin typeface="Tahoma"/>
              </a:rPr>
              <a:t>k</a:t>
            </a:r>
            <a:r>
              <a:rPr lang="zh-CN" altLang="en-US" sz="3200" dirty="0" smtClean="0">
                <a:solidFill>
                  <a:srgbClr val="000000"/>
                </a:solidFill>
                <a:latin typeface="Times New Roman"/>
              </a:rPr>
              <a:t>个数字分为</a:t>
            </a:r>
          </a:p>
          <a:p>
            <a:pPr defTabSz="917966">
              <a:lnSpc>
                <a:spcPts val="3818"/>
              </a:lnSpc>
              <a:tabLst>
                <a:tab pos="267740" algn="l"/>
                <a:tab pos="395235" algn="l"/>
              </a:tabLst>
              <a:defRPr/>
            </a:pPr>
            <a:r>
              <a:rPr lang="zh-CN" altLang="en-US" sz="3400" dirty="0" smtClean="0">
                <a:solidFill>
                  <a:srgbClr val="000000"/>
                </a:solidFill>
                <a:latin typeface="Times New Roman"/>
              </a:rPr>
              <a:t>一</a:t>
            </a:r>
            <a:r>
              <a:rPr lang="zh-CN" altLang="en-US" sz="3200" dirty="0" smtClean="0">
                <a:solidFill>
                  <a:srgbClr val="000000"/>
                </a:solidFill>
                <a:latin typeface="Times New Roman"/>
              </a:rPr>
              <a:t>组，每组直接用一个</a:t>
            </a:r>
            <a:r>
              <a:rPr lang="en-US" altLang="zh-CN" sz="3200" dirty="0" err="1" smtClean="0">
                <a:solidFill>
                  <a:srgbClr val="000000"/>
                </a:solidFill>
                <a:latin typeface="Tahoma"/>
              </a:rPr>
              <a:t>A</a:t>
            </a:r>
            <a:r>
              <a:rPr lang="en-US" altLang="zh-CN" sz="2200" dirty="0" err="1" smtClean="0">
                <a:solidFill>
                  <a:srgbClr val="000000"/>
                </a:solidFill>
                <a:latin typeface="Tahoma"/>
              </a:rPr>
              <a:t>k</a:t>
            </a:r>
            <a:r>
              <a:rPr lang="zh-CN" altLang="en-US" sz="3200" dirty="0" smtClean="0">
                <a:solidFill>
                  <a:srgbClr val="000000"/>
                </a:solidFill>
                <a:latin typeface="Times New Roman"/>
              </a:rPr>
              <a:t>进制数代替。</a:t>
            </a:r>
          </a:p>
          <a:p>
            <a:pPr defTabSz="917966">
              <a:lnSpc>
                <a:spcPts val="4614"/>
              </a:lnSpc>
              <a:tabLst>
                <a:tab pos="267740" algn="l"/>
                <a:tab pos="395235" algn="l"/>
              </a:tabLst>
              <a:defRPr/>
            </a:pPr>
            <a:r>
              <a:rPr lang="zh-CN" altLang="en-US" sz="3200" dirty="0" smtClean="0">
                <a:solidFill>
                  <a:srgbClr val="000000"/>
                </a:solidFill>
                <a:latin typeface="Times New Roman"/>
              </a:rPr>
              <a:t>整数从基点向高位分组，不够补</a:t>
            </a:r>
            <a:r>
              <a:rPr lang="en-US" altLang="zh-CN" sz="3200" dirty="0" smtClean="0">
                <a:solidFill>
                  <a:srgbClr val="000000"/>
                </a:solidFill>
                <a:latin typeface="Tahoma"/>
              </a:rPr>
              <a:t>0</a:t>
            </a:r>
            <a:r>
              <a:rPr lang="zh-CN" altLang="en-US" sz="3200" dirty="0" smtClean="0">
                <a:solidFill>
                  <a:srgbClr val="000000"/>
                </a:solidFill>
                <a:latin typeface="Times New Roman"/>
              </a:rPr>
              <a:t>。</a:t>
            </a:r>
          </a:p>
          <a:p>
            <a:pPr defTabSz="917966">
              <a:lnSpc>
                <a:spcPts val="4620"/>
              </a:lnSpc>
              <a:tabLst>
                <a:tab pos="267740" algn="l"/>
                <a:tab pos="395235" algn="l"/>
              </a:tabLst>
              <a:defRPr/>
            </a:pPr>
            <a:r>
              <a:rPr lang="zh-CN" altLang="en-US" sz="3200" dirty="0" smtClean="0">
                <a:solidFill>
                  <a:srgbClr val="000000"/>
                </a:solidFill>
                <a:latin typeface="Times New Roman"/>
              </a:rPr>
              <a:t>小数从基点向低位分组，不够补</a:t>
            </a:r>
            <a:r>
              <a:rPr lang="en-US" altLang="zh-CN" sz="3200" dirty="0" smtClean="0">
                <a:solidFill>
                  <a:srgbClr val="000000"/>
                </a:solidFill>
                <a:latin typeface="Tahoma"/>
              </a:rPr>
              <a:t>0</a:t>
            </a:r>
            <a:r>
              <a:rPr lang="zh-CN" altLang="en-US" sz="3200" dirty="0" smtClean="0">
                <a:solidFill>
                  <a:srgbClr val="000000"/>
                </a:solidFill>
                <a:latin typeface="Times New Roman"/>
              </a:rPr>
              <a:t>。</a:t>
            </a: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3525"/>
              </a:lnSpc>
              <a:tabLst>
                <a:tab pos="267740" algn="l"/>
                <a:tab pos="395235" algn="l"/>
              </a:tabLst>
              <a:defRPr/>
            </a:pPr>
            <a:r>
              <a:rPr lang="zh-CN" altLang="en-US" sz="3200" dirty="0" smtClean="0">
                <a:solidFill>
                  <a:srgbClr val="000000"/>
                </a:solidFill>
                <a:latin typeface="Times New Roman"/>
              </a:rPr>
              <a:t>应用：二进制到八进制和十六进制的转换</a:t>
            </a:r>
          </a:p>
          <a:p>
            <a:pPr defTabSz="917966">
              <a:lnSpc>
                <a:spcPts val="4688"/>
              </a:lnSpc>
              <a:tabLst>
                <a:tab pos="267740" algn="l"/>
                <a:tab pos="395235"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(001 010 111. 100)</a:t>
            </a:r>
            <a:r>
              <a:rPr lang="en-US" altLang="zh-CN" sz="2000" dirty="0" smtClean="0">
                <a:solidFill>
                  <a:srgbClr val="000000"/>
                </a:solidFill>
                <a:latin typeface="Tahoma"/>
              </a:rPr>
              <a:t>2 </a:t>
            </a:r>
            <a:r>
              <a:rPr lang="en-US" altLang="zh-CN" sz="2800" dirty="0" smtClean="0">
                <a:solidFill>
                  <a:srgbClr val="000000"/>
                </a:solidFill>
                <a:latin typeface="Tahoma"/>
              </a:rPr>
              <a:t>= (127.4)</a:t>
            </a:r>
            <a:r>
              <a:rPr lang="en-US" altLang="zh-CN" sz="2000" dirty="0" smtClean="0">
                <a:solidFill>
                  <a:srgbClr val="000000"/>
                </a:solidFill>
                <a:latin typeface="Tahoma"/>
              </a:rPr>
              <a:t>8  </a:t>
            </a:r>
            <a:r>
              <a:rPr lang="zh-CN" altLang="en-US" sz="2800" dirty="0" smtClean="0">
                <a:solidFill>
                  <a:srgbClr val="000000"/>
                </a:solidFill>
                <a:latin typeface="Times New Roman"/>
              </a:rPr>
              <a:t>（</a:t>
            </a:r>
            <a:r>
              <a:rPr lang="en-US" altLang="zh-CN" sz="2800" dirty="0" smtClean="0">
                <a:solidFill>
                  <a:srgbClr val="000000"/>
                </a:solidFill>
                <a:latin typeface="Tahoma"/>
              </a:rPr>
              <a:t>3</a:t>
            </a:r>
            <a:r>
              <a:rPr lang="zh-CN" altLang="en-US" sz="2800" dirty="0" smtClean="0">
                <a:solidFill>
                  <a:srgbClr val="000000"/>
                </a:solidFill>
                <a:latin typeface="Times New Roman"/>
              </a:rPr>
              <a:t>位一组）</a:t>
            </a:r>
          </a:p>
          <a:p>
            <a:pPr defTabSz="917966">
              <a:lnSpc>
                <a:spcPts val="4048"/>
              </a:lnSpc>
              <a:tabLst>
                <a:tab pos="267740" algn="l"/>
                <a:tab pos="395235" algn="l"/>
              </a:tabLst>
              <a:defRPr/>
            </a:pPr>
            <a:r>
              <a:rPr lang="zh-CN" altLang="en-US" sz="2800" dirty="0" smtClean="0">
                <a:solidFill>
                  <a:srgbClr val="000000"/>
                </a:solidFill>
                <a:latin typeface="Times New Roman"/>
              </a:rPr>
              <a:t>		</a:t>
            </a:r>
            <a:r>
              <a:rPr lang="en-US" altLang="zh-CN" sz="2800" dirty="0" smtClean="0">
                <a:solidFill>
                  <a:srgbClr val="000000"/>
                </a:solidFill>
                <a:latin typeface="Tahoma"/>
              </a:rPr>
              <a:t>(1011 0110 0101 1111)</a:t>
            </a:r>
            <a:r>
              <a:rPr lang="en-US" altLang="zh-CN" sz="2000" dirty="0" smtClean="0">
                <a:solidFill>
                  <a:srgbClr val="000000"/>
                </a:solidFill>
                <a:latin typeface="Tahoma"/>
              </a:rPr>
              <a:t>2 </a:t>
            </a:r>
            <a:r>
              <a:rPr lang="en-US" altLang="zh-CN" sz="2800" dirty="0" smtClean="0">
                <a:solidFill>
                  <a:srgbClr val="000000"/>
                </a:solidFill>
                <a:latin typeface="Tahoma"/>
              </a:rPr>
              <a:t>= (B65F)</a:t>
            </a:r>
            <a:r>
              <a:rPr lang="en-US" altLang="zh-CN" sz="2000" dirty="0" smtClean="0">
                <a:solidFill>
                  <a:srgbClr val="000000"/>
                </a:solidFill>
                <a:latin typeface="Tahoma"/>
              </a:rPr>
              <a:t>16  </a:t>
            </a:r>
            <a:r>
              <a:rPr lang="zh-CN" altLang="en-US" sz="2800" dirty="0" smtClean="0">
                <a:solidFill>
                  <a:srgbClr val="000000"/>
                </a:solidFill>
                <a:latin typeface="Times New Roman"/>
              </a:rPr>
              <a:t>（</a:t>
            </a:r>
            <a:r>
              <a:rPr lang="en-US" altLang="zh-CN" sz="2800" dirty="0" smtClean="0">
                <a:solidFill>
                  <a:srgbClr val="000000"/>
                </a:solidFill>
                <a:latin typeface="Tahoma"/>
              </a:rPr>
              <a:t>4</a:t>
            </a:r>
            <a:r>
              <a:rPr lang="zh-CN" altLang="en-US" sz="2800" dirty="0" smtClean="0">
                <a:solidFill>
                  <a:srgbClr val="000000"/>
                </a:solidFill>
                <a:latin typeface="Times New Roman"/>
              </a:rPr>
              <a:t>位一</a:t>
            </a:r>
          </a:p>
          <a:p>
            <a:pPr defTabSz="917966">
              <a:lnSpc>
                <a:spcPts val="2755"/>
              </a:lnSpc>
              <a:tabLst>
                <a:tab pos="267740" algn="l"/>
                <a:tab pos="395235" algn="l"/>
              </a:tabLst>
              <a:defRPr/>
            </a:pPr>
            <a:r>
              <a:rPr lang="zh-CN" altLang="en-US" sz="2800" dirty="0" smtClean="0">
                <a:solidFill>
                  <a:srgbClr val="000000"/>
                </a:solidFill>
                <a:latin typeface="Times New Roman"/>
              </a:rPr>
              <a:t>		组）</a:t>
            </a:r>
            <a:endParaRPr lang="zh-CN" altLang="en-US" sz="2800" dirty="0">
              <a:solidFill>
                <a:srgbClr val="000000"/>
              </a:solidFill>
              <a:latin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05380" y="540723"/>
            <a:ext cx="439371" cy="477379"/>
          </a:xfrm>
          <a:custGeom>
            <a:avLst/>
            <a:gdLst/>
            <a:ahLst/>
            <a:cxnLst/>
            <a:rect l="0" t="0" r="0" b="0"/>
            <a:pathLst>
              <a:path w="438151" h="474727">
                <a:moveTo>
                  <a:pt x="0" y="0"/>
                </a:moveTo>
                <a:lnTo>
                  <a:pt x="0" y="474726"/>
                </a:lnTo>
                <a:lnTo>
                  <a:pt x="438150" y="474726"/>
                </a:lnTo>
                <a:lnTo>
                  <a:pt x="438150" y="0"/>
                </a:lnTo>
                <a:close/>
              </a:path>
            </a:pathLst>
          </a:custGeom>
          <a:solidFill>
            <a:srgbClr val="FFCF02"/>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3" name="任意多边形 2"/>
          <p:cNvSpPr/>
          <p:nvPr/>
        </p:nvSpPr>
        <p:spPr>
          <a:xfrm>
            <a:off x="529931" y="965228"/>
            <a:ext cx="423325" cy="477378"/>
          </a:xfrm>
          <a:custGeom>
            <a:avLst/>
            <a:gdLst/>
            <a:ahLst/>
            <a:cxnLst/>
            <a:rect l="0" t="0" r="0" b="0"/>
            <a:pathLst>
              <a:path w="422149" h="474726">
                <a:moveTo>
                  <a:pt x="0" y="0"/>
                </a:moveTo>
                <a:lnTo>
                  <a:pt x="0" y="474725"/>
                </a:lnTo>
                <a:lnTo>
                  <a:pt x="422148" y="474725"/>
                </a:lnTo>
                <a:lnTo>
                  <a:pt x="422148" y="0"/>
                </a:lnTo>
                <a:close/>
              </a:path>
            </a:pathLst>
          </a:custGeom>
          <a:solidFill>
            <a:srgbClr val="3434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797" tIns="45898" rIns="91797" bIns="45898" rtlCol="0" anchor="ctr"/>
          <a:lstStyle/>
          <a:p>
            <a:pPr algn="ctr"/>
            <a:endParaRPr lang="zh-CN" altLang="en-US"/>
          </a:p>
        </p:txBody>
      </p:sp>
      <p:sp>
        <p:nvSpPr>
          <p:cNvPr id="4" name="任意多边形 3"/>
          <p:cNvSpPr/>
          <p:nvPr/>
        </p:nvSpPr>
        <p:spPr>
          <a:xfrm>
            <a:off x="767193" y="431914"/>
            <a:ext cx="1" cy="1058202"/>
          </a:xfrm>
          <a:custGeom>
            <a:avLst/>
            <a:gdLst/>
            <a:ahLst/>
            <a:cxnLst/>
            <a:rect l="0" t="0" r="0" b="0"/>
            <a:pathLst>
              <a:path w="1" h="1052323">
                <a:moveTo>
                  <a:pt x="0" y="0"/>
                </a:moveTo>
                <a:lnTo>
                  <a:pt x="0" y="1052322"/>
                </a:lnTo>
              </a:path>
            </a:pathLst>
          </a:custGeom>
          <a:ln w="50800" cap="flat" cmpd="sng" algn="ctr">
            <a:solidFill>
              <a:srgbClr val="1D1D1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5" name="任意多边形 4"/>
          <p:cNvSpPr/>
          <p:nvPr/>
        </p:nvSpPr>
        <p:spPr>
          <a:xfrm>
            <a:off x="1744886" y="3658621"/>
            <a:ext cx="2139544" cy="383129"/>
          </a:xfrm>
          <a:custGeom>
            <a:avLst/>
            <a:gdLst/>
            <a:ahLst/>
            <a:cxnLst/>
            <a:rect l="0" t="0" r="0" b="0"/>
            <a:pathLst>
              <a:path w="2133601" h="381001">
                <a:moveTo>
                  <a:pt x="0" y="381000"/>
                </a:moveTo>
                <a:lnTo>
                  <a:pt x="0" y="0"/>
                </a:lnTo>
                <a:lnTo>
                  <a:pt x="21336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6" name="任意多边形 5"/>
          <p:cNvSpPr/>
          <p:nvPr/>
        </p:nvSpPr>
        <p:spPr>
          <a:xfrm>
            <a:off x="1515650" y="3811873"/>
            <a:ext cx="1833895" cy="229878"/>
          </a:xfrm>
          <a:custGeom>
            <a:avLst/>
            <a:gdLst/>
            <a:ahLst/>
            <a:cxnLst/>
            <a:rect l="0" t="0" r="0" b="0"/>
            <a:pathLst>
              <a:path w="1828801" h="228601">
                <a:moveTo>
                  <a:pt x="0" y="228600"/>
                </a:moveTo>
                <a:lnTo>
                  <a:pt x="0" y="0"/>
                </a:lnTo>
                <a:lnTo>
                  <a:pt x="18288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7" name="任意多边形 6"/>
          <p:cNvSpPr/>
          <p:nvPr/>
        </p:nvSpPr>
        <p:spPr>
          <a:xfrm>
            <a:off x="1897711" y="3505370"/>
            <a:ext cx="2521605" cy="536381"/>
          </a:xfrm>
          <a:custGeom>
            <a:avLst/>
            <a:gdLst/>
            <a:ahLst/>
            <a:cxnLst/>
            <a:rect l="0" t="0" r="0" b="0"/>
            <a:pathLst>
              <a:path w="2514601" h="533401">
                <a:moveTo>
                  <a:pt x="0" y="533400"/>
                </a:moveTo>
                <a:lnTo>
                  <a:pt x="0" y="0"/>
                </a:lnTo>
                <a:lnTo>
                  <a:pt x="25146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8" name="任意多边形 7"/>
          <p:cNvSpPr/>
          <p:nvPr/>
        </p:nvSpPr>
        <p:spPr>
          <a:xfrm>
            <a:off x="2203360" y="3352119"/>
            <a:ext cx="2750842" cy="689632"/>
          </a:xfrm>
          <a:custGeom>
            <a:avLst/>
            <a:gdLst/>
            <a:ahLst/>
            <a:cxnLst/>
            <a:rect l="0" t="0" r="0" b="0"/>
            <a:pathLst>
              <a:path w="2743201" h="685801">
                <a:moveTo>
                  <a:pt x="0" y="685800"/>
                </a:moveTo>
                <a:lnTo>
                  <a:pt x="0" y="0"/>
                </a:lnTo>
                <a:lnTo>
                  <a:pt x="27432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9" name="任意多边形 8"/>
          <p:cNvSpPr/>
          <p:nvPr/>
        </p:nvSpPr>
        <p:spPr>
          <a:xfrm>
            <a:off x="1592062" y="5421012"/>
            <a:ext cx="1833895" cy="153252"/>
          </a:xfrm>
          <a:custGeom>
            <a:avLst/>
            <a:gdLst/>
            <a:ahLst/>
            <a:cxnLst/>
            <a:rect l="0" t="0" r="0" b="0"/>
            <a:pathLst>
              <a:path w="1828801" h="152401">
                <a:moveTo>
                  <a:pt x="0" y="152400"/>
                </a:moveTo>
                <a:lnTo>
                  <a:pt x="0" y="0"/>
                </a:lnTo>
                <a:lnTo>
                  <a:pt x="18288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0" name="任意多边形 9"/>
          <p:cNvSpPr/>
          <p:nvPr/>
        </p:nvSpPr>
        <p:spPr>
          <a:xfrm>
            <a:off x="1821299" y="5191135"/>
            <a:ext cx="2368781" cy="383129"/>
          </a:xfrm>
          <a:custGeom>
            <a:avLst/>
            <a:gdLst/>
            <a:ahLst/>
            <a:cxnLst/>
            <a:rect l="0" t="0" r="0" b="0"/>
            <a:pathLst>
              <a:path w="2362201" h="381001">
                <a:moveTo>
                  <a:pt x="0" y="381000"/>
                </a:moveTo>
                <a:lnTo>
                  <a:pt x="0" y="0"/>
                </a:lnTo>
                <a:lnTo>
                  <a:pt x="23622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1" name="任意多边形 10"/>
          <p:cNvSpPr/>
          <p:nvPr/>
        </p:nvSpPr>
        <p:spPr>
          <a:xfrm>
            <a:off x="1974123" y="4961258"/>
            <a:ext cx="3056491" cy="613007"/>
          </a:xfrm>
          <a:custGeom>
            <a:avLst/>
            <a:gdLst/>
            <a:ahLst/>
            <a:cxnLst/>
            <a:rect l="0" t="0" r="0" b="0"/>
            <a:pathLst>
              <a:path w="3048001" h="609601">
                <a:moveTo>
                  <a:pt x="0" y="609600"/>
                </a:moveTo>
                <a:lnTo>
                  <a:pt x="0" y="0"/>
                </a:lnTo>
                <a:lnTo>
                  <a:pt x="3048000"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sp>
        <p:nvSpPr>
          <p:cNvPr id="12" name="任意多边形 11"/>
          <p:cNvSpPr/>
          <p:nvPr/>
        </p:nvSpPr>
        <p:spPr>
          <a:xfrm>
            <a:off x="2203360" y="4731381"/>
            <a:ext cx="3591365" cy="842884"/>
          </a:xfrm>
          <a:custGeom>
            <a:avLst/>
            <a:gdLst/>
            <a:ahLst/>
            <a:cxnLst/>
            <a:rect l="0" t="0" r="0" b="0"/>
            <a:pathLst>
              <a:path w="3581389" h="838201">
                <a:moveTo>
                  <a:pt x="0" y="838200"/>
                </a:moveTo>
                <a:lnTo>
                  <a:pt x="0" y="0"/>
                </a:lnTo>
                <a:lnTo>
                  <a:pt x="3581388" y="0"/>
                </a:lnTo>
              </a:path>
            </a:pathLst>
          </a:custGeom>
          <a:ln w="12700" cap="flat" cmpd="sng" algn="ctr">
            <a:solidFill>
              <a:srgbClr val="01010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797" tIns="45898" rIns="91797" bIns="45898" rtlCol="0" anchor="ctr"/>
          <a:lstStyle/>
          <a:p>
            <a:pPr algn="ctr"/>
            <a:endParaRPr lang="zh-CN" altLang="en-US"/>
          </a:p>
        </p:txBody>
      </p:sp>
      <p:pic>
        <p:nvPicPr>
          <p:cNvPr id="13" name="图片 12" descr="ws_262.tmp"/>
          <p:cNvPicPr>
            <a:picLocks/>
          </p:cNvPicPr>
          <p:nvPr/>
        </p:nvPicPr>
        <p:blipFill>
          <a:blip r:embed="rId2"/>
          <a:stretch>
            <a:fillRect/>
          </a:stretch>
        </p:blipFill>
        <p:spPr>
          <a:xfrm>
            <a:off x="101883" y="523609"/>
            <a:ext cx="8596379" cy="932279"/>
          </a:xfrm>
          <a:prstGeom prst="rect">
            <a:avLst/>
          </a:prstGeom>
        </p:spPr>
      </p:pic>
      <p:pic>
        <p:nvPicPr>
          <p:cNvPr id="14" name="图片 13" descr="ws_263.tmp"/>
          <p:cNvPicPr>
            <a:picLocks/>
          </p:cNvPicPr>
          <p:nvPr/>
        </p:nvPicPr>
        <p:blipFill>
          <a:blip r:embed="rId3"/>
          <a:stretch>
            <a:fillRect/>
          </a:stretch>
        </p:blipFill>
        <p:spPr>
          <a:xfrm>
            <a:off x="3298462" y="3792972"/>
            <a:ext cx="101883" cy="255419"/>
          </a:xfrm>
          <a:prstGeom prst="rect">
            <a:avLst/>
          </a:prstGeom>
        </p:spPr>
      </p:pic>
      <p:pic>
        <p:nvPicPr>
          <p:cNvPr id="15" name="图片 14" descr="ws_264.tmp"/>
          <p:cNvPicPr>
            <a:picLocks/>
          </p:cNvPicPr>
          <p:nvPr/>
        </p:nvPicPr>
        <p:blipFill>
          <a:blip r:embed="rId4"/>
          <a:stretch>
            <a:fillRect/>
          </a:stretch>
        </p:blipFill>
        <p:spPr>
          <a:xfrm>
            <a:off x="3833348" y="3639721"/>
            <a:ext cx="101883" cy="408670"/>
          </a:xfrm>
          <a:prstGeom prst="rect">
            <a:avLst/>
          </a:prstGeom>
        </p:spPr>
      </p:pic>
      <p:pic>
        <p:nvPicPr>
          <p:cNvPr id="16" name="图片 15" descr="ws_265.tmp"/>
          <p:cNvPicPr>
            <a:picLocks/>
          </p:cNvPicPr>
          <p:nvPr/>
        </p:nvPicPr>
        <p:blipFill>
          <a:blip r:embed="rId5"/>
          <a:stretch>
            <a:fillRect/>
          </a:stretch>
        </p:blipFill>
        <p:spPr>
          <a:xfrm>
            <a:off x="4368234" y="3486469"/>
            <a:ext cx="101883" cy="561922"/>
          </a:xfrm>
          <a:prstGeom prst="rect">
            <a:avLst/>
          </a:prstGeom>
        </p:spPr>
      </p:pic>
      <p:pic>
        <p:nvPicPr>
          <p:cNvPr id="17" name="图片 16" descr="ws_266.tmp"/>
          <p:cNvPicPr>
            <a:picLocks/>
          </p:cNvPicPr>
          <p:nvPr/>
        </p:nvPicPr>
        <p:blipFill>
          <a:blip r:embed="rId6"/>
          <a:stretch>
            <a:fillRect/>
          </a:stretch>
        </p:blipFill>
        <p:spPr>
          <a:xfrm>
            <a:off x="4903120" y="3333218"/>
            <a:ext cx="101883" cy="715173"/>
          </a:xfrm>
          <a:prstGeom prst="rect">
            <a:avLst/>
          </a:prstGeom>
        </p:spPr>
      </p:pic>
      <p:pic>
        <p:nvPicPr>
          <p:cNvPr id="18" name="图片 17" descr="ws_267.tmp"/>
          <p:cNvPicPr>
            <a:picLocks/>
          </p:cNvPicPr>
          <p:nvPr/>
        </p:nvPicPr>
        <p:blipFill>
          <a:blip r:embed="rId7"/>
          <a:stretch>
            <a:fillRect/>
          </a:stretch>
        </p:blipFill>
        <p:spPr>
          <a:xfrm>
            <a:off x="3374875" y="5402112"/>
            <a:ext cx="101883" cy="178793"/>
          </a:xfrm>
          <a:prstGeom prst="rect">
            <a:avLst/>
          </a:prstGeom>
        </p:spPr>
      </p:pic>
      <p:pic>
        <p:nvPicPr>
          <p:cNvPr id="19" name="图片 18" descr="ws_268.tmp"/>
          <p:cNvPicPr>
            <a:picLocks/>
          </p:cNvPicPr>
          <p:nvPr/>
        </p:nvPicPr>
        <p:blipFill>
          <a:blip r:embed="rId4"/>
          <a:stretch>
            <a:fillRect/>
          </a:stretch>
        </p:blipFill>
        <p:spPr>
          <a:xfrm>
            <a:off x="4138997" y="5172235"/>
            <a:ext cx="101883" cy="408670"/>
          </a:xfrm>
          <a:prstGeom prst="rect">
            <a:avLst/>
          </a:prstGeom>
        </p:spPr>
      </p:pic>
      <p:pic>
        <p:nvPicPr>
          <p:cNvPr id="20" name="图片 19" descr="ws_269.tmp"/>
          <p:cNvPicPr>
            <a:picLocks/>
          </p:cNvPicPr>
          <p:nvPr/>
        </p:nvPicPr>
        <p:blipFill>
          <a:blip r:embed="rId8"/>
          <a:stretch>
            <a:fillRect/>
          </a:stretch>
        </p:blipFill>
        <p:spPr>
          <a:xfrm>
            <a:off x="4979532" y="4942358"/>
            <a:ext cx="101883" cy="638547"/>
          </a:xfrm>
          <a:prstGeom prst="rect">
            <a:avLst/>
          </a:prstGeom>
        </p:spPr>
      </p:pic>
      <p:pic>
        <p:nvPicPr>
          <p:cNvPr id="21" name="图片 20" descr="ws_26A.tmp"/>
          <p:cNvPicPr>
            <a:picLocks/>
          </p:cNvPicPr>
          <p:nvPr/>
        </p:nvPicPr>
        <p:blipFill>
          <a:blip r:embed="rId9"/>
          <a:stretch>
            <a:fillRect/>
          </a:stretch>
        </p:blipFill>
        <p:spPr>
          <a:xfrm>
            <a:off x="5743655" y="4712480"/>
            <a:ext cx="101883" cy="868425"/>
          </a:xfrm>
          <a:prstGeom prst="rect">
            <a:avLst/>
          </a:prstGeom>
        </p:spPr>
      </p:pic>
      <p:sp>
        <p:nvSpPr>
          <p:cNvPr id="22" name="TextBox 21"/>
          <p:cNvSpPr txBox="1"/>
          <p:nvPr/>
        </p:nvSpPr>
        <p:spPr>
          <a:xfrm>
            <a:off x="8411849" y="6538982"/>
            <a:ext cx="195566" cy="218008"/>
          </a:xfrm>
          <a:prstGeom prst="rect">
            <a:avLst/>
          </a:prstGeom>
          <a:noFill/>
        </p:spPr>
        <p:txBody>
          <a:bodyPr vert="horz" wrap="none" lIns="0" tIns="0" rIns="0" bIns="0" rtlCol="0">
            <a:spAutoFit/>
          </a:bodyPr>
          <a:lstStyle/>
          <a:p>
            <a:pPr>
              <a:lnSpc>
                <a:spcPts val="1693"/>
              </a:lnSpc>
            </a:pPr>
            <a:r>
              <a:rPr lang="en-US" altLang="zh-CN" sz="1400" dirty="0" smtClean="0">
                <a:solidFill>
                  <a:srgbClr val="000000"/>
                </a:solidFill>
                <a:latin typeface="Tahoma"/>
              </a:rPr>
              <a:t>23</a:t>
            </a:r>
            <a:endParaRPr lang="zh-CN" altLang="en-US" sz="1400" dirty="0">
              <a:solidFill>
                <a:srgbClr val="000000"/>
              </a:solidFill>
              <a:latin typeface="Tahoma"/>
            </a:endParaRPr>
          </a:p>
        </p:txBody>
      </p:sp>
      <p:sp>
        <p:nvSpPr>
          <p:cNvPr id="23" name="TextBox 22"/>
          <p:cNvSpPr txBox="1"/>
          <p:nvPr/>
        </p:nvSpPr>
        <p:spPr>
          <a:xfrm>
            <a:off x="302982" y="6503426"/>
            <a:ext cx="2803424" cy="270808"/>
          </a:xfrm>
          <a:prstGeom prst="rect">
            <a:avLst/>
          </a:prstGeom>
          <a:noFill/>
        </p:spPr>
        <p:txBody>
          <a:bodyPr vert="horz" wrap="none" lIns="0" tIns="0" rIns="0" bIns="0" rtlCol="0">
            <a:spAutoFit/>
          </a:bodyPr>
          <a:lstStyle/>
          <a:p>
            <a:pPr>
              <a:lnSpc>
                <a:spcPts val="2072"/>
              </a:lnSpc>
            </a:pPr>
            <a:r>
              <a:rPr lang="zh-CN" altLang="en-US" sz="2000" dirty="0" smtClean="0">
                <a:solidFill>
                  <a:srgbClr val="33339A"/>
                </a:solidFill>
                <a:latin typeface="华文琥珀"/>
              </a:rPr>
              <a:t>数字逻辑</a:t>
            </a:r>
            <a:r>
              <a:rPr lang="en-US" altLang="zh-CN" sz="2000" dirty="0" smtClean="0">
                <a:solidFill>
                  <a:srgbClr val="33339A"/>
                </a:solidFill>
                <a:latin typeface="Times New Roman"/>
              </a:rPr>
              <a:t>——</a:t>
            </a:r>
            <a:r>
              <a:rPr lang="zh-CN" altLang="en-US" sz="2000" dirty="0" smtClean="0">
                <a:solidFill>
                  <a:srgbClr val="33339A"/>
                </a:solidFill>
                <a:latin typeface="华文琥珀"/>
              </a:rPr>
              <a:t>数制和编码</a:t>
            </a:r>
            <a:endParaRPr lang="zh-CN" altLang="en-US" sz="2000" dirty="0">
              <a:solidFill>
                <a:srgbClr val="33339A"/>
              </a:solidFill>
              <a:latin typeface="华文琥珀"/>
            </a:endParaRPr>
          </a:p>
        </p:txBody>
      </p:sp>
      <p:sp>
        <p:nvSpPr>
          <p:cNvPr id="24" name="TextBox 23"/>
          <p:cNvSpPr txBox="1"/>
          <p:nvPr/>
        </p:nvSpPr>
        <p:spPr>
          <a:xfrm>
            <a:off x="958584" y="484019"/>
            <a:ext cx="7731922" cy="5699884"/>
          </a:xfrm>
          <a:prstGeom prst="rect">
            <a:avLst/>
          </a:prstGeom>
          <a:noFill/>
        </p:spPr>
        <p:txBody>
          <a:bodyPr vert="horz" wrap="none" lIns="0" tIns="0" rIns="0" bIns="0" rtlCol="0">
            <a:spAutoFit/>
          </a:bodyPr>
          <a:lstStyle/>
          <a:p>
            <a:pPr defTabSz="917966">
              <a:lnSpc>
                <a:spcPts val="5325"/>
              </a:lnSpc>
              <a:tabLst>
                <a:tab pos="267740" algn="l"/>
                <a:tab pos="395235" algn="l"/>
              </a:tabLst>
              <a:defRPr/>
            </a:pPr>
            <a:r>
              <a:rPr lang="zh-CN" altLang="en-US" dirty="0" smtClean="0"/>
              <a:t>	</a:t>
            </a:r>
            <a:r>
              <a:rPr lang="en-US" altLang="zh-CN" sz="4400" dirty="0" err="1" smtClean="0">
                <a:solidFill>
                  <a:srgbClr val="33339A"/>
                </a:solidFill>
                <a:latin typeface="Tahoma"/>
              </a:rPr>
              <a:t>A</a:t>
            </a:r>
            <a:r>
              <a:rPr lang="en-US" altLang="zh-CN" sz="3100" dirty="0" err="1" smtClean="0">
                <a:solidFill>
                  <a:srgbClr val="33339A"/>
                </a:solidFill>
                <a:latin typeface="Tahoma"/>
              </a:rPr>
              <a:t>k</a:t>
            </a:r>
            <a:r>
              <a:rPr lang="zh-CN" altLang="en-US" sz="4400" dirty="0" smtClean="0">
                <a:solidFill>
                  <a:srgbClr val="33339A"/>
                </a:solidFill>
                <a:latin typeface="Times New Roman"/>
              </a:rPr>
              <a:t>向</a:t>
            </a:r>
            <a:r>
              <a:rPr lang="en-US" altLang="zh-CN" sz="4400" dirty="0" smtClean="0">
                <a:solidFill>
                  <a:srgbClr val="33339A"/>
                </a:solidFill>
                <a:latin typeface="Tahoma"/>
              </a:rPr>
              <a:t>A</a:t>
            </a:r>
            <a:r>
              <a:rPr lang="zh-CN" altLang="en-US" sz="4400" dirty="0" smtClean="0">
                <a:solidFill>
                  <a:srgbClr val="33339A"/>
                </a:solidFill>
                <a:latin typeface="Times New Roman"/>
              </a:rPr>
              <a:t>进制数的转换</a:t>
            </a:r>
          </a:p>
          <a:p>
            <a:pPr defTabSz="917966">
              <a:lnSpc>
                <a:spcPts val="1004"/>
              </a:lnSpc>
              <a:tabLst>
                <a:tab pos="267740" algn="l"/>
                <a:tab pos="395235" algn="l"/>
              </a:tabLst>
              <a:defRPr/>
            </a:pPr>
            <a:endParaRPr lang="zh-CN" altLang="en-US" sz="4400" dirty="0" smtClean="0">
              <a:solidFill>
                <a:srgbClr val="33339A"/>
              </a:solidFill>
              <a:latin typeface="Times New Roman"/>
            </a:endParaRPr>
          </a:p>
          <a:p>
            <a:pPr defTabSz="917966">
              <a:lnSpc>
                <a:spcPts val="4206"/>
              </a:lnSpc>
              <a:tabLst>
                <a:tab pos="267740" algn="l"/>
                <a:tab pos="395235" algn="l"/>
              </a:tabLst>
              <a:defRPr/>
            </a:pPr>
            <a:r>
              <a:rPr lang="zh-CN" altLang="en-US" sz="3200" dirty="0" smtClean="0">
                <a:solidFill>
                  <a:srgbClr val="000000"/>
                </a:solidFill>
                <a:latin typeface="Times New Roman"/>
              </a:rPr>
              <a:t>设</a:t>
            </a:r>
            <a:r>
              <a:rPr lang="en-US" altLang="zh-CN" sz="3400" dirty="0" smtClean="0">
                <a:solidFill>
                  <a:srgbClr val="000000"/>
                </a:solidFill>
                <a:latin typeface="Tahoma"/>
              </a:rPr>
              <a:t>N</a:t>
            </a:r>
            <a:r>
              <a:rPr lang="zh-CN" altLang="en-US" sz="3200" dirty="0" smtClean="0">
                <a:solidFill>
                  <a:srgbClr val="000000"/>
                </a:solidFill>
                <a:latin typeface="Times New Roman"/>
              </a:rPr>
              <a:t>为一个</a:t>
            </a:r>
            <a:r>
              <a:rPr lang="en-US" altLang="zh-CN" sz="3200" dirty="0" err="1" smtClean="0">
                <a:solidFill>
                  <a:srgbClr val="000000"/>
                </a:solidFill>
                <a:latin typeface="Tahoma"/>
              </a:rPr>
              <a:t>A</a:t>
            </a:r>
            <a:r>
              <a:rPr lang="en-US" altLang="zh-CN" sz="2200" dirty="0" err="1" smtClean="0">
                <a:solidFill>
                  <a:srgbClr val="000000"/>
                </a:solidFill>
                <a:latin typeface="Tahoma"/>
              </a:rPr>
              <a:t>k</a:t>
            </a:r>
            <a:r>
              <a:rPr lang="zh-CN" altLang="en-US" sz="3200" dirty="0" smtClean="0">
                <a:solidFill>
                  <a:srgbClr val="000000"/>
                </a:solidFill>
                <a:latin typeface="Times New Roman"/>
              </a:rPr>
              <a:t>进制数，将</a:t>
            </a:r>
            <a:r>
              <a:rPr lang="en-US" altLang="zh-CN" sz="3400" dirty="0" smtClean="0">
                <a:solidFill>
                  <a:srgbClr val="000000"/>
                </a:solidFill>
                <a:latin typeface="Tahoma"/>
              </a:rPr>
              <a:t>N</a:t>
            </a:r>
            <a:r>
              <a:rPr lang="zh-CN" altLang="en-US" sz="3200" dirty="0" smtClean="0">
                <a:solidFill>
                  <a:srgbClr val="000000"/>
                </a:solidFill>
                <a:latin typeface="Times New Roman"/>
              </a:rPr>
              <a:t>中的每个数字直</a:t>
            </a:r>
          </a:p>
          <a:p>
            <a:pPr defTabSz="917966">
              <a:lnSpc>
                <a:spcPts val="3855"/>
              </a:lnSpc>
              <a:tabLst>
                <a:tab pos="267740" algn="l"/>
                <a:tab pos="395235" algn="l"/>
              </a:tabLst>
              <a:defRPr/>
            </a:pPr>
            <a:r>
              <a:rPr lang="zh-CN" altLang="en-US" sz="3200" dirty="0" smtClean="0">
                <a:solidFill>
                  <a:srgbClr val="000000"/>
                </a:solidFill>
                <a:latin typeface="Times New Roman"/>
              </a:rPr>
              <a:t>接用</a:t>
            </a:r>
            <a:r>
              <a:rPr lang="en-US" altLang="zh-CN" sz="3400" dirty="0" smtClean="0">
                <a:solidFill>
                  <a:srgbClr val="000000"/>
                </a:solidFill>
                <a:latin typeface="Tahoma"/>
              </a:rPr>
              <a:t>k</a:t>
            </a:r>
            <a:r>
              <a:rPr lang="zh-CN" altLang="en-US" sz="3200" dirty="0" smtClean="0">
                <a:solidFill>
                  <a:srgbClr val="000000"/>
                </a:solidFill>
                <a:latin typeface="Times New Roman"/>
              </a:rPr>
              <a:t>个</a:t>
            </a:r>
            <a:r>
              <a:rPr lang="en-US" altLang="zh-CN" sz="3200" dirty="0" smtClean="0">
                <a:solidFill>
                  <a:srgbClr val="000000"/>
                </a:solidFill>
                <a:latin typeface="Tahoma"/>
              </a:rPr>
              <a:t>A</a:t>
            </a:r>
            <a:r>
              <a:rPr lang="zh-CN" altLang="en-US" sz="3200" dirty="0" smtClean="0">
                <a:solidFill>
                  <a:srgbClr val="000000"/>
                </a:solidFill>
                <a:latin typeface="Times New Roman"/>
              </a:rPr>
              <a:t>进制数代替。</a:t>
            </a: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3481"/>
              </a:lnSpc>
              <a:tabLst>
                <a:tab pos="267740" algn="l"/>
                <a:tab pos="395235" algn="l"/>
              </a:tabLst>
              <a:defRPr/>
            </a:pPr>
            <a:r>
              <a:rPr lang="zh-CN" altLang="en-US" sz="3200" dirty="0" smtClean="0">
                <a:solidFill>
                  <a:srgbClr val="000000"/>
                </a:solidFill>
                <a:latin typeface="Times New Roman"/>
              </a:rPr>
              <a:t>应用：八进制和十六进制到二进制的转换</a:t>
            </a: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1004"/>
              </a:lnSpc>
              <a:tabLst>
                <a:tab pos="267740" algn="l"/>
                <a:tab pos="395235" algn="l"/>
              </a:tabLst>
              <a:defRPr/>
            </a:pPr>
            <a:endParaRPr lang="zh-CN" altLang="en-US" sz="3200" dirty="0" smtClean="0">
              <a:solidFill>
                <a:srgbClr val="000000"/>
              </a:solidFill>
              <a:latin typeface="Times New Roman"/>
            </a:endParaRPr>
          </a:p>
          <a:p>
            <a:pPr defTabSz="917966">
              <a:lnSpc>
                <a:spcPts val="4327"/>
              </a:lnSpc>
              <a:tabLst>
                <a:tab pos="267740" algn="l"/>
                <a:tab pos="395235" algn="l"/>
              </a:tabLst>
              <a:defRPr/>
            </a:pPr>
            <a:r>
              <a:rPr lang="zh-CN" altLang="en-US" sz="3200" dirty="0" smtClean="0">
                <a:solidFill>
                  <a:srgbClr val="000000"/>
                </a:solidFill>
                <a:latin typeface="Times New Roman"/>
              </a:rPr>
              <a:t>		</a:t>
            </a:r>
            <a:r>
              <a:rPr lang="en-US" altLang="zh-CN" sz="2800" dirty="0" smtClean="0">
                <a:solidFill>
                  <a:srgbClr val="000000"/>
                </a:solidFill>
                <a:latin typeface="Tahoma"/>
              </a:rPr>
              <a:t>(127.4)</a:t>
            </a:r>
            <a:r>
              <a:rPr lang="en-US" altLang="zh-CN" sz="2000" dirty="0" smtClean="0">
                <a:solidFill>
                  <a:srgbClr val="000000"/>
                </a:solidFill>
                <a:latin typeface="Tahoma"/>
              </a:rPr>
              <a:t>8   </a:t>
            </a:r>
            <a:r>
              <a:rPr lang="en-US" altLang="zh-CN" sz="2800" dirty="0" smtClean="0">
                <a:solidFill>
                  <a:srgbClr val="000000"/>
                </a:solidFill>
                <a:latin typeface="Tahoma"/>
              </a:rPr>
              <a:t>=  (1 010 111. 1)</a:t>
            </a:r>
            <a:r>
              <a:rPr lang="en-US" altLang="zh-CN" sz="2000" dirty="0" smtClean="0">
                <a:solidFill>
                  <a:srgbClr val="000000"/>
                </a:solidFill>
                <a:latin typeface="Tahoma"/>
              </a:rPr>
              <a:t>2</a:t>
            </a: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1004"/>
              </a:lnSpc>
              <a:tabLst>
                <a:tab pos="267740" algn="l"/>
                <a:tab pos="395235" algn="l"/>
              </a:tabLst>
              <a:defRPr/>
            </a:pPr>
            <a:endParaRPr lang="en-US" altLang="zh-CN" sz="2000" dirty="0" smtClean="0">
              <a:solidFill>
                <a:srgbClr val="000000"/>
              </a:solidFill>
              <a:latin typeface="Tahoma"/>
            </a:endParaRPr>
          </a:p>
          <a:p>
            <a:pPr defTabSz="917966">
              <a:lnSpc>
                <a:spcPts val="4130"/>
              </a:lnSpc>
              <a:tabLst>
                <a:tab pos="267740" algn="l"/>
                <a:tab pos="395235" algn="l"/>
              </a:tabLst>
              <a:defRPr/>
            </a:pPr>
            <a:r>
              <a:rPr lang="en-US" altLang="zh-CN" sz="2000" dirty="0" smtClean="0">
                <a:solidFill>
                  <a:srgbClr val="000000"/>
                </a:solidFill>
                <a:latin typeface="Tahoma"/>
              </a:rPr>
              <a:t>		</a:t>
            </a:r>
            <a:r>
              <a:rPr lang="en-US" altLang="zh-CN" sz="2800" dirty="0" smtClean="0">
                <a:solidFill>
                  <a:srgbClr val="000000"/>
                </a:solidFill>
                <a:latin typeface="Tahoma"/>
              </a:rPr>
              <a:t>(B65F)</a:t>
            </a:r>
            <a:r>
              <a:rPr lang="en-US" altLang="zh-CN" sz="2000" dirty="0" smtClean="0">
                <a:solidFill>
                  <a:srgbClr val="000000"/>
                </a:solidFill>
                <a:latin typeface="Tahoma"/>
              </a:rPr>
              <a:t>16</a:t>
            </a:r>
            <a:r>
              <a:rPr lang="en-US" altLang="zh-CN" sz="2800" dirty="0" smtClean="0">
                <a:solidFill>
                  <a:srgbClr val="000000"/>
                </a:solidFill>
                <a:latin typeface="Tahoma"/>
              </a:rPr>
              <a:t>= (1011 0110 0101 1111)</a:t>
            </a:r>
            <a:r>
              <a:rPr lang="en-US" altLang="zh-CN" sz="2000" dirty="0" smtClean="0">
                <a:solidFill>
                  <a:srgbClr val="000000"/>
                </a:solidFill>
                <a:latin typeface="Tahoma"/>
              </a:rPr>
              <a:t>2</a:t>
            </a:r>
            <a:endParaRPr lang="zh-CN" altLang="en-US" sz="2000" dirty="0">
              <a:solidFill>
                <a:srgbClr val="000000"/>
              </a:solidFill>
              <a:latin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9" name="Object 5"/>
          <p:cNvGraphicFramePr>
            <a:graphicFrameLocks noGrp="1" noChangeAspect="1"/>
          </p:cNvGraphicFramePr>
          <p:nvPr>
            <p:ph sz="half" idx="4294967295"/>
          </p:nvPr>
        </p:nvGraphicFramePr>
        <p:xfrm>
          <a:off x="1581150" y="1690688"/>
          <a:ext cx="7562850" cy="2271712"/>
        </p:xfrm>
        <a:graphic>
          <a:graphicData uri="http://schemas.openxmlformats.org/presentationml/2006/ole">
            <p:oleObj spid="_x0000_s2092" name="VISIO" r:id="rId6" imgW="3546348" imgH="1115568" progId="Visio.Drawing.11">
              <p:embed/>
            </p:oleObj>
          </a:graphicData>
        </a:graphic>
      </p:graphicFrame>
      <p:graphicFrame>
        <p:nvGraphicFramePr>
          <p:cNvPr id="38920" name="Object 6"/>
          <p:cNvGraphicFramePr>
            <a:graphicFrameLocks noGrp="1" noChangeAspect="1"/>
          </p:cNvGraphicFramePr>
          <p:nvPr>
            <p:ph sz="quarter" idx="4294967295"/>
          </p:nvPr>
        </p:nvGraphicFramePr>
        <p:xfrm>
          <a:off x="1524000" y="4279900"/>
          <a:ext cx="7620000" cy="1968500"/>
        </p:xfrm>
        <a:graphic>
          <a:graphicData uri="http://schemas.openxmlformats.org/presentationml/2006/ole">
            <p:oleObj spid="_x0000_s2093" name="VISIO" r:id="rId7" imgW="3540447" imgH="957001" progId="Visio.Drawing.11">
              <p:embed/>
            </p:oleObj>
          </a:graphicData>
        </a:graphic>
      </p:graphicFrame>
      <p:sp>
        <p:nvSpPr>
          <p:cNvPr id="38916" name="Rectangle 2"/>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1000" dirty="0">
              <a:latin typeface="Times New Roman" pitchFamily="18" charset="0"/>
            </a:endParaRPr>
          </a:p>
          <a:p>
            <a:pPr marL="342900" indent="-342900">
              <a:spcBef>
                <a:spcPct val="20000"/>
              </a:spcBef>
              <a:buFontTx/>
              <a:buChar char="•"/>
            </a:pPr>
            <a:r>
              <a:rPr lang="en-US" sz="3200" dirty="0">
                <a:latin typeface="Times New Roman" pitchFamily="18" charset="0"/>
              </a:rPr>
              <a:t>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38917"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Number Systems</a:t>
            </a:r>
            <a:endParaRPr lang="en-US" sz="4400" dirty="0">
              <a:solidFill>
                <a:schemeClr val="bg1"/>
              </a:solidFill>
              <a:latin typeface="+mj-lt"/>
            </a:endParaRPr>
          </a:p>
        </p:txBody>
      </p:sp>
    </p:spTree>
    <p:extLst>
      <p:ext uri="{BB962C8B-B14F-4D97-AF65-F5344CB8AC3E}">
        <p14:creationId xmlns="" xmlns:p14="http://schemas.microsoft.com/office/powerpoint/2010/main" val="342078668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43" name="Object 5"/>
          <p:cNvGraphicFramePr>
            <a:graphicFrameLocks noGrp="1" noChangeAspect="1"/>
          </p:cNvGraphicFramePr>
          <p:nvPr>
            <p:ph sz="half" idx="4294967295"/>
          </p:nvPr>
        </p:nvGraphicFramePr>
        <p:xfrm>
          <a:off x="1758950" y="1689100"/>
          <a:ext cx="7188200" cy="2260600"/>
        </p:xfrm>
        <a:graphic>
          <a:graphicData uri="http://schemas.openxmlformats.org/presentationml/2006/ole">
            <p:oleObj spid="_x0000_s3116" name="Visio" r:id="rId6" imgW="3543178" imgH="1114556" progId="Visio.Drawing.11">
              <p:embed/>
            </p:oleObj>
          </a:graphicData>
        </a:graphic>
      </p:graphicFrame>
      <p:graphicFrame>
        <p:nvGraphicFramePr>
          <p:cNvPr id="39944" name="Object 6"/>
          <p:cNvGraphicFramePr>
            <a:graphicFrameLocks noGrp="1" noChangeAspect="1"/>
          </p:cNvGraphicFramePr>
          <p:nvPr>
            <p:ph sz="quarter" idx="4294967295"/>
          </p:nvPr>
        </p:nvGraphicFramePr>
        <p:xfrm>
          <a:off x="1690688" y="4279900"/>
          <a:ext cx="7286625" cy="1968500"/>
        </p:xfrm>
        <a:graphic>
          <a:graphicData uri="http://schemas.openxmlformats.org/presentationml/2006/ole">
            <p:oleObj spid="_x0000_s3117" name="Visio" r:id="rId7" imgW="3543178" imgH="957184" progId="Visio.Drawing.11">
              <p:embed/>
            </p:oleObj>
          </a:graphicData>
        </a:graphic>
      </p:graphicFrame>
      <p:sp>
        <p:nvSpPr>
          <p:cNvPr id="39940" name="Rectangle 2"/>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1000" dirty="0">
              <a:latin typeface="Times New Roman" pitchFamily="18" charset="0"/>
            </a:endParaRPr>
          </a:p>
          <a:p>
            <a:pPr marL="342900" indent="-342900">
              <a:spcBef>
                <a:spcPct val="20000"/>
              </a:spcBef>
              <a:buFontTx/>
              <a:buChar char="•"/>
            </a:pPr>
            <a:r>
              <a:rPr lang="en-US" sz="3200" dirty="0">
                <a:latin typeface="Times New Roman" pitchFamily="18" charset="0"/>
              </a:rPr>
              <a:t>Binary numbers</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39941"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Number Systems</a:t>
            </a:r>
            <a:endParaRPr lang="en-US" sz="4400" dirty="0">
              <a:solidFill>
                <a:schemeClr val="bg1"/>
              </a:solidFill>
              <a:latin typeface="+mj-lt"/>
            </a:endParaRPr>
          </a:p>
        </p:txBody>
      </p:sp>
    </p:spTree>
    <p:extLst>
      <p:ext uri="{BB962C8B-B14F-4D97-AF65-F5344CB8AC3E}">
        <p14:creationId xmlns="" xmlns:p14="http://schemas.microsoft.com/office/powerpoint/2010/main" val="237121753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a:t>数字与逻辑 </a:t>
            </a:r>
            <a:r>
              <a:rPr lang="en-US" altLang="zh-CN"/>
              <a:t>(Digital &amp; Logic)</a:t>
            </a:r>
          </a:p>
        </p:txBody>
      </p:sp>
      <p:sp>
        <p:nvSpPr>
          <p:cNvPr id="86019" name="Rectangle 3"/>
          <p:cNvSpPr>
            <a:spLocks noGrp="1" noChangeArrowheads="1"/>
          </p:cNvSpPr>
          <p:nvPr>
            <p:ph type="body" idx="1"/>
          </p:nvPr>
        </p:nvSpPr>
        <p:spPr/>
        <p:txBody>
          <a:bodyPr/>
          <a:lstStyle/>
          <a:p>
            <a:pPr>
              <a:lnSpc>
                <a:spcPct val="90000"/>
              </a:lnSpc>
            </a:pPr>
            <a:r>
              <a:rPr lang="zh-CN" altLang="en-US" sz="2800" b="1"/>
              <a:t>逻辑代数：应用代数方法研究逻辑问题，又称布尔代数，开关代数（还有开关理论，开关电路等），是逻辑化简的主要工具。</a:t>
            </a:r>
            <a:r>
              <a:rPr lang="zh-CN" altLang="en-US" sz="2400"/>
              <a:t> </a:t>
            </a:r>
            <a:endParaRPr lang="zh-CN" altLang="en-US" sz="2800" b="1"/>
          </a:p>
          <a:p>
            <a:pPr>
              <a:lnSpc>
                <a:spcPct val="90000"/>
              </a:lnSpc>
            </a:pPr>
            <a:r>
              <a:rPr lang="zh-CN" altLang="en-US" sz="2800" b="1"/>
              <a:t>数字逻辑电路的设计、分析，要借助于逻辑代数这一数学工具。逻辑代数中二值运算的公式、运算及定律要应用到数字逻辑电路。</a:t>
            </a:r>
          </a:p>
          <a:p>
            <a:pPr>
              <a:lnSpc>
                <a:spcPct val="90000"/>
              </a:lnSpc>
            </a:pPr>
            <a:r>
              <a:rPr lang="zh-CN" altLang="en-US" sz="2800" b="1"/>
              <a:t>实现逻辑功能可用的数字电路：</a:t>
            </a:r>
          </a:p>
          <a:p>
            <a:pPr>
              <a:lnSpc>
                <a:spcPct val="90000"/>
              </a:lnSpc>
              <a:buFont typeface="Wingdings" pitchFamily="2" charset="2"/>
              <a:buNone/>
            </a:pPr>
            <a:r>
              <a:rPr lang="zh-CN" altLang="en-US" sz="2800" b="1"/>
              <a:t>	</a:t>
            </a:r>
            <a:r>
              <a:rPr lang="en-US" altLang="zh-CN" sz="2800" b="1"/>
              <a:t>1</a:t>
            </a:r>
            <a:r>
              <a:rPr lang="zh-CN" altLang="en-US" sz="2800" b="1"/>
              <a:t>、数字集成电路</a:t>
            </a:r>
          </a:p>
          <a:p>
            <a:pPr>
              <a:lnSpc>
                <a:spcPct val="90000"/>
              </a:lnSpc>
              <a:buFont typeface="Wingdings" pitchFamily="2" charset="2"/>
              <a:buNone/>
            </a:pPr>
            <a:r>
              <a:rPr lang="zh-CN" altLang="en-US" sz="2800" b="1"/>
              <a:t>	</a:t>
            </a:r>
            <a:r>
              <a:rPr lang="en-US" altLang="zh-CN" sz="2800" b="1"/>
              <a:t>2</a:t>
            </a:r>
            <a:r>
              <a:rPr lang="zh-CN" altLang="en-US" sz="2800" b="1"/>
              <a:t>、可编程逻辑器件</a:t>
            </a:r>
            <a:r>
              <a:rPr lang="en-US" altLang="zh-CN" sz="2800" b="1"/>
              <a:t>(PLD)</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ChangeArrowheads="1"/>
          </p:cNvSpPr>
          <p:nvPr>
            <p:custDataLst>
              <p:tags r:id="rId1"/>
            </p:custDataLst>
          </p:nvPr>
        </p:nvSpPr>
        <p:spPr bwMode="auto">
          <a:xfrm>
            <a:off x="9906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0</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2</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3</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4</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5</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6</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7</a:t>
            </a:r>
            <a:r>
              <a:rPr lang="en-US" sz="3200" dirty="0">
                <a:latin typeface="Times New Roman" pitchFamily="18" charset="0"/>
              </a:rPr>
              <a:t> =</a:t>
            </a:r>
          </a:p>
          <a:p>
            <a:pPr marL="342900" indent="-342900">
              <a:spcBef>
                <a:spcPct val="20000"/>
              </a:spcBef>
            </a:pPr>
            <a:endParaRPr lang="en-US" sz="3200" baseline="300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40965"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0967" name="Rectangle 5"/>
          <p:cNvSpPr>
            <a:spLocks noChangeArrowheads="1"/>
          </p:cNvSpPr>
          <p:nvPr>
            <p:custDataLst>
              <p:tags r:id="rId3"/>
            </p:custDataLst>
          </p:nvPr>
        </p:nvSpPr>
        <p:spPr bwMode="auto">
          <a:xfrm>
            <a:off x="40386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8</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9</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10</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11</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12</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13</a:t>
            </a:r>
            <a:r>
              <a:rPr lang="en-US" sz="3200" dirty="0">
                <a:latin typeface="Times New Roman" pitchFamily="18" charset="0"/>
              </a:rPr>
              <a:t> =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14</a:t>
            </a:r>
            <a:r>
              <a:rPr lang="en-US" sz="3200" dirty="0">
                <a:latin typeface="Times New Roman" pitchFamily="18" charset="0"/>
              </a:rPr>
              <a:t> =</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15</a:t>
            </a:r>
            <a:r>
              <a:rPr lang="en-US" sz="3200" dirty="0">
                <a:latin typeface="Times New Roman" pitchFamily="18" charset="0"/>
              </a:rPr>
              <a:t> =</a:t>
            </a: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Powers of Two</a:t>
            </a:r>
            <a:endParaRPr lang="en-US" sz="4400" dirty="0">
              <a:solidFill>
                <a:schemeClr val="bg1"/>
              </a:solidFill>
              <a:latin typeface="+mj-lt"/>
            </a:endParaRPr>
          </a:p>
        </p:txBody>
      </p:sp>
    </p:spTree>
    <p:extLst>
      <p:ext uri="{BB962C8B-B14F-4D97-AF65-F5344CB8AC3E}">
        <p14:creationId xmlns="" xmlns:p14="http://schemas.microsoft.com/office/powerpoint/2010/main" val="397287397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ChangeArrowheads="1"/>
          </p:cNvSpPr>
          <p:nvPr>
            <p:custDataLst>
              <p:tags r:id="rId1"/>
            </p:custDataLst>
          </p:nvPr>
        </p:nvSpPr>
        <p:spPr bwMode="auto">
          <a:xfrm>
            <a:off x="9906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0</a:t>
            </a:r>
            <a:r>
              <a:rPr lang="en-US" sz="3200" dirty="0">
                <a:latin typeface="Times New Roman" pitchFamily="18" charset="0"/>
              </a:rPr>
              <a:t> = 1</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a:t>
            </a:r>
            <a:r>
              <a:rPr lang="en-US" sz="3200" dirty="0">
                <a:latin typeface="Times New Roman" pitchFamily="18" charset="0"/>
              </a:rPr>
              <a:t> = 2</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2</a:t>
            </a:r>
            <a:r>
              <a:rPr lang="en-US" sz="3200" dirty="0">
                <a:latin typeface="Times New Roman" pitchFamily="18" charset="0"/>
              </a:rPr>
              <a:t> = 4</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3</a:t>
            </a:r>
            <a:r>
              <a:rPr lang="en-US" sz="3200" dirty="0">
                <a:latin typeface="Times New Roman" pitchFamily="18" charset="0"/>
              </a:rPr>
              <a:t> = 8</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4</a:t>
            </a:r>
            <a:r>
              <a:rPr lang="en-US" sz="3200" dirty="0">
                <a:latin typeface="Times New Roman" pitchFamily="18" charset="0"/>
              </a:rPr>
              <a:t> = 16</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5</a:t>
            </a:r>
            <a:r>
              <a:rPr lang="en-US" sz="3200" dirty="0">
                <a:latin typeface="Times New Roman" pitchFamily="18" charset="0"/>
              </a:rPr>
              <a:t> = 32</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6</a:t>
            </a:r>
            <a:r>
              <a:rPr lang="en-US" sz="3200" dirty="0">
                <a:latin typeface="Times New Roman" pitchFamily="18" charset="0"/>
              </a:rPr>
              <a:t> = 64</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7</a:t>
            </a:r>
            <a:r>
              <a:rPr lang="en-US" sz="3200" dirty="0">
                <a:latin typeface="Times New Roman" pitchFamily="18" charset="0"/>
              </a:rPr>
              <a:t> = 128</a:t>
            </a:r>
          </a:p>
          <a:p>
            <a:pPr marL="342900" indent="-342900">
              <a:spcBef>
                <a:spcPct val="20000"/>
              </a:spcBef>
              <a:buFontTx/>
              <a:buChar char="•"/>
            </a:pPr>
            <a:r>
              <a:rPr lang="en-US" sz="3200" dirty="0">
                <a:latin typeface="Times New Roman" pitchFamily="18" charset="0"/>
              </a:rPr>
              <a:t>Handy to memorize up to 2</a:t>
            </a:r>
            <a:r>
              <a:rPr lang="en-US" sz="3200" baseline="30000" dirty="0">
                <a:latin typeface="Times New Roman" pitchFamily="18" charset="0"/>
              </a:rPr>
              <a:t>9</a:t>
            </a:r>
          </a:p>
          <a:p>
            <a:pPr marL="342900" indent="-342900">
              <a:spcBef>
                <a:spcPct val="20000"/>
              </a:spcBef>
              <a:buFontTx/>
              <a:buChar char="•"/>
            </a:pPr>
            <a:endParaRPr lang="en-US" sz="3200" dirty="0">
              <a:latin typeface="Times New Roman" pitchFamily="18" charset="0"/>
            </a:endParaRPr>
          </a:p>
        </p:txBody>
      </p:sp>
      <p:sp>
        <p:nvSpPr>
          <p:cNvPr id="41989"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1991" name="Rectangle 10"/>
          <p:cNvSpPr>
            <a:spLocks noChangeArrowheads="1"/>
          </p:cNvSpPr>
          <p:nvPr>
            <p:custDataLst>
              <p:tags r:id="rId3"/>
            </p:custDataLst>
          </p:nvPr>
        </p:nvSpPr>
        <p:spPr bwMode="auto">
          <a:xfrm>
            <a:off x="40386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8 </a:t>
            </a:r>
            <a:r>
              <a:rPr lang="en-US" sz="3200" dirty="0">
                <a:latin typeface="Times New Roman" pitchFamily="18" charset="0"/>
              </a:rPr>
              <a:t> = 256</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9</a:t>
            </a:r>
            <a:r>
              <a:rPr lang="en-US" sz="3200" dirty="0">
                <a:latin typeface="Times New Roman" pitchFamily="18" charset="0"/>
              </a:rPr>
              <a:t>  = 512</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10</a:t>
            </a:r>
            <a:r>
              <a:rPr lang="en-US" sz="3200" dirty="0">
                <a:latin typeface="Times New Roman" pitchFamily="18" charset="0"/>
              </a:rPr>
              <a:t> = 1024</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11</a:t>
            </a:r>
            <a:r>
              <a:rPr lang="en-US" sz="3200" dirty="0">
                <a:latin typeface="Times New Roman" pitchFamily="18" charset="0"/>
              </a:rPr>
              <a:t> = 2048</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12</a:t>
            </a:r>
            <a:r>
              <a:rPr lang="en-US" sz="3200" dirty="0">
                <a:latin typeface="Times New Roman" pitchFamily="18" charset="0"/>
              </a:rPr>
              <a:t> = 4096</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13</a:t>
            </a:r>
            <a:r>
              <a:rPr lang="en-US" sz="3200" dirty="0">
                <a:latin typeface="Times New Roman" pitchFamily="18" charset="0"/>
              </a:rPr>
              <a:t> = 8192</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14</a:t>
            </a:r>
            <a:r>
              <a:rPr lang="en-US" sz="3200" dirty="0">
                <a:latin typeface="Times New Roman" pitchFamily="18" charset="0"/>
              </a:rPr>
              <a:t> = 16384</a:t>
            </a:r>
          </a:p>
          <a:p>
            <a:pPr marL="342900" indent="-342900">
              <a:spcBef>
                <a:spcPct val="20000"/>
              </a:spcBef>
              <a:buFontTx/>
              <a:buChar char="•"/>
            </a:pPr>
            <a:r>
              <a:rPr lang="en-US" sz="3200" dirty="0">
                <a:latin typeface="Times New Roman" pitchFamily="18" charset="0"/>
              </a:rPr>
              <a:t>2</a:t>
            </a:r>
            <a:r>
              <a:rPr lang="en-US" sz="3200" baseline="30000" dirty="0">
                <a:latin typeface="Times New Roman" pitchFamily="18" charset="0"/>
              </a:rPr>
              <a:t>15</a:t>
            </a:r>
            <a:r>
              <a:rPr lang="en-US" sz="3200" dirty="0">
                <a:latin typeface="Times New Roman" pitchFamily="18" charset="0"/>
              </a:rPr>
              <a:t> = 32768</a:t>
            </a: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Powers of Two</a:t>
            </a:r>
            <a:endParaRPr lang="en-US" sz="4400" dirty="0">
              <a:solidFill>
                <a:schemeClr val="bg1"/>
              </a:solidFill>
              <a:latin typeface="+mj-lt"/>
            </a:endParaRPr>
          </a:p>
        </p:txBody>
      </p:sp>
    </p:spTree>
    <p:extLst>
      <p:ext uri="{BB962C8B-B14F-4D97-AF65-F5344CB8AC3E}">
        <p14:creationId xmlns="" xmlns:p14="http://schemas.microsoft.com/office/powerpoint/2010/main" val="4062638541"/>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 to binary conversion:</a:t>
            </a:r>
          </a:p>
          <a:p>
            <a:pPr marL="742950" lvl="1" indent="-285750">
              <a:spcBef>
                <a:spcPct val="20000"/>
              </a:spcBef>
              <a:buFontTx/>
              <a:buChar char="–"/>
            </a:pPr>
            <a:r>
              <a:rPr lang="en-US" dirty="0">
                <a:latin typeface="Times New Roman" pitchFamily="18" charset="0"/>
              </a:rPr>
              <a:t>Convert 10011</a:t>
            </a:r>
            <a:r>
              <a:rPr lang="en-US" baseline="-25000" dirty="0">
                <a:latin typeface="Times New Roman" pitchFamily="18" charset="0"/>
              </a:rPr>
              <a:t>2</a:t>
            </a:r>
            <a:r>
              <a:rPr lang="en-US" dirty="0">
                <a:latin typeface="Times New Roman" pitchFamily="18" charset="0"/>
              </a:rPr>
              <a:t> to decimal</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Decimal to binary conversion:</a:t>
            </a:r>
          </a:p>
          <a:p>
            <a:pPr marL="742950" lvl="1" indent="-285750">
              <a:spcBef>
                <a:spcPct val="20000"/>
              </a:spcBef>
              <a:buFontTx/>
              <a:buChar char="–"/>
            </a:pPr>
            <a:r>
              <a:rPr lang="en-US" dirty="0">
                <a:latin typeface="Times New Roman" pitchFamily="18" charset="0"/>
              </a:rPr>
              <a:t>Convert 47</a:t>
            </a:r>
            <a:r>
              <a:rPr lang="en-US" baseline="-25000" dirty="0">
                <a:latin typeface="Times New Roman" pitchFamily="18" charset="0"/>
              </a:rPr>
              <a:t>10</a:t>
            </a:r>
            <a:r>
              <a:rPr lang="en-US" dirty="0">
                <a:latin typeface="Times New Roman" pitchFamily="18" charset="0"/>
              </a:rPr>
              <a:t> to binary</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Number Conversion</a:t>
            </a:r>
            <a:endParaRPr lang="en-US" sz="4400" dirty="0">
              <a:solidFill>
                <a:schemeClr val="bg1"/>
              </a:solidFill>
              <a:latin typeface="+mj-lt"/>
            </a:endParaRPr>
          </a:p>
        </p:txBody>
      </p:sp>
    </p:spTree>
    <p:extLst>
      <p:ext uri="{BB962C8B-B14F-4D97-AF65-F5344CB8AC3E}">
        <p14:creationId xmlns="" xmlns:p14="http://schemas.microsoft.com/office/powerpoint/2010/main" val="1425216174"/>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ChangeArrowheads="1"/>
          </p:cNvSpPr>
          <p:nvPr>
            <p:custDataLst>
              <p:tags r:id="rId1"/>
            </p:custDataLst>
          </p:nvPr>
        </p:nvSpPr>
        <p:spPr bwMode="auto">
          <a:xfrm>
            <a:off x="914400" y="1219200"/>
            <a:ext cx="83058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 to binary conversion:</a:t>
            </a:r>
          </a:p>
          <a:p>
            <a:pPr marL="742950" lvl="1" indent="-285750">
              <a:spcBef>
                <a:spcPct val="20000"/>
              </a:spcBef>
              <a:buFontTx/>
              <a:buChar char="–"/>
            </a:pPr>
            <a:r>
              <a:rPr lang="en-US" dirty="0">
                <a:latin typeface="Times New Roman" pitchFamily="18" charset="0"/>
              </a:rPr>
              <a:t>Convert 10011</a:t>
            </a:r>
            <a:r>
              <a:rPr lang="en-US" baseline="-25000" dirty="0">
                <a:latin typeface="Times New Roman" pitchFamily="18" charset="0"/>
              </a:rPr>
              <a:t>2</a:t>
            </a:r>
            <a:r>
              <a:rPr lang="en-US" dirty="0">
                <a:latin typeface="Times New Roman" pitchFamily="18" charset="0"/>
              </a:rPr>
              <a:t> to decimal</a:t>
            </a:r>
          </a:p>
          <a:p>
            <a:pPr marL="742950" lvl="1" indent="-285750">
              <a:spcBef>
                <a:spcPct val="20000"/>
              </a:spcBef>
              <a:buFontTx/>
              <a:buChar char="–"/>
            </a:pPr>
            <a:r>
              <a:rPr lang="en-US" dirty="0">
                <a:latin typeface="Times New Roman" pitchFamily="18" charset="0"/>
              </a:rPr>
              <a:t>16</a:t>
            </a:r>
            <a:r>
              <a:rPr lang="en-US" dirty="0">
                <a:latin typeface="Times New Roman" pitchFamily="18" charset="0"/>
                <a:cs typeface="Times New Roman" pitchFamily="18" charset="0"/>
              </a:rPr>
              <a:t>×</a:t>
            </a:r>
            <a:r>
              <a:rPr lang="en-US" dirty="0">
                <a:latin typeface="Times New Roman" pitchFamily="18" charset="0"/>
              </a:rPr>
              <a:t>1 + 8</a:t>
            </a:r>
            <a:r>
              <a:rPr lang="en-US" dirty="0">
                <a:latin typeface="Times New Roman" pitchFamily="18" charset="0"/>
                <a:cs typeface="Times New Roman" pitchFamily="18" charset="0"/>
              </a:rPr>
              <a:t>×</a:t>
            </a:r>
            <a:r>
              <a:rPr lang="en-US" dirty="0">
                <a:latin typeface="Times New Roman" pitchFamily="18" charset="0"/>
              </a:rPr>
              <a:t>0 + 4</a:t>
            </a:r>
            <a:r>
              <a:rPr lang="en-US" dirty="0">
                <a:latin typeface="Times New Roman" pitchFamily="18" charset="0"/>
                <a:cs typeface="Times New Roman" pitchFamily="18" charset="0"/>
              </a:rPr>
              <a:t>×</a:t>
            </a:r>
            <a:r>
              <a:rPr lang="en-US" dirty="0">
                <a:latin typeface="Times New Roman" pitchFamily="18" charset="0"/>
              </a:rPr>
              <a:t>0 + 2</a:t>
            </a:r>
            <a:r>
              <a:rPr lang="en-US" dirty="0">
                <a:latin typeface="Times New Roman" pitchFamily="18" charset="0"/>
                <a:cs typeface="Times New Roman" pitchFamily="18" charset="0"/>
              </a:rPr>
              <a:t>×</a:t>
            </a:r>
            <a:r>
              <a:rPr lang="en-US" dirty="0">
                <a:latin typeface="Times New Roman" pitchFamily="18" charset="0"/>
              </a:rPr>
              <a:t>1 + 1</a:t>
            </a:r>
            <a:r>
              <a:rPr lang="en-US" dirty="0">
                <a:latin typeface="Times New Roman" pitchFamily="18" charset="0"/>
                <a:cs typeface="Times New Roman" pitchFamily="18" charset="0"/>
              </a:rPr>
              <a:t>×</a:t>
            </a:r>
            <a:r>
              <a:rPr lang="en-US" dirty="0">
                <a:latin typeface="Times New Roman" pitchFamily="18" charset="0"/>
              </a:rPr>
              <a:t>1 = </a:t>
            </a:r>
            <a:r>
              <a:rPr lang="en-US" dirty="0" smtClean="0">
                <a:latin typeface="Times New Roman" pitchFamily="18" charset="0"/>
              </a:rPr>
              <a:t>19</a:t>
            </a:r>
            <a:r>
              <a:rPr lang="en-US" baseline="-25000" dirty="0" smtClean="0">
                <a:latin typeface="Times New Roman" pitchFamily="18" charset="0"/>
              </a:rPr>
              <a:t>10</a:t>
            </a:r>
          </a:p>
          <a:p>
            <a:pPr marL="742950" lvl="1" indent="-285750">
              <a:spcBef>
                <a:spcPct val="20000"/>
              </a:spcBef>
              <a:buFontTx/>
              <a:buChar char="–"/>
            </a:pPr>
            <a:endParaRPr lang="en-US" baseline="-250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Decimal to binary conversion:</a:t>
            </a:r>
          </a:p>
          <a:p>
            <a:pPr marL="742950" lvl="1" indent="-285750">
              <a:spcBef>
                <a:spcPct val="20000"/>
              </a:spcBef>
              <a:buFontTx/>
              <a:buChar char="–"/>
            </a:pPr>
            <a:r>
              <a:rPr lang="en-US" dirty="0">
                <a:latin typeface="Times New Roman" pitchFamily="18" charset="0"/>
              </a:rPr>
              <a:t>Convert 47</a:t>
            </a:r>
            <a:r>
              <a:rPr lang="en-US" baseline="-25000" dirty="0">
                <a:latin typeface="Times New Roman" pitchFamily="18" charset="0"/>
              </a:rPr>
              <a:t>10</a:t>
            </a:r>
            <a:r>
              <a:rPr lang="en-US" dirty="0">
                <a:latin typeface="Times New Roman" pitchFamily="18" charset="0"/>
              </a:rPr>
              <a:t> to binary</a:t>
            </a:r>
          </a:p>
          <a:p>
            <a:pPr marL="742950" lvl="1" indent="-285750">
              <a:spcBef>
                <a:spcPct val="20000"/>
              </a:spcBef>
              <a:buFontTx/>
              <a:buChar char="–"/>
            </a:pPr>
            <a:r>
              <a:rPr lang="en-US" dirty="0">
                <a:latin typeface="Times New Roman" pitchFamily="18" charset="0"/>
              </a:rPr>
              <a:t>32</a:t>
            </a:r>
            <a:r>
              <a:rPr lang="en-US" dirty="0">
                <a:latin typeface="Times New Roman" pitchFamily="18" charset="0"/>
                <a:cs typeface="Times New Roman" pitchFamily="18" charset="0"/>
              </a:rPr>
              <a:t>×</a:t>
            </a:r>
            <a:r>
              <a:rPr lang="en-US" dirty="0">
                <a:latin typeface="Times New Roman" pitchFamily="18" charset="0"/>
              </a:rPr>
              <a:t>1 + 16</a:t>
            </a:r>
            <a:r>
              <a:rPr lang="en-US" dirty="0">
                <a:latin typeface="Times New Roman" pitchFamily="18" charset="0"/>
                <a:cs typeface="Times New Roman" pitchFamily="18" charset="0"/>
              </a:rPr>
              <a:t>×</a:t>
            </a:r>
            <a:r>
              <a:rPr lang="en-US" dirty="0">
                <a:latin typeface="Times New Roman" pitchFamily="18" charset="0"/>
              </a:rPr>
              <a:t>0 + 8</a:t>
            </a:r>
            <a:r>
              <a:rPr lang="en-US" dirty="0">
                <a:latin typeface="Times New Roman" pitchFamily="18" charset="0"/>
                <a:cs typeface="Times New Roman" pitchFamily="18" charset="0"/>
              </a:rPr>
              <a:t>×1</a:t>
            </a:r>
            <a:r>
              <a:rPr lang="en-US" dirty="0">
                <a:latin typeface="Times New Roman" pitchFamily="18" charset="0"/>
              </a:rPr>
              <a:t> + 4</a:t>
            </a:r>
            <a:r>
              <a:rPr lang="en-US" dirty="0">
                <a:latin typeface="Times New Roman" pitchFamily="18" charset="0"/>
                <a:cs typeface="Times New Roman" pitchFamily="18" charset="0"/>
              </a:rPr>
              <a:t>×</a:t>
            </a:r>
            <a:r>
              <a:rPr lang="en-US" dirty="0">
                <a:latin typeface="Times New Roman" pitchFamily="18" charset="0"/>
              </a:rPr>
              <a:t>1 + 2</a:t>
            </a:r>
            <a:r>
              <a:rPr lang="en-US" dirty="0">
                <a:latin typeface="Times New Roman" pitchFamily="18" charset="0"/>
                <a:cs typeface="Times New Roman" pitchFamily="18" charset="0"/>
              </a:rPr>
              <a:t>×</a:t>
            </a:r>
            <a:r>
              <a:rPr lang="en-US" dirty="0">
                <a:latin typeface="Times New Roman" pitchFamily="18" charset="0"/>
              </a:rPr>
              <a:t>1 + 1</a:t>
            </a:r>
            <a:r>
              <a:rPr lang="en-US" dirty="0">
                <a:latin typeface="Times New Roman" pitchFamily="18" charset="0"/>
                <a:cs typeface="Times New Roman" pitchFamily="18" charset="0"/>
              </a:rPr>
              <a:t>×</a:t>
            </a:r>
            <a:r>
              <a:rPr lang="en-US" dirty="0">
                <a:latin typeface="Times New Roman" pitchFamily="18" charset="0"/>
              </a:rPr>
              <a:t>1 = 101111</a:t>
            </a:r>
            <a:r>
              <a:rPr lang="en-US" baseline="-25000" dirty="0">
                <a:latin typeface="Times New Roman" pitchFamily="18" charset="0"/>
              </a:rPr>
              <a:t>2</a:t>
            </a:r>
          </a:p>
          <a:p>
            <a:pPr marL="342900" indent="-342900">
              <a:spcBef>
                <a:spcPct val="20000"/>
              </a:spcBef>
              <a:buFontTx/>
              <a:buChar char="•"/>
            </a:pPr>
            <a:endParaRPr lang="en-US" sz="3200" dirty="0">
              <a:latin typeface="Times New Roman" pitchFamily="18" charset="0"/>
            </a:endParaRPr>
          </a:p>
        </p:txBody>
      </p:sp>
      <p:sp>
        <p:nvSpPr>
          <p:cNvPr id="44037"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Number Conversion</a:t>
            </a:r>
            <a:endParaRPr lang="en-US" sz="4400" dirty="0">
              <a:solidFill>
                <a:schemeClr val="bg1"/>
              </a:solidFill>
              <a:latin typeface="+mj-lt"/>
            </a:endParaRPr>
          </a:p>
        </p:txBody>
      </p:sp>
    </p:spTree>
    <p:extLst>
      <p:ext uri="{BB962C8B-B14F-4D97-AF65-F5344CB8AC3E}">
        <p14:creationId xmlns="" xmlns:p14="http://schemas.microsoft.com/office/powerpoint/2010/main" val="1514968660"/>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4294967295"/>
            <p:custDataLst>
              <p:tags r:id="rId1"/>
            </p:custDataLst>
          </p:nvPr>
        </p:nvSpPr>
        <p:spPr>
          <a:xfrm>
            <a:off x="914400" y="1371600"/>
            <a:ext cx="8229600" cy="4525963"/>
          </a:xfrm>
        </p:spPr>
        <p:txBody>
          <a:bodyPr>
            <a:normAutofit lnSpcReduction="10000"/>
          </a:bodyPr>
          <a:lstStyle/>
          <a:p>
            <a:pPr eaLnBrk="1" hangingPunct="1">
              <a:lnSpc>
                <a:spcPct val="90000"/>
              </a:lnSpc>
            </a:pPr>
            <a:r>
              <a:rPr lang="en-US" i="1" dirty="0" smtClean="0"/>
              <a:t>N</a:t>
            </a:r>
            <a:r>
              <a:rPr lang="en-US" dirty="0" smtClean="0"/>
              <a:t>-digit decimal number </a:t>
            </a:r>
          </a:p>
          <a:p>
            <a:pPr lvl="1" eaLnBrk="1" hangingPunct="1">
              <a:lnSpc>
                <a:spcPct val="90000"/>
              </a:lnSpc>
            </a:pPr>
            <a:r>
              <a:rPr lang="en-US" dirty="0" smtClean="0"/>
              <a:t>How many values? </a:t>
            </a:r>
            <a:endParaRPr lang="en-US" b="1" dirty="0" smtClean="0">
              <a:solidFill>
                <a:schemeClr val="accent2"/>
              </a:solidFill>
            </a:endParaRPr>
          </a:p>
          <a:p>
            <a:pPr lvl="1" eaLnBrk="1" hangingPunct="1">
              <a:lnSpc>
                <a:spcPct val="90000"/>
              </a:lnSpc>
            </a:pPr>
            <a:r>
              <a:rPr lang="en-US" dirty="0" smtClean="0"/>
              <a:t>Range?  </a:t>
            </a:r>
            <a:endParaRPr lang="en-US" b="1" dirty="0" smtClean="0">
              <a:solidFill>
                <a:schemeClr val="accent2"/>
              </a:solidFill>
            </a:endParaRPr>
          </a:p>
          <a:p>
            <a:pPr lvl="1" eaLnBrk="1" hangingPunct="1">
              <a:lnSpc>
                <a:spcPct val="90000"/>
              </a:lnSpc>
            </a:pPr>
            <a:r>
              <a:rPr lang="en-US" dirty="0" smtClean="0"/>
              <a:t>Example: 3-digit decimal number: </a:t>
            </a:r>
          </a:p>
          <a:p>
            <a:pPr lvl="2" eaLnBrk="1" hangingPunct="1">
              <a:lnSpc>
                <a:spcPct val="90000"/>
              </a:lnSpc>
            </a:pPr>
            <a:endParaRPr lang="en-US" dirty="0"/>
          </a:p>
          <a:p>
            <a:pPr lvl="2" eaLnBrk="1" hangingPunct="1">
              <a:lnSpc>
                <a:spcPct val="90000"/>
              </a:lnSpc>
            </a:pPr>
            <a:endParaRPr lang="en-US" dirty="0" smtClean="0"/>
          </a:p>
          <a:p>
            <a:pPr eaLnBrk="1" hangingPunct="1">
              <a:lnSpc>
                <a:spcPct val="90000"/>
              </a:lnSpc>
            </a:pPr>
            <a:r>
              <a:rPr lang="en-US" i="1" dirty="0" smtClean="0"/>
              <a:t>N</a:t>
            </a:r>
            <a:r>
              <a:rPr lang="en-US" dirty="0" smtClean="0"/>
              <a:t>-bit binary number</a:t>
            </a:r>
          </a:p>
          <a:p>
            <a:pPr lvl="1" eaLnBrk="1" hangingPunct="1">
              <a:lnSpc>
                <a:spcPct val="90000"/>
              </a:lnSpc>
            </a:pPr>
            <a:r>
              <a:rPr lang="en-US" dirty="0" smtClean="0"/>
              <a:t>How many values? </a:t>
            </a:r>
            <a:endParaRPr lang="en-US" b="1" dirty="0" smtClean="0">
              <a:solidFill>
                <a:schemeClr val="accent2"/>
              </a:solidFill>
            </a:endParaRPr>
          </a:p>
          <a:p>
            <a:pPr lvl="1" eaLnBrk="1" hangingPunct="1">
              <a:lnSpc>
                <a:spcPct val="90000"/>
              </a:lnSpc>
            </a:pPr>
            <a:r>
              <a:rPr lang="en-US" dirty="0" smtClean="0"/>
              <a:t>Range:</a:t>
            </a:r>
            <a:endParaRPr lang="en-US" b="1" dirty="0" smtClean="0">
              <a:solidFill>
                <a:schemeClr val="accent2"/>
              </a:solidFill>
            </a:endParaRPr>
          </a:p>
          <a:p>
            <a:pPr lvl="1" eaLnBrk="1" hangingPunct="1">
              <a:lnSpc>
                <a:spcPct val="90000"/>
              </a:lnSpc>
            </a:pPr>
            <a:r>
              <a:rPr lang="en-US" dirty="0" smtClean="0"/>
              <a:t>Example: 3-digit binary number:</a:t>
            </a:r>
          </a:p>
          <a:p>
            <a:pPr lvl="2" eaLnBrk="1" hangingPunct="1">
              <a:lnSpc>
                <a:spcPct val="90000"/>
              </a:lnSpc>
            </a:pPr>
            <a:endParaRPr lang="en-US" dirty="0" smtClean="0"/>
          </a:p>
          <a:p>
            <a:pPr lvl="2" eaLnBrk="1" hangingPunct="1">
              <a:lnSpc>
                <a:spcPct val="90000"/>
              </a:lnSpc>
            </a:pPr>
            <a:endParaRPr lang="en-US" dirty="0" smtClean="0"/>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Binary Values and Range</a:t>
            </a:r>
            <a:endParaRPr lang="en-US" sz="4400" dirty="0">
              <a:solidFill>
                <a:schemeClr val="bg1"/>
              </a:solidFill>
              <a:latin typeface="+mj-lt"/>
            </a:endParaRPr>
          </a:p>
        </p:txBody>
      </p:sp>
    </p:spTree>
    <p:extLst>
      <p:ext uri="{BB962C8B-B14F-4D97-AF65-F5344CB8AC3E}">
        <p14:creationId xmlns="" xmlns:p14="http://schemas.microsoft.com/office/powerpoint/2010/main" val="1203996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4294967295"/>
            <p:custDataLst>
              <p:tags r:id="rId1"/>
            </p:custDataLst>
          </p:nvPr>
        </p:nvSpPr>
        <p:spPr>
          <a:xfrm>
            <a:off x="914400" y="1371600"/>
            <a:ext cx="8229600" cy="4525963"/>
          </a:xfrm>
        </p:spPr>
        <p:txBody>
          <a:bodyPr>
            <a:normAutofit fontScale="92500" lnSpcReduction="20000"/>
          </a:bodyPr>
          <a:lstStyle/>
          <a:p>
            <a:pPr eaLnBrk="1" hangingPunct="1">
              <a:lnSpc>
                <a:spcPct val="90000"/>
              </a:lnSpc>
            </a:pPr>
            <a:r>
              <a:rPr lang="en-US" i="1" dirty="0" smtClean="0"/>
              <a:t>N</a:t>
            </a:r>
            <a:r>
              <a:rPr lang="en-US" dirty="0" smtClean="0"/>
              <a:t>-digit decimal number </a:t>
            </a:r>
          </a:p>
          <a:p>
            <a:pPr lvl="1" eaLnBrk="1" hangingPunct="1">
              <a:lnSpc>
                <a:spcPct val="90000"/>
              </a:lnSpc>
            </a:pPr>
            <a:r>
              <a:rPr lang="en-US" dirty="0" smtClean="0"/>
              <a:t>How many values? </a:t>
            </a:r>
            <a:r>
              <a:rPr lang="en-US" b="1" dirty="0" smtClean="0">
                <a:solidFill>
                  <a:schemeClr val="accent1"/>
                </a:solidFill>
              </a:rPr>
              <a:t>10</a:t>
            </a:r>
            <a:r>
              <a:rPr lang="en-US" b="1" i="1" baseline="30000" dirty="0" smtClean="0">
                <a:solidFill>
                  <a:schemeClr val="accent1"/>
                </a:solidFill>
              </a:rPr>
              <a:t>N</a:t>
            </a:r>
            <a:endParaRPr lang="en-US" b="1" dirty="0" smtClean="0">
              <a:solidFill>
                <a:schemeClr val="accent1"/>
              </a:solidFill>
            </a:endParaRPr>
          </a:p>
          <a:p>
            <a:pPr lvl="1" eaLnBrk="1" hangingPunct="1">
              <a:lnSpc>
                <a:spcPct val="90000"/>
              </a:lnSpc>
            </a:pPr>
            <a:r>
              <a:rPr lang="en-US" dirty="0" smtClean="0"/>
              <a:t>Range?  </a:t>
            </a:r>
            <a:r>
              <a:rPr lang="en-US" b="1" dirty="0" smtClean="0">
                <a:solidFill>
                  <a:schemeClr val="accent1"/>
                </a:solidFill>
              </a:rPr>
              <a:t>[0, 10</a:t>
            </a:r>
            <a:r>
              <a:rPr lang="en-US" b="1" i="1" baseline="30000" dirty="0" smtClean="0">
                <a:solidFill>
                  <a:schemeClr val="accent1"/>
                </a:solidFill>
              </a:rPr>
              <a:t>N</a:t>
            </a:r>
            <a:r>
              <a:rPr lang="en-US" b="1" dirty="0" smtClean="0">
                <a:solidFill>
                  <a:schemeClr val="accent1"/>
                </a:solidFill>
              </a:rPr>
              <a:t> - 1]</a:t>
            </a:r>
          </a:p>
          <a:p>
            <a:pPr lvl="1" eaLnBrk="1" hangingPunct="1">
              <a:lnSpc>
                <a:spcPct val="90000"/>
              </a:lnSpc>
            </a:pPr>
            <a:r>
              <a:rPr lang="en-US" dirty="0" smtClean="0"/>
              <a:t>Example: 3-digit decimal number: </a:t>
            </a:r>
          </a:p>
          <a:p>
            <a:pPr lvl="2" eaLnBrk="1" hangingPunct="1">
              <a:lnSpc>
                <a:spcPct val="90000"/>
              </a:lnSpc>
            </a:pPr>
            <a:r>
              <a:rPr lang="en-US" b="1" dirty="0" smtClean="0">
                <a:solidFill>
                  <a:schemeClr val="accent1"/>
                </a:solidFill>
              </a:rPr>
              <a:t>10</a:t>
            </a:r>
            <a:r>
              <a:rPr lang="en-US" b="1" baseline="30000" dirty="0" smtClean="0">
                <a:solidFill>
                  <a:schemeClr val="accent1"/>
                </a:solidFill>
              </a:rPr>
              <a:t>3</a:t>
            </a:r>
            <a:r>
              <a:rPr lang="en-US" b="1" dirty="0" smtClean="0">
                <a:solidFill>
                  <a:schemeClr val="accent1"/>
                </a:solidFill>
              </a:rPr>
              <a:t> = 1000 possible values</a:t>
            </a:r>
          </a:p>
          <a:p>
            <a:pPr lvl="2" eaLnBrk="1" hangingPunct="1">
              <a:lnSpc>
                <a:spcPct val="90000"/>
              </a:lnSpc>
            </a:pPr>
            <a:r>
              <a:rPr lang="en-US" b="1" dirty="0" smtClean="0">
                <a:solidFill>
                  <a:schemeClr val="accent1"/>
                </a:solidFill>
              </a:rPr>
              <a:t>Range: [0, 999]</a:t>
            </a:r>
          </a:p>
          <a:p>
            <a:pPr lvl="2" eaLnBrk="1" hangingPunct="1">
              <a:lnSpc>
                <a:spcPct val="90000"/>
              </a:lnSpc>
            </a:pPr>
            <a:endParaRPr lang="en-US" b="1" dirty="0" smtClean="0">
              <a:solidFill>
                <a:schemeClr val="accent1"/>
              </a:solidFill>
            </a:endParaRPr>
          </a:p>
          <a:p>
            <a:pPr eaLnBrk="1" hangingPunct="1">
              <a:lnSpc>
                <a:spcPct val="90000"/>
              </a:lnSpc>
            </a:pPr>
            <a:r>
              <a:rPr lang="en-US" i="1" dirty="0" smtClean="0"/>
              <a:t>N</a:t>
            </a:r>
            <a:r>
              <a:rPr lang="en-US" dirty="0" smtClean="0"/>
              <a:t>-bit binary number</a:t>
            </a:r>
          </a:p>
          <a:p>
            <a:pPr lvl="1" eaLnBrk="1" hangingPunct="1">
              <a:lnSpc>
                <a:spcPct val="90000"/>
              </a:lnSpc>
            </a:pPr>
            <a:r>
              <a:rPr lang="en-US" dirty="0" smtClean="0"/>
              <a:t>How many values? </a:t>
            </a:r>
            <a:r>
              <a:rPr lang="en-US" b="1" dirty="0" smtClean="0">
                <a:solidFill>
                  <a:schemeClr val="accent1"/>
                </a:solidFill>
              </a:rPr>
              <a:t>2</a:t>
            </a:r>
            <a:r>
              <a:rPr lang="en-US" b="1" i="1" baseline="30000" dirty="0" smtClean="0">
                <a:solidFill>
                  <a:schemeClr val="accent1"/>
                </a:solidFill>
              </a:rPr>
              <a:t>N</a:t>
            </a:r>
            <a:endParaRPr lang="en-US" b="1" dirty="0" smtClean="0">
              <a:solidFill>
                <a:schemeClr val="accent1"/>
              </a:solidFill>
            </a:endParaRPr>
          </a:p>
          <a:p>
            <a:pPr lvl="1" eaLnBrk="1" hangingPunct="1">
              <a:lnSpc>
                <a:spcPct val="90000"/>
              </a:lnSpc>
            </a:pPr>
            <a:r>
              <a:rPr lang="en-US" dirty="0" smtClean="0"/>
              <a:t>Range: </a:t>
            </a:r>
            <a:r>
              <a:rPr lang="en-US" b="1" dirty="0" smtClean="0">
                <a:solidFill>
                  <a:schemeClr val="accent1"/>
                </a:solidFill>
              </a:rPr>
              <a:t>[0, 2</a:t>
            </a:r>
            <a:r>
              <a:rPr lang="en-US" b="1" i="1" baseline="30000" dirty="0" smtClean="0">
                <a:solidFill>
                  <a:schemeClr val="accent1"/>
                </a:solidFill>
              </a:rPr>
              <a:t>N</a:t>
            </a:r>
            <a:r>
              <a:rPr lang="en-US" b="1" dirty="0" smtClean="0">
                <a:solidFill>
                  <a:schemeClr val="accent1"/>
                </a:solidFill>
              </a:rPr>
              <a:t> - 1]</a:t>
            </a:r>
          </a:p>
          <a:p>
            <a:pPr lvl="1" eaLnBrk="1" hangingPunct="1">
              <a:lnSpc>
                <a:spcPct val="90000"/>
              </a:lnSpc>
            </a:pPr>
            <a:r>
              <a:rPr lang="en-US" dirty="0" smtClean="0"/>
              <a:t>Example: 3-digit binary number:</a:t>
            </a:r>
          </a:p>
          <a:p>
            <a:pPr lvl="2" eaLnBrk="1" hangingPunct="1">
              <a:lnSpc>
                <a:spcPct val="90000"/>
              </a:lnSpc>
            </a:pPr>
            <a:r>
              <a:rPr lang="en-US" b="1" dirty="0" smtClean="0">
                <a:solidFill>
                  <a:schemeClr val="accent1"/>
                </a:solidFill>
              </a:rPr>
              <a:t>2</a:t>
            </a:r>
            <a:r>
              <a:rPr lang="en-US" b="1" baseline="30000" dirty="0" smtClean="0">
                <a:solidFill>
                  <a:schemeClr val="accent1"/>
                </a:solidFill>
              </a:rPr>
              <a:t>3</a:t>
            </a:r>
            <a:r>
              <a:rPr lang="en-US" b="1" dirty="0" smtClean="0">
                <a:solidFill>
                  <a:schemeClr val="accent1"/>
                </a:solidFill>
              </a:rPr>
              <a:t> = 8 possible values</a:t>
            </a:r>
          </a:p>
          <a:p>
            <a:pPr lvl="2" eaLnBrk="1" hangingPunct="1">
              <a:lnSpc>
                <a:spcPct val="90000"/>
              </a:lnSpc>
            </a:pPr>
            <a:r>
              <a:rPr lang="en-US" b="1" dirty="0" smtClean="0">
                <a:solidFill>
                  <a:schemeClr val="accent1"/>
                </a:solidFill>
              </a:rPr>
              <a:t>Range: [0, 7] = [000</a:t>
            </a:r>
            <a:r>
              <a:rPr lang="en-US" b="1" baseline="-25000" dirty="0" smtClean="0">
                <a:solidFill>
                  <a:schemeClr val="accent1"/>
                </a:solidFill>
              </a:rPr>
              <a:t>2</a:t>
            </a:r>
            <a:r>
              <a:rPr lang="en-US" b="1" dirty="0" smtClean="0">
                <a:solidFill>
                  <a:schemeClr val="accent1"/>
                </a:solidFill>
              </a:rPr>
              <a:t> to 111</a:t>
            </a:r>
            <a:r>
              <a:rPr lang="en-US" b="1" baseline="-25000" dirty="0" smtClean="0">
                <a:solidFill>
                  <a:schemeClr val="accent1"/>
                </a:solidFill>
              </a:rPr>
              <a:t>2</a:t>
            </a:r>
            <a:r>
              <a:rPr lang="en-US" b="1" dirty="0" smtClean="0">
                <a:solidFill>
                  <a:schemeClr val="accent1"/>
                </a:solidFill>
              </a:rPr>
              <a:t>]</a:t>
            </a:r>
          </a:p>
        </p:txBody>
      </p:sp>
      <p:sp>
        <p:nvSpPr>
          <p:cNvPr id="6" name="TextBox 5"/>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Binary Values and Range</a:t>
            </a:r>
            <a:endParaRPr lang="en-US" sz="4400" dirty="0">
              <a:solidFill>
                <a:schemeClr val="bg1"/>
              </a:solidFill>
              <a:latin typeface="+mj-lt"/>
            </a:endParaRPr>
          </a:p>
        </p:txBody>
      </p:sp>
    </p:spTree>
    <p:extLst>
      <p:ext uri="{BB962C8B-B14F-4D97-AF65-F5344CB8AC3E}">
        <p14:creationId xmlns="" xmlns:p14="http://schemas.microsoft.com/office/powerpoint/2010/main" val="3536884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7306" name="Group 90"/>
          <p:cNvGraphicFramePr>
            <a:graphicFrameLocks noGrp="1"/>
          </p:cNvGraphicFramePr>
          <p:nvPr>
            <p:ph idx="4294967295"/>
            <p:custDataLst>
              <p:tags r:id="rId1"/>
            </p:custDataLst>
            <p:extLst>
              <p:ext uri="{D42A27DB-BD31-4B8C-83A1-F6EECF244321}">
                <p14:modId xmlns="" xmlns:p14="http://schemas.microsoft.com/office/powerpoint/2010/main" val="2046963099"/>
              </p:ext>
            </p:extLst>
          </p:nvPr>
        </p:nvGraphicFramePr>
        <p:xfrm>
          <a:off x="1600200" y="1143000"/>
          <a:ext cx="4724400" cy="5181600"/>
        </p:xfrm>
        <a:graphic>
          <a:graphicData uri="http://schemas.openxmlformats.org/drawingml/2006/table">
            <a:tbl>
              <a:tblPr/>
              <a:tblGrid>
                <a:gridCol w="1143000"/>
                <a:gridCol w="1828800"/>
                <a:gridCol w="1752600"/>
              </a:tblGrid>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Decimal Equivalent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084"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Hexadecimal Numbers</a:t>
            </a:r>
            <a:endParaRPr lang="en-US" sz="4400" dirty="0">
              <a:solidFill>
                <a:schemeClr val="bg1"/>
              </a:solidFill>
              <a:latin typeface="+mj-lt"/>
            </a:endParaRPr>
          </a:p>
        </p:txBody>
      </p:sp>
    </p:spTree>
    <p:extLst>
      <p:ext uri="{BB962C8B-B14F-4D97-AF65-F5344CB8AC3E}">
        <p14:creationId xmlns="" xmlns:p14="http://schemas.microsoft.com/office/powerpoint/2010/main" val="40025847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4372" name="Group 4"/>
          <p:cNvGraphicFramePr>
            <a:graphicFrameLocks noGrp="1"/>
          </p:cNvGraphicFramePr>
          <p:nvPr>
            <p:ph idx="4294967295"/>
            <p:custDataLst>
              <p:tags r:id="rId1"/>
            </p:custDataLst>
            <p:extLst>
              <p:ext uri="{D42A27DB-BD31-4B8C-83A1-F6EECF244321}">
                <p14:modId xmlns="" xmlns:p14="http://schemas.microsoft.com/office/powerpoint/2010/main" val="3887112680"/>
              </p:ext>
            </p:extLst>
          </p:nvPr>
        </p:nvGraphicFramePr>
        <p:xfrm>
          <a:off x="1600200" y="1143000"/>
          <a:ext cx="4724400" cy="5181600"/>
        </p:xfrm>
        <a:graphic>
          <a:graphicData uri="http://schemas.openxmlformats.org/drawingml/2006/table">
            <a:tbl>
              <a:tblPr/>
              <a:tblGrid>
                <a:gridCol w="1143000"/>
                <a:gridCol w="1828800"/>
                <a:gridCol w="1752600"/>
              </a:tblGrid>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Decimal Equivalent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10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Hexadecimal Numbers</a:t>
            </a:r>
            <a:endParaRPr lang="en-US" sz="4400" dirty="0">
              <a:solidFill>
                <a:schemeClr val="bg1"/>
              </a:solidFill>
              <a:latin typeface="+mj-lt"/>
            </a:endParaRPr>
          </a:p>
        </p:txBody>
      </p:sp>
    </p:spTree>
    <p:extLst>
      <p:ext uri="{BB962C8B-B14F-4D97-AF65-F5344CB8AC3E}">
        <p14:creationId xmlns="" xmlns:p14="http://schemas.microsoft.com/office/powerpoint/2010/main" val="3019500304"/>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8134" name="Rectangle 79"/>
          <p:cNvSpPr>
            <a:spLocks noChangeArrowheads="1"/>
          </p:cNvSpPr>
          <p:nvPr>
            <p:custDataLst>
              <p:tags r:id="rId2"/>
            </p:custDataLst>
          </p:nvPr>
        </p:nvSpPr>
        <p:spPr bwMode="auto">
          <a:xfrm>
            <a:off x="914400" y="1233854"/>
            <a:ext cx="77724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Base 16</a:t>
            </a:r>
          </a:p>
          <a:p>
            <a:pPr marL="342900" indent="-342900">
              <a:spcBef>
                <a:spcPct val="20000"/>
              </a:spcBef>
              <a:buFontTx/>
              <a:buChar char="•"/>
            </a:pPr>
            <a:r>
              <a:rPr lang="en-US" sz="3200" dirty="0">
                <a:latin typeface="Times New Roman" pitchFamily="18" charset="0"/>
              </a:rPr>
              <a:t>Shorthand </a:t>
            </a:r>
            <a:r>
              <a:rPr lang="en-US" sz="3200" dirty="0" smtClean="0">
                <a:latin typeface="Times New Roman" pitchFamily="18" charset="0"/>
              </a:rPr>
              <a:t>for binary</a:t>
            </a:r>
            <a:endParaRPr lang="en-US" sz="32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Hexadecimal Numbers</a:t>
            </a:r>
            <a:r>
              <a:rPr lang="zh-CN" altLang="en-US" sz="2000" dirty="0" smtClean="0">
                <a:solidFill>
                  <a:schemeClr val="bg1"/>
                </a:solidFill>
                <a:latin typeface="+mj-lt"/>
              </a:rPr>
              <a:t>十六进制数</a:t>
            </a:r>
            <a:r>
              <a:rPr lang="en-US" sz="2000" dirty="0" smtClean="0">
                <a:solidFill>
                  <a:schemeClr val="bg1"/>
                </a:solidFill>
                <a:latin typeface="+mj-lt"/>
              </a:rPr>
              <a:t>  </a:t>
            </a:r>
            <a:endParaRPr lang="en-US" sz="2000" dirty="0">
              <a:solidFill>
                <a:schemeClr val="bg1"/>
              </a:solidFill>
              <a:latin typeface="+mj-lt"/>
            </a:endParaRPr>
          </a:p>
        </p:txBody>
      </p:sp>
    </p:spTree>
    <p:extLst>
      <p:ext uri="{BB962C8B-B14F-4D97-AF65-F5344CB8AC3E}">
        <p14:creationId xmlns="" xmlns:p14="http://schemas.microsoft.com/office/powerpoint/2010/main" val="611446160"/>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ChangeArrowheads="1"/>
          </p:cNvSpPr>
          <p:nvPr>
            <p:custDataLst>
              <p:tags r:id="rId1"/>
            </p:custDataLst>
          </p:nvPr>
        </p:nvSpPr>
        <p:spPr bwMode="auto">
          <a:xfrm>
            <a:off x="914400" y="12192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Hexadecimal to binary conversion:</a:t>
            </a:r>
          </a:p>
          <a:p>
            <a:pPr marL="742950" lvl="1" indent="-285750">
              <a:spcBef>
                <a:spcPct val="20000"/>
              </a:spcBef>
              <a:buFontTx/>
              <a:buChar char="–"/>
            </a:pPr>
            <a:r>
              <a:rPr lang="en-US" dirty="0">
                <a:latin typeface="Times New Roman" pitchFamily="18" charset="0"/>
              </a:rPr>
              <a:t>Convert 4AF</a:t>
            </a:r>
            <a:r>
              <a:rPr lang="en-US" baseline="-25000" dirty="0">
                <a:latin typeface="Times New Roman" pitchFamily="18" charset="0"/>
              </a:rPr>
              <a:t>16</a:t>
            </a:r>
            <a:r>
              <a:rPr lang="en-US" dirty="0">
                <a:latin typeface="Times New Roman" pitchFamily="18" charset="0"/>
              </a:rPr>
              <a:t> (also written 0x4AF) to binary</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Hexadecimal to decimal conversion:</a:t>
            </a:r>
          </a:p>
          <a:p>
            <a:pPr marL="742950" lvl="1" indent="-285750">
              <a:spcBef>
                <a:spcPct val="20000"/>
              </a:spcBef>
              <a:buFontTx/>
              <a:buChar char="–"/>
            </a:pPr>
            <a:r>
              <a:rPr lang="en-US" dirty="0">
                <a:latin typeface="Times New Roman" pitchFamily="18" charset="0"/>
              </a:rPr>
              <a:t>Convert 0x4AF to decimal</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p:txBody>
      </p:sp>
      <p:sp>
        <p:nvSpPr>
          <p:cNvPr id="49157"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Hexadecimal to Binary Conversion</a:t>
            </a:r>
            <a:endParaRPr lang="en-US" sz="4400" dirty="0">
              <a:solidFill>
                <a:schemeClr val="bg1"/>
              </a:solidFill>
              <a:latin typeface="+mj-lt"/>
            </a:endParaRPr>
          </a:p>
        </p:txBody>
      </p:sp>
    </p:spTree>
    <p:extLst>
      <p:ext uri="{BB962C8B-B14F-4D97-AF65-F5344CB8AC3E}">
        <p14:creationId xmlns="" xmlns:p14="http://schemas.microsoft.com/office/powerpoint/2010/main" val="426125598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5035</TotalTime>
  <Words>5685</Words>
  <Application>Microsoft Office PowerPoint</Application>
  <PresentationFormat>全屏显示(4:3)</PresentationFormat>
  <Paragraphs>4034</Paragraphs>
  <Slides>175</Slides>
  <Notes>71</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175</vt:i4>
      </vt:variant>
    </vt:vector>
  </HeadingPairs>
  <TitlesOfParts>
    <vt:vector size="180" baseType="lpstr">
      <vt:lpstr>Office Theme</vt:lpstr>
      <vt:lpstr>Equation</vt:lpstr>
      <vt:lpstr>VISIO</vt:lpstr>
      <vt:lpstr>Visio</vt:lpstr>
      <vt:lpstr>MathType 6.0 Equation</vt:lpstr>
      <vt:lpstr>幻灯片 1</vt:lpstr>
      <vt:lpstr>幻灯片 2</vt:lpstr>
      <vt:lpstr>幻灯片 3</vt:lpstr>
      <vt:lpstr>幻灯片 4</vt:lpstr>
      <vt:lpstr>幻灯片 5</vt:lpstr>
      <vt:lpstr>软件工程课程</vt:lpstr>
      <vt:lpstr>“数字逻辑”是计算机硬件技术系列的基础</vt:lpstr>
      <vt:lpstr>数字与逻辑 (Digital &amp; Logic)</vt:lpstr>
      <vt:lpstr>数字与逻辑 (Digital &amp; Logic)</vt:lpstr>
      <vt:lpstr>数字与模拟 (Digital &amp; Analog) （离散与连续）</vt:lpstr>
      <vt:lpstr>(b)离散表示</vt:lpstr>
      <vt:lpstr>无所不在的“数字化”技术</vt:lpstr>
      <vt:lpstr>数字逻辑领域的前沿技术</vt:lpstr>
      <vt:lpstr>软件固化的设计方法                      计算机系统演变过程</vt:lpstr>
      <vt:lpstr>幻灯片 15</vt:lpstr>
      <vt:lpstr>课程主要内容</vt:lpstr>
      <vt:lpstr>学习数字逻辑电路的分析、设计和实现</vt:lpstr>
      <vt:lpstr>与“数字逻辑”相关的课程</vt:lpstr>
      <vt:lpstr>如何学好这门课</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vector>
  </TitlesOfParts>
  <Company>Harvey Mudd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sharris</dc:creator>
  <cp:lastModifiedBy>番茄花园</cp:lastModifiedBy>
  <cp:revision>281</cp:revision>
  <dcterms:created xsi:type="dcterms:W3CDTF">2012-08-07T04:56:47Z</dcterms:created>
  <dcterms:modified xsi:type="dcterms:W3CDTF">2015-03-15T11:10:06Z</dcterms:modified>
</cp:coreProperties>
</file>